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1"/>
  </p:notesMasterIdLst>
  <p:handoutMasterIdLst>
    <p:handoutMasterId r:id="rId192"/>
  </p:handoutMasterIdLst>
  <p:sldIdLst>
    <p:sldId id="295" r:id="rId2"/>
    <p:sldId id="842" r:id="rId3"/>
    <p:sldId id="769" r:id="rId4"/>
    <p:sldId id="780" r:id="rId5"/>
    <p:sldId id="749" r:id="rId6"/>
    <p:sldId id="750" r:id="rId7"/>
    <p:sldId id="486" r:id="rId8"/>
    <p:sldId id="495" r:id="rId9"/>
    <p:sldId id="487" r:id="rId10"/>
    <p:sldId id="485" r:id="rId11"/>
    <p:sldId id="492" r:id="rId12"/>
    <p:sldId id="488" r:id="rId13"/>
    <p:sldId id="489" r:id="rId14"/>
    <p:sldId id="490" r:id="rId15"/>
    <p:sldId id="821" r:id="rId16"/>
    <p:sldId id="822" r:id="rId17"/>
    <p:sldId id="758" r:id="rId18"/>
    <p:sldId id="457" r:id="rId19"/>
    <p:sldId id="499" r:id="rId20"/>
    <p:sldId id="500" r:id="rId21"/>
    <p:sldId id="501" r:id="rId22"/>
    <p:sldId id="807" r:id="rId23"/>
    <p:sldId id="808" r:id="rId24"/>
    <p:sldId id="809" r:id="rId25"/>
    <p:sldId id="810" r:id="rId26"/>
    <p:sldId id="811" r:id="rId27"/>
    <p:sldId id="812" r:id="rId28"/>
    <p:sldId id="813" r:id="rId29"/>
    <p:sldId id="815" r:id="rId30"/>
    <p:sldId id="814" r:id="rId31"/>
    <p:sldId id="816" r:id="rId32"/>
    <p:sldId id="817" r:id="rId33"/>
    <p:sldId id="502" r:id="rId34"/>
    <p:sldId id="752" r:id="rId35"/>
    <p:sldId id="753" r:id="rId36"/>
    <p:sldId id="754" r:id="rId37"/>
    <p:sldId id="755" r:id="rId38"/>
    <p:sldId id="756" r:id="rId39"/>
    <p:sldId id="757" r:id="rId40"/>
    <p:sldId id="708" r:id="rId41"/>
    <p:sldId id="709" r:id="rId42"/>
    <p:sldId id="710" r:id="rId43"/>
    <p:sldId id="711" r:id="rId44"/>
    <p:sldId id="712" r:id="rId45"/>
    <p:sldId id="514" r:id="rId46"/>
    <p:sldId id="824" r:id="rId47"/>
    <p:sldId id="825" r:id="rId48"/>
    <p:sldId id="515" r:id="rId49"/>
    <p:sldId id="516" r:id="rId50"/>
    <p:sldId id="517" r:id="rId51"/>
    <p:sldId id="518" r:id="rId52"/>
    <p:sldId id="519" r:id="rId53"/>
    <p:sldId id="521" r:id="rId54"/>
    <p:sldId id="522" r:id="rId55"/>
    <p:sldId id="527" r:id="rId56"/>
    <p:sldId id="528" r:id="rId57"/>
    <p:sldId id="533" r:id="rId58"/>
    <p:sldId id="537" r:id="rId59"/>
    <p:sldId id="538" r:id="rId60"/>
    <p:sldId id="826" r:id="rId61"/>
    <p:sldId id="539" r:id="rId62"/>
    <p:sldId id="540" r:id="rId63"/>
    <p:sldId id="541" r:id="rId64"/>
    <p:sldId id="542" r:id="rId65"/>
    <p:sldId id="544" r:id="rId66"/>
    <p:sldId id="545" r:id="rId67"/>
    <p:sldId id="546" r:id="rId68"/>
    <p:sldId id="549" r:id="rId69"/>
    <p:sldId id="550" r:id="rId70"/>
    <p:sldId id="554" r:id="rId71"/>
    <p:sldId id="555" r:id="rId72"/>
    <p:sldId id="556" r:id="rId73"/>
    <p:sldId id="557" r:id="rId74"/>
    <p:sldId id="558" r:id="rId75"/>
    <p:sldId id="560" r:id="rId76"/>
    <p:sldId id="561" r:id="rId77"/>
    <p:sldId id="562" r:id="rId78"/>
    <p:sldId id="570" r:id="rId79"/>
    <p:sldId id="573" r:id="rId80"/>
    <p:sldId id="579" r:id="rId81"/>
    <p:sldId id="580" r:id="rId82"/>
    <p:sldId id="581" r:id="rId83"/>
    <p:sldId id="582" r:id="rId84"/>
    <p:sldId id="591" r:id="rId85"/>
    <p:sldId id="890" r:id="rId86"/>
    <p:sldId id="600" r:id="rId87"/>
    <p:sldId id="601" r:id="rId88"/>
    <p:sldId id="827" r:id="rId89"/>
    <p:sldId id="604" r:id="rId90"/>
    <p:sldId id="605" r:id="rId91"/>
    <p:sldId id="828" r:id="rId92"/>
    <p:sldId id="829" r:id="rId93"/>
    <p:sldId id="606" r:id="rId94"/>
    <p:sldId id="607" r:id="rId95"/>
    <p:sldId id="608" r:id="rId96"/>
    <p:sldId id="612" r:id="rId97"/>
    <p:sldId id="615" r:id="rId98"/>
    <p:sldId id="617" r:id="rId99"/>
    <p:sldId id="619" r:id="rId100"/>
    <p:sldId id="620" r:id="rId101"/>
    <p:sldId id="623" r:id="rId102"/>
    <p:sldId id="624" r:id="rId103"/>
    <p:sldId id="627" r:id="rId104"/>
    <p:sldId id="819" r:id="rId105"/>
    <p:sldId id="629" r:id="rId106"/>
    <p:sldId id="640" r:id="rId107"/>
    <p:sldId id="641" r:id="rId108"/>
    <p:sldId id="642" r:id="rId109"/>
    <p:sldId id="644" r:id="rId110"/>
    <p:sldId id="645" r:id="rId111"/>
    <p:sldId id="647" r:id="rId112"/>
    <p:sldId id="649" r:id="rId113"/>
    <p:sldId id="650" r:id="rId114"/>
    <p:sldId id="651" r:id="rId115"/>
    <p:sldId id="652" r:id="rId116"/>
    <p:sldId id="840" r:id="rId117"/>
    <p:sldId id="778" r:id="rId118"/>
    <p:sldId id="779" r:id="rId119"/>
    <p:sldId id="656" r:id="rId120"/>
    <p:sldId id="657" r:id="rId121"/>
    <p:sldId id="659" r:id="rId122"/>
    <p:sldId id="841" r:id="rId123"/>
    <p:sldId id="820" r:id="rId124"/>
    <p:sldId id="734" r:id="rId125"/>
    <p:sldId id="735" r:id="rId126"/>
    <p:sldId id="736" r:id="rId127"/>
    <p:sldId id="737" r:id="rId128"/>
    <p:sldId id="738" r:id="rId129"/>
    <p:sldId id="739" r:id="rId130"/>
    <p:sldId id="740" r:id="rId131"/>
    <p:sldId id="741" r:id="rId132"/>
    <p:sldId id="742" r:id="rId133"/>
    <p:sldId id="743" r:id="rId134"/>
    <p:sldId id="744" r:id="rId135"/>
    <p:sldId id="830" r:id="rId136"/>
    <p:sldId id="745" r:id="rId137"/>
    <p:sldId id="746" r:id="rId138"/>
    <p:sldId id="747" r:id="rId139"/>
    <p:sldId id="668" r:id="rId140"/>
    <p:sldId id="729" r:id="rId141"/>
    <p:sldId id="730" r:id="rId142"/>
    <p:sldId id="832" r:id="rId143"/>
    <p:sldId id="731" r:id="rId144"/>
    <p:sldId id="831" r:id="rId145"/>
    <p:sldId id="732" r:id="rId146"/>
    <p:sldId id="678" r:id="rId147"/>
    <p:sldId id="676" r:id="rId148"/>
    <p:sldId id="677" r:id="rId149"/>
    <p:sldId id="689" r:id="rId150"/>
    <p:sldId id="691" r:id="rId151"/>
    <p:sldId id="693" r:id="rId152"/>
    <p:sldId id="695" r:id="rId153"/>
    <p:sldId id="770" r:id="rId154"/>
    <p:sldId id="771" r:id="rId155"/>
    <p:sldId id="702" r:id="rId156"/>
    <p:sldId id="704" r:id="rId157"/>
    <p:sldId id="833" r:id="rId158"/>
    <p:sldId id="707" r:id="rId159"/>
    <p:sldId id="838" r:id="rId160"/>
    <p:sldId id="836" r:id="rId161"/>
    <p:sldId id="531" r:id="rId162"/>
    <p:sldId id="837" r:id="rId163"/>
    <p:sldId id="523" r:id="rId164"/>
    <p:sldId id="790" r:id="rId165"/>
    <p:sldId id="524" r:id="rId166"/>
    <p:sldId id="773" r:id="rId167"/>
    <p:sldId id="774" r:id="rId168"/>
    <p:sldId id="775" r:id="rId169"/>
    <p:sldId id="843" r:id="rId170"/>
    <p:sldId id="844" r:id="rId171"/>
    <p:sldId id="784" r:id="rId172"/>
    <p:sldId id="475" r:id="rId173"/>
    <p:sldId id="476" r:id="rId174"/>
    <p:sldId id="777" r:id="rId175"/>
    <p:sldId id="834" r:id="rId176"/>
    <p:sldId id="788" r:id="rId177"/>
    <p:sldId id="474" r:id="rId178"/>
    <p:sldId id="513" r:id="rId179"/>
    <p:sldId id="258" r:id="rId180"/>
    <p:sldId id="286" r:id="rId181"/>
    <p:sldId id="267" r:id="rId182"/>
    <p:sldId id="268" r:id="rId183"/>
    <p:sldId id="301" r:id="rId184"/>
    <p:sldId id="302" r:id="rId185"/>
    <p:sldId id="303" r:id="rId186"/>
    <p:sldId id="304" r:id="rId187"/>
    <p:sldId id="305" r:id="rId188"/>
    <p:sldId id="425" r:id="rId189"/>
    <p:sldId id="772" r:id="rId19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6"/>
    <p:restoredTop sz="94490"/>
  </p:normalViewPr>
  <p:slideViewPr>
    <p:cSldViewPr>
      <p:cViewPr varScale="1">
        <p:scale>
          <a:sx n="119" d="100"/>
          <a:sy n="119" d="100"/>
        </p:scale>
        <p:origin x="116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048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heme" Target="theme/theme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298AE91-D602-A73B-2416-2D689A19FFB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26627" name="Rectangle 3">
            <a:extLst>
              <a:ext uri="{FF2B5EF4-FFF2-40B4-BE49-F238E27FC236}">
                <a16:creationId xmlns:a16="http://schemas.microsoft.com/office/drawing/2014/main" id="{C3A826BD-09E2-E5BC-F05E-E6495834AE42}"/>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26628" name="Rectangle 4">
            <a:extLst>
              <a:ext uri="{FF2B5EF4-FFF2-40B4-BE49-F238E27FC236}">
                <a16:creationId xmlns:a16="http://schemas.microsoft.com/office/drawing/2014/main" id="{64F1D56C-BE9F-BFB9-D37A-C3DD5AB021BA}"/>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26629" name="Rectangle 5">
            <a:extLst>
              <a:ext uri="{FF2B5EF4-FFF2-40B4-BE49-F238E27FC236}">
                <a16:creationId xmlns:a16="http://schemas.microsoft.com/office/drawing/2014/main" id="{93A6C5CC-4F24-13AF-55D9-F08AA8890170}"/>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E833D6E-1E27-5046-B23D-185BF29D350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6D21CDD7-FB23-12F3-D4F2-3A551692E95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280579" name="Rectangle 3">
            <a:extLst>
              <a:ext uri="{FF2B5EF4-FFF2-40B4-BE49-F238E27FC236}">
                <a16:creationId xmlns:a16="http://schemas.microsoft.com/office/drawing/2014/main" id="{C82871ED-4AB2-0284-9B89-E0EE10BB9E3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16388" name="Rectangle 4">
            <a:extLst>
              <a:ext uri="{FF2B5EF4-FFF2-40B4-BE49-F238E27FC236}">
                <a16:creationId xmlns:a16="http://schemas.microsoft.com/office/drawing/2014/main" id="{42D0A3E0-A491-D083-A7A9-0789598185E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81" name="Rectangle 5">
            <a:extLst>
              <a:ext uri="{FF2B5EF4-FFF2-40B4-BE49-F238E27FC236}">
                <a16:creationId xmlns:a16="http://schemas.microsoft.com/office/drawing/2014/main" id="{F99CC694-30CC-6134-9E91-22D0F99E777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0582" name="Rectangle 6">
            <a:extLst>
              <a:ext uri="{FF2B5EF4-FFF2-40B4-BE49-F238E27FC236}">
                <a16:creationId xmlns:a16="http://schemas.microsoft.com/office/drawing/2014/main" id="{97E683F5-3480-2F9F-15A4-0776DEA2D119}"/>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280583" name="Rectangle 7">
            <a:extLst>
              <a:ext uri="{FF2B5EF4-FFF2-40B4-BE49-F238E27FC236}">
                <a16:creationId xmlns:a16="http://schemas.microsoft.com/office/drawing/2014/main" id="{501A8AA7-8FA3-78B8-5779-9692230CB2C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19E94F0-6EBF-5641-958F-3A50DA6BBB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7FE0EADF-DB16-C1BD-71C8-F33EE3CE8A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DA4EA0F-C049-F642-A689-2DA39F34E86A}" type="slidenum">
              <a:rPr lang="en-US" altLang="en-US" sz="1200"/>
              <a:pPr/>
              <a:t>1</a:t>
            </a:fld>
            <a:endParaRPr lang="en-US" altLang="en-US" sz="1200"/>
          </a:p>
        </p:txBody>
      </p:sp>
      <p:sp>
        <p:nvSpPr>
          <p:cNvPr id="19458" name="Rectangle 2">
            <a:extLst>
              <a:ext uri="{FF2B5EF4-FFF2-40B4-BE49-F238E27FC236}">
                <a16:creationId xmlns:a16="http://schemas.microsoft.com/office/drawing/2014/main" id="{17AB8050-514D-FC7E-D5B2-7E85836BF46C}"/>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52E03141-C55D-A577-04B0-0B0D0DE1E3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782F4C74-F75E-0A17-90BB-61867FD15F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E372D09-CB79-2242-B412-BD0FE72C184A}" type="slidenum">
              <a:rPr lang="en-US" altLang="en-US" sz="1200"/>
              <a:pPr/>
              <a:t>10</a:t>
            </a:fld>
            <a:endParaRPr lang="en-US" altLang="en-US" sz="1200"/>
          </a:p>
        </p:txBody>
      </p:sp>
      <p:sp>
        <p:nvSpPr>
          <p:cNvPr id="37890" name="Rectangle 2">
            <a:extLst>
              <a:ext uri="{FF2B5EF4-FFF2-40B4-BE49-F238E27FC236}">
                <a16:creationId xmlns:a16="http://schemas.microsoft.com/office/drawing/2014/main" id="{112DD02D-6462-CDFF-F5A3-0D1738EEB45E}"/>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3EA0F5DF-99DA-7A9B-CDAE-B9B99B93F6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CF780994-A8EC-0B44-6448-402566617B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C8FAA9E-0000-ED46-9BAA-F1FC746200D6}" type="slidenum">
              <a:rPr lang="en-US" altLang="en-US" sz="1200"/>
              <a:pPr/>
              <a:t>11</a:t>
            </a:fld>
            <a:endParaRPr lang="en-US" altLang="en-US" sz="1200"/>
          </a:p>
        </p:txBody>
      </p:sp>
      <p:sp>
        <p:nvSpPr>
          <p:cNvPr id="39938" name="Rectangle 2">
            <a:extLst>
              <a:ext uri="{FF2B5EF4-FFF2-40B4-BE49-F238E27FC236}">
                <a16:creationId xmlns:a16="http://schemas.microsoft.com/office/drawing/2014/main" id="{DF4E5DA2-97FE-FA4D-239B-81A3A17215EB}"/>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EDBCE24F-BF40-CB24-8BBF-AC66F1B8A4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95B8CE64-CF43-6B87-9439-351C16752B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8621D9E-7BF7-7A42-96EE-E846D1DF7972}" type="slidenum">
              <a:rPr lang="en-US" altLang="en-US" sz="1200"/>
              <a:pPr/>
              <a:t>12</a:t>
            </a:fld>
            <a:endParaRPr lang="en-US" altLang="en-US" sz="1200"/>
          </a:p>
        </p:txBody>
      </p:sp>
      <p:sp>
        <p:nvSpPr>
          <p:cNvPr id="41986" name="Rectangle 2">
            <a:extLst>
              <a:ext uri="{FF2B5EF4-FFF2-40B4-BE49-F238E27FC236}">
                <a16:creationId xmlns:a16="http://schemas.microsoft.com/office/drawing/2014/main" id="{BDF7EB9D-E87D-6D52-9AFF-46712372A1B5}"/>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4B674C28-0DD7-F746-BC01-A27F8306D3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E20A6111-5190-FE68-A278-65642B1129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D0A192F-A5C7-804D-93CF-4FD1E1BE0CFD}" type="slidenum">
              <a:rPr lang="en-US" altLang="en-US" sz="1200"/>
              <a:pPr/>
              <a:t>13</a:t>
            </a:fld>
            <a:endParaRPr lang="en-US" altLang="en-US" sz="1200"/>
          </a:p>
        </p:txBody>
      </p:sp>
      <p:sp>
        <p:nvSpPr>
          <p:cNvPr id="44034" name="Rectangle 2">
            <a:extLst>
              <a:ext uri="{FF2B5EF4-FFF2-40B4-BE49-F238E27FC236}">
                <a16:creationId xmlns:a16="http://schemas.microsoft.com/office/drawing/2014/main" id="{0C330B0D-989B-0D45-BA11-5188F573096B}"/>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D2CC4819-437B-781D-72DF-C22938DAE8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22A87F51-ED69-D89D-C0F7-6D6C95D581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444AB7E-9A53-2D4E-80A6-96725AB5CEF5}" type="slidenum">
              <a:rPr lang="en-US" altLang="en-US" sz="1200"/>
              <a:pPr/>
              <a:t>14</a:t>
            </a:fld>
            <a:endParaRPr lang="en-US" altLang="en-US" sz="1200"/>
          </a:p>
        </p:txBody>
      </p:sp>
      <p:sp>
        <p:nvSpPr>
          <p:cNvPr id="46082" name="Rectangle 2">
            <a:extLst>
              <a:ext uri="{FF2B5EF4-FFF2-40B4-BE49-F238E27FC236}">
                <a16:creationId xmlns:a16="http://schemas.microsoft.com/office/drawing/2014/main" id="{8FFD45D3-28AA-FBA3-DA57-797A591B7941}"/>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46B93E41-5D59-A02A-9EC3-EF38BB6C62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09BB54EF-3F9C-8438-0CBC-7DCEF8B032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0BAE3A5-58F5-2743-85F5-B9827D03EEEC}" type="slidenum">
              <a:rPr lang="en-US" altLang="en-US" sz="1200"/>
              <a:pPr/>
              <a:t>15</a:t>
            </a:fld>
            <a:endParaRPr lang="en-US" altLang="en-US" sz="1200"/>
          </a:p>
        </p:txBody>
      </p:sp>
      <p:sp>
        <p:nvSpPr>
          <p:cNvPr id="48130" name="Rectangle 2">
            <a:extLst>
              <a:ext uri="{FF2B5EF4-FFF2-40B4-BE49-F238E27FC236}">
                <a16:creationId xmlns:a16="http://schemas.microsoft.com/office/drawing/2014/main" id="{F61C7E62-FD32-54CB-9A1A-5954689F4CDF}"/>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414CD151-D338-5E1F-D03F-9D14EB3E5F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A68ADDBF-BCE6-C13A-E94D-706DD5B7A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0F21BA2-E82A-0A45-BC03-75E8F2F7B8C2}" type="slidenum">
              <a:rPr lang="en-US" altLang="en-US" sz="1200"/>
              <a:pPr/>
              <a:t>16</a:t>
            </a:fld>
            <a:endParaRPr lang="en-US" altLang="en-US" sz="1200"/>
          </a:p>
        </p:txBody>
      </p:sp>
      <p:sp>
        <p:nvSpPr>
          <p:cNvPr id="50178" name="Rectangle 2">
            <a:extLst>
              <a:ext uri="{FF2B5EF4-FFF2-40B4-BE49-F238E27FC236}">
                <a16:creationId xmlns:a16="http://schemas.microsoft.com/office/drawing/2014/main" id="{BE73F362-8184-73DE-9269-EE0EC1190411}"/>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A9D13F50-80BE-A288-4CFA-B5CA19DA3E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D48E5D06-1B7B-6A04-6E4C-213EAE8D03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2DDB8E3-6E5F-1B47-9EF3-4BB87C105455}" type="slidenum">
              <a:rPr lang="en-US" altLang="en-US" sz="1200"/>
              <a:pPr/>
              <a:t>17</a:t>
            </a:fld>
            <a:endParaRPr lang="en-US" altLang="en-US" sz="1200"/>
          </a:p>
        </p:txBody>
      </p:sp>
      <p:sp>
        <p:nvSpPr>
          <p:cNvPr id="52226" name="Rectangle 2">
            <a:extLst>
              <a:ext uri="{FF2B5EF4-FFF2-40B4-BE49-F238E27FC236}">
                <a16:creationId xmlns:a16="http://schemas.microsoft.com/office/drawing/2014/main" id="{7C49EF1E-7702-D209-EA39-83B415FB5E7B}"/>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0E66D1AB-A460-ED01-22AE-6B320362EE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5FADCE4B-AE95-2AB2-7E05-C89EE21D49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5A5D530-34CB-C643-88D6-D69D52921362}" type="slidenum">
              <a:rPr lang="en-US" altLang="en-US" sz="1200"/>
              <a:pPr/>
              <a:t>18</a:t>
            </a:fld>
            <a:endParaRPr lang="en-US" altLang="en-US" sz="1200"/>
          </a:p>
        </p:txBody>
      </p:sp>
      <p:sp>
        <p:nvSpPr>
          <p:cNvPr id="54274" name="Rectangle 2">
            <a:extLst>
              <a:ext uri="{FF2B5EF4-FFF2-40B4-BE49-F238E27FC236}">
                <a16:creationId xmlns:a16="http://schemas.microsoft.com/office/drawing/2014/main" id="{101646A4-F02D-D73E-474E-543DF41B9FAB}"/>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4C049793-3A59-0D0E-44A0-B9C472EBD5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2A75208B-DC0B-65A4-65F6-A3A603BAA0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3EE47D0-FFF1-D442-AD1F-3F703F233A47}" type="slidenum">
              <a:rPr lang="en-US" altLang="en-US" sz="1200"/>
              <a:pPr/>
              <a:t>19</a:t>
            </a:fld>
            <a:endParaRPr lang="en-US" altLang="en-US" sz="1200"/>
          </a:p>
        </p:txBody>
      </p:sp>
      <p:sp>
        <p:nvSpPr>
          <p:cNvPr id="56322" name="Rectangle 2">
            <a:extLst>
              <a:ext uri="{FF2B5EF4-FFF2-40B4-BE49-F238E27FC236}">
                <a16:creationId xmlns:a16="http://schemas.microsoft.com/office/drawing/2014/main" id="{31FD4892-3269-170F-9C0E-28ABB0ABF564}"/>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B03D5134-54C3-B0C7-3960-A69D6CBA3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213A6832-7AC0-EA48-4C74-3F6A181180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72D8BC8-3F9E-5247-81D9-7BF2035AFAFF}" type="slidenum">
              <a:rPr lang="en-US" altLang="en-US" sz="1200"/>
              <a:pPr/>
              <a:t>2</a:t>
            </a:fld>
            <a:endParaRPr lang="en-US" altLang="en-US" sz="1200"/>
          </a:p>
        </p:txBody>
      </p:sp>
      <p:sp>
        <p:nvSpPr>
          <p:cNvPr id="21506" name="Rectangle 2">
            <a:extLst>
              <a:ext uri="{FF2B5EF4-FFF2-40B4-BE49-F238E27FC236}">
                <a16:creationId xmlns:a16="http://schemas.microsoft.com/office/drawing/2014/main" id="{B5FB764F-60B2-1B3D-DF2B-EEB58BA1FA9D}"/>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6B104AFB-76EE-E42C-3B7B-EBF7F74763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ECC0515-A7D0-1B69-A27D-03BF665E92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7D14B2D-CD8F-5F4E-8530-B04EA0195A24}" type="slidenum">
              <a:rPr lang="en-US" altLang="en-US" sz="1200"/>
              <a:pPr/>
              <a:t>20</a:t>
            </a:fld>
            <a:endParaRPr lang="en-US" altLang="en-US" sz="1200"/>
          </a:p>
        </p:txBody>
      </p:sp>
      <p:sp>
        <p:nvSpPr>
          <p:cNvPr id="58370" name="Rectangle 2">
            <a:extLst>
              <a:ext uri="{FF2B5EF4-FFF2-40B4-BE49-F238E27FC236}">
                <a16:creationId xmlns:a16="http://schemas.microsoft.com/office/drawing/2014/main" id="{C31AD3E5-155A-6303-AB6C-1360C63A3B00}"/>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4280FB14-F0F4-3922-F5D0-363C997892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3D756795-38D6-D10F-0F18-9087540F59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218385A-EC55-8B4E-AF61-D2AF9FA2CEF1}" type="slidenum">
              <a:rPr lang="en-US" altLang="en-US" sz="1200"/>
              <a:pPr/>
              <a:t>21</a:t>
            </a:fld>
            <a:endParaRPr lang="en-US" altLang="en-US" sz="1200"/>
          </a:p>
        </p:txBody>
      </p:sp>
      <p:sp>
        <p:nvSpPr>
          <p:cNvPr id="60418" name="Rectangle 2">
            <a:extLst>
              <a:ext uri="{FF2B5EF4-FFF2-40B4-BE49-F238E27FC236}">
                <a16:creationId xmlns:a16="http://schemas.microsoft.com/office/drawing/2014/main" id="{9F39E6AF-D5D4-7635-B038-E97C084D5822}"/>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50E7BCF4-29B0-9B33-DC93-92E72F2F8E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2799C15F-FC0D-A822-C666-D680925CD1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CD2450E-621F-624F-8AAA-00B7547C7F87}" type="slidenum">
              <a:rPr lang="en-US" altLang="en-US" sz="1200"/>
              <a:pPr/>
              <a:t>22</a:t>
            </a:fld>
            <a:endParaRPr lang="en-US" altLang="en-US" sz="1200"/>
          </a:p>
        </p:txBody>
      </p:sp>
      <p:sp>
        <p:nvSpPr>
          <p:cNvPr id="62466" name="Rectangle 2">
            <a:extLst>
              <a:ext uri="{FF2B5EF4-FFF2-40B4-BE49-F238E27FC236}">
                <a16:creationId xmlns:a16="http://schemas.microsoft.com/office/drawing/2014/main" id="{B4774DFC-2691-1036-2EBB-01AD4B174F84}"/>
              </a:ext>
            </a:extLst>
          </p:cNvPr>
          <p:cNvSpPr>
            <a:spLocks noGrp="1" noRot="1" noChangeAspect="1" noChangeArrowheads="1" noTextEdit="1"/>
          </p:cNvSpPr>
          <p:nvPr>
            <p:ph type="sldImg"/>
          </p:nvPr>
        </p:nvSpPr>
        <p:spPr>
          <a:xfrm>
            <a:off x="1165225" y="704850"/>
            <a:ext cx="4527550" cy="3395663"/>
          </a:xfrm>
          <a:ln/>
        </p:spPr>
      </p:sp>
      <p:sp>
        <p:nvSpPr>
          <p:cNvPr id="62467" name="Rectangle 3">
            <a:extLst>
              <a:ext uri="{FF2B5EF4-FFF2-40B4-BE49-F238E27FC236}">
                <a16:creationId xmlns:a16="http://schemas.microsoft.com/office/drawing/2014/main" id="{7BD4B039-6C74-9D5C-D44C-7E77D055CA80}"/>
              </a:ext>
            </a:extLst>
          </p:cNvPr>
          <p:cNvSpPr>
            <a:spLocks noGrp="1" noChangeArrowheads="1"/>
          </p:cNvSpPr>
          <p:nvPr>
            <p:ph type="body" idx="1"/>
          </p:nvPr>
        </p:nvSpPr>
        <p:spPr>
          <a:xfrm>
            <a:off x="914400" y="4340225"/>
            <a:ext cx="5029200"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51B6C0BE-0E37-C3F9-70FF-E750C235BF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CDED097-8C0A-F046-8CAC-E84A8CA3B316}" type="slidenum">
              <a:rPr lang="en-US" altLang="en-US" sz="1200"/>
              <a:pPr/>
              <a:t>23</a:t>
            </a:fld>
            <a:endParaRPr lang="en-US" altLang="en-US" sz="1200"/>
          </a:p>
        </p:txBody>
      </p:sp>
      <p:sp>
        <p:nvSpPr>
          <p:cNvPr id="64514" name="Rectangle 2">
            <a:extLst>
              <a:ext uri="{FF2B5EF4-FFF2-40B4-BE49-F238E27FC236}">
                <a16:creationId xmlns:a16="http://schemas.microsoft.com/office/drawing/2014/main" id="{BCCD75C5-1049-9F04-4BEB-FE6CEC798463}"/>
              </a:ext>
            </a:extLst>
          </p:cNvPr>
          <p:cNvSpPr>
            <a:spLocks noGrp="1" noRot="1" noChangeAspect="1" noChangeArrowheads="1" noTextEdit="1"/>
          </p:cNvSpPr>
          <p:nvPr>
            <p:ph type="sldImg"/>
          </p:nvPr>
        </p:nvSpPr>
        <p:spPr>
          <a:xfrm>
            <a:off x="1165225" y="704850"/>
            <a:ext cx="4527550" cy="3395663"/>
          </a:xfrm>
          <a:ln/>
        </p:spPr>
      </p:sp>
      <p:sp>
        <p:nvSpPr>
          <p:cNvPr id="64515" name="Rectangle 3">
            <a:extLst>
              <a:ext uri="{FF2B5EF4-FFF2-40B4-BE49-F238E27FC236}">
                <a16:creationId xmlns:a16="http://schemas.microsoft.com/office/drawing/2014/main" id="{D8689645-DDD9-C218-1B13-32EC86CBC8F1}"/>
              </a:ext>
            </a:extLst>
          </p:cNvPr>
          <p:cNvSpPr>
            <a:spLocks noGrp="1" noChangeArrowheads="1"/>
          </p:cNvSpPr>
          <p:nvPr>
            <p:ph type="body" idx="1"/>
          </p:nvPr>
        </p:nvSpPr>
        <p:spPr>
          <a:xfrm>
            <a:off x="914400" y="4340225"/>
            <a:ext cx="5029200"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8139B94F-B697-66FB-7A4D-4BC09380F3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EBE9E33-B2B6-CB49-902C-E45D590E258E}" type="slidenum">
              <a:rPr lang="en-US" altLang="en-US" sz="1200"/>
              <a:pPr/>
              <a:t>24</a:t>
            </a:fld>
            <a:endParaRPr lang="en-US" altLang="en-US" sz="1200"/>
          </a:p>
        </p:txBody>
      </p:sp>
      <p:sp>
        <p:nvSpPr>
          <p:cNvPr id="66562" name="Rectangle 2">
            <a:extLst>
              <a:ext uri="{FF2B5EF4-FFF2-40B4-BE49-F238E27FC236}">
                <a16:creationId xmlns:a16="http://schemas.microsoft.com/office/drawing/2014/main" id="{E0103649-8F09-31B7-B758-C004B10460E6}"/>
              </a:ext>
            </a:extLst>
          </p:cNvPr>
          <p:cNvSpPr>
            <a:spLocks noGrp="1" noRot="1" noChangeAspect="1" noChangeArrowheads="1" noTextEdit="1"/>
          </p:cNvSpPr>
          <p:nvPr>
            <p:ph type="sldImg"/>
          </p:nvPr>
        </p:nvSpPr>
        <p:spPr>
          <a:xfrm>
            <a:off x="1165225" y="704850"/>
            <a:ext cx="4527550" cy="3395663"/>
          </a:xfrm>
          <a:ln/>
        </p:spPr>
      </p:sp>
      <p:sp>
        <p:nvSpPr>
          <p:cNvPr id="66563" name="Rectangle 3">
            <a:extLst>
              <a:ext uri="{FF2B5EF4-FFF2-40B4-BE49-F238E27FC236}">
                <a16:creationId xmlns:a16="http://schemas.microsoft.com/office/drawing/2014/main" id="{01C86639-027A-BB3C-185A-99BC1E7C3252}"/>
              </a:ext>
            </a:extLst>
          </p:cNvPr>
          <p:cNvSpPr>
            <a:spLocks noGrp="1" noChangeArrowheads="1"/>
          </p:cNvSpPr>
          <p:nvPr>
            <p:ph type="body" idx="1"/>
          </p:nvPr>
        </p:nvSpPr>
        <p:spPr>
          <a:xfrm>
            <a:off x="914400" y="4340225"/>
            <a:ext cx="5029200"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6" tIns="44868" rIns="89736" bIns="44868"/>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38BE6FD8-4A47-F644-ACA7-065CB5001D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1D14AD6-EAD8-FE41-8C61-70A1667F751A}" type="slidenum">
              <a:rPr lang="en-US" altLang="en-US" sz="1200"/>
              <a:pPr/>
              <a:t>25</a:t>
            </a:fld>
            <a:endParaRPr lang="en-US" altLang="en-US" sz="1200"/>
          </a:p>
        </p:txBody>
      </p:sp>
      <p:sp>
        <p:nvSpPr>
          <p:cNvPr id="68610" name="Rectangle 2">
            <a:extLst>
              <a:ext uri="{FF2B5EF4-FFF2-40B4-BE49-F238E27FC236}">
                <a16:creationId xmlns:a16="http://schemas.microsoft.com/office/drawing/2014/main" id="{A2CD03FD-0A38-0677-3FFB-E7457FC8D89B}"/>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2309D138-F7C7-E1E2-91A7-CB122B5E71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053B5DEB-077D-82B6-6B2B-CD38D35073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B1A3FDB-D00F-B445-8ABD-3CE7DA8ED250}" type="slidenum">
              <a:rPr lang="en-US" altLang="en-US" sz="1200"/>
              <a:pPr/>
              <a:t>26</a:t>
            </a:fld>
            <a:endParaRPr lang="en-US" altLang="en-US" sz="1200"/>
          </a:p>
        </p:txBody>
      </p:sp>
      <p:sp>
        <p:nvSpPr>
          <p:cNvPr id="70658" name="Rectangle 2">
            <a:extLst>
              <a:ext uri="{FF2B5EF4-FFF2-40B4-BE49-F238E27FC236}">
                <a16:creationId xmlns:a16="http://schemas.microsoft.com/office/drawing/2014/main" id="{8808FD1E-3382-6A62-8E89-05AAD8A17DCD}"/>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84944ECE-F940-144B-5F4B-BA0654758F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2F550870-1672-73BA-5DFE-A44CA3A4FD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0C6A81E-C333-414F-9C9D-9E600F5F412E}" type="slidenum">
              <a:rPr lang="en-US" altLang="en-US" sz="1200"/>
              <a:pPr/>
              <a:t>27</a:t>
            </a:fld>
            <a:endParaRPr lang="en-US" altLang="en-US" sz="1200"/>
          </a:p>
        </p:txBody>
      </p:sp>
      <p:sp>
        <p:nvSpPr>
          <p:cNvPr id="72706" name="Rectangle 2">
            <a:extLst>
              <a:ext uri="{FF2B5EF4-FFF2-40B4-BE49-F238E27FC236}">
                <a16:creationId xmlns:a16="http://schemas.microsoft.com/office/drawing/2014/main" id="{9E517A9A-86C9-3FF0-75FF-C9B2AAD9DBEC}"/>
              </a:ext>
            </a:extLst>
          </p:cNvPr>
          <p:cNvSpPr>
            <a:spLocks noGrp="1" noRot="1" noChangeAspect="1" noChangeArrowheads="1" noTextEdit="1"/>
          </p:cNvSpPr>
          <p:nvPr>
            <p:ph type="sldImg"/>
          </p:nvPr>
        </p:nvSpPr>
        <p:spPr>
          <a:xfrm>
            <a:off x="1165225" y="704850"/>
            <a:ext cx="4527550" cy="3395663"/>
          </a:xfrm>
          <a:ln/>
        </p:spPr>
      </p:sp>
      <p:sp>
        <p:nvSpPr>
          <p:cNvPr id="72707" name="Rectangle 3">
            <a:extLst>
              <a:ext uri="{FF2B5EF4-FFF2-40B4-BE49-F238E27FC236}">
                <a16:creationId xmlns:a16="http://schemas.microsoft.com/office/drawing/2014/main" id="{C6110C60-0FB7-97F9-69CF-FF6F4F1C5996}"/>
              </a:ext>
            </a:extLst>
          </p:cNvPr>
          <p:cNvSpPr>
            <a:spLocks noGrp="1" noChangeArrowheads="1"/>
          </p:cNvSpPr>
          <p:nvPr>
            <p:ph type="body" idx="1"/>
          </p:nvPr>
        </p:nvSpPr>
        <p:spPr>
          <a:xfrm>
            <a:off x="914400" y="4340225"/>
            <a:ext cx="5029200"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4302C4D4-1855-6949-C63E-6012D0E1FC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B65D307-C4ED-7843-9451-85B1B022A564}" type="slidenum">
              <a:rPr lang="en-US" altLang="en-US" sz="1200"/>
              <a:pPr/>
              <a:t>28</a:t>
            </a:fld>
            <a:endParaRPr lang="en-US" altLang="en-US" sz="1200"/>
          </a:p>
        </p:txBody>
      </p:sp>
      <p:sp>
        <p:nvSpPr>
          <p:cNvPr id="74754" name="Rectangle 2">
            <a:extLst>
              <a:ext uri="{FF2B5EF4-FFF2-40B4-BE49-F238E27FC236}">
                <a16:creationId xmlns:a16="http://schemas.microsoft.com/office/drawing/2014/main" id="{6DAC1D96-26E7-1A66-77A6-0D2BB4760897}"/>
              </a:ext>
            </a:extLst>
          </p:cNvPr>
          <p:cNvSpPr>
            <a:spLocks noGrp="1" noRot="1" noChangeAspect="1" noChangeArrowheads="1" noTextEdit="1"/>
          </p:cNvSpPr>
          <p:nvPr>
            <p:ph type="sldImg"/>
          </p:nvPr>
        </p:nvSpPr>
        <p:spPr>
          <a:xfrm>
            <a:off x="1165225" y="704850"/>
            <a:ext cx="4527550" cy="3395663"/>
          </a:xfrm>
          <a:ln/>
        </p:spPr>
      </p:sp>
      <p:sp>
        <p:nvSpPr>
          <p:cNvPr id="74755" name="Rectangle 3">
            <a:extLst>
              <a:ext uri="{FF2B5EF4-FFF2-40B4-BE49-F238E27FC236}">
                <a16:creationId xmlns:a16="http://schemas.microsoft.com/office/drawing/2014/main" id="{10E35F7C-0507-DD8B-15C4-E26B6DDB12D4}"/>
              </a:ext>
            </a:extLst>
          </p:cNvPr>
          <p:cNvSpPr>
            <a:spLocks noGrp="1" noChangeArrowheads="1"/>
          </p:cNvSpPr>
          <p:nvPr>
            <p:ph type="body" idx="1"/>
          </p:nvPr>
        </p:nvSpPr>
        <p:spPr>
          <a:xfrm>
            <a:off x="914400" y="4340225"/>
            <a:ext cx="5029200"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059E5218-76D1-D489-CED7-437E5921FF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E34323F-BE00-2746-8124-B2F5BAB59AC2}" type="slidenum">
              <a:rPr lang="en-US" altLang="en-US" sz="1200"/>
              <a:pPr/>
              <a:t>29</a:t>
            </a:fld>
            <a:endParaRPr lang="en-US" altLang="en-US" sz="1200"/>
          </a:p>
        </p:txBody>
      </p:sp>
      <p:sp>
        <p:nvSpPr>
          <p:cNvPr id="76802" name="Rectangle 2">
            <a:extLst>
              <a:ext uri="{FF2B5EF4-FFF2-40B4-BE49-F238E27FC236}">
                <a16:creationId xmlns:a16="http://schemas.microsoft.com/office/drawing/2014/main" id="{7A9BC14A-8020-0950-2B41-53880830B1C8}"/>
              </a:ext>
            </a:extLst>
          </p:cNvPr>
          <p:cNvSpPr>
            <a:spLocks noGrp="1" noRot="1" noChangeAspect="1" noChangeArrowheads="1" noTextEdit="1"/>
          </p:cNvSpPr>
          <p:nvPr>
            <p:ph type="sldImg"/>
          </p:nvPr>
        </p:nvSpPr>
        <p:spPr>
          <a:xfrm>
            <a:off x="1165225" y="704850"/>
            <a:ext cx="4527550" cy="3395663"/>
          </a:xfrm>
          <a:solidFill>
            <a:srgbClr val="FFFFFF"/>
          </a:solidFill>
          <a:ln/>
        </p:spPr>
      </p:sp>
      <p:sp>
        <p:nvSpPr>
          <p:cNvPr id="76803" name="Rectangle 3">
            <a:extLst>
              <a:ext uri="{FF2B5EF4-FFF2-40B4-BE49-F238E27FC236}">
                <a16:creationId xmlns:a16="http://schemas.microsoft.com/office/drawing/2014/main" id="{143469CC-C82C-C68A-CDD7-22BA488B24D2}"/>
              </a:ext>
            </a:extLst>
          </p:cNvPr>
          <p:cNvSpPr>
            <a:spLocks noGrp="1" noChangeArrowheads="1"/>
          </p:cNvSpPr>
          <p:nvPr>
            <p:ph type="body" idx="1"/>
          </p:nvPr>
        </p:nvSpPr>
        <p:spPr>
          <a:xfrm>
            <a:off x="914400" y="4340225"/>
            <a:ext cx="5029200" cy="4105275"/>
          </a:xfrm>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5B7B9A3D-601D-AD73-EF3F-ECA5EFF8CD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7207683-6035-1B4F-877D-0F170187F3E5}" type="slidenum">
              <a:rPr lang="en-US" altLang="en-US" sz="1200"/>
              <a:pPr/>
              <a:t>3</a:t>
            </a:fld>
            <a:endParaRPr lang="en-US" altLang="en-US" sz="1200"/>
          </a:p>
        </p:txBody>
      </p:sp>
      <p:sp>
        <p:nvSpPr>
          <p:cNvPr id="23554" name="Rectangle 2">
            <a:extLst>
              <a:ext uri="{FF2B5EF4-FFF2-40B4-BE49-F238E27FC236}">
                <a16:creationId xmlns:a16="http://schemas.microsoft.com/office/drawing/2014/main" id="{DCA6D704-DC2B-79AF-3818-34FCE84D6FB2}"/>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21B07DA5-0C73-E45C-7796-B79819F5B3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937A611A-E84B-D5F6-32D2-81B057B4A3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9394551-B685-614A-B533-6475AB206DAB}" type="slidenum">
              <a:rPr lang="en-US" altLang="en-US" sz="1200"/>
              <a:pPr/>
              <a:t>30</a:t>
            </a:fld>
            <a:endParaRPr lang="en-US" altLang="en-US" sz="1200"/>
          </a:p>
        </p:txBody>
      </p:sp>
      <p:sp>
        <p:nvSpPr>
          <p:cNvPr id="78850" name="Rectangle 2">
            <a:extLst>
              <a:ext uri="{FF2B5EF4-FFF2-40B4-BE49-F238E27FC236}">
                <a16:creationId xmlns:a16="http://schemas.microsoft.com/office/drawing/2014/main" id="{FF7A5E45-7F74-C665-A8C3-CC373ED14E26}"/>
              </a:ext>
            </a:extLst>
          </p:cNvPr>
          <p:cNvSpPr>
            <a:spLocks noGrp="1" noRot="1" noChangeAspect="1" noChangeArrowheads="1" noTextEdit="1"/>
          </p:cNvSpPr>
          <p:nvPr>
            <p:ph type="sldImg"/>
          </p:nvPr>
        </p:nvSpPr>
        <p:spPr>
          <a:xfrm>
            <a:off x="1165225" y="704850"/>
            <a:ext cx="4527550" cy="3395663"/>
          </a:xfrm>
          <a:solidFill>
            <a:srgbClr val="FFFFFF"/>
          </a:solidFill>
          <a:ln/>
        </p:spPr>
      </p:sp>
      <p:sp>
        <p:nvSpPr>
          <p:cNvPr id="78851" name="Rectangle 3">
            <a:extLst>
              <a:ext uri="{FF2B5EF4-FFF2-40B4-BE49-F238E27FC236}">
                <a16:creationId xmlns:a16="http://schemas.microsoft.com/office/drawing/2014/main" id="{4D4E5E93-DD85-2A4C-FADD-BA1291CD7CA7}"/>
              </a:ext>
            </a:extLst>
          </p:cNvPr>
          <p:cNvSpPr>
            <a:spLocks noGrp="1" noChangeArrowheads="1"/>
          </p:cNvSpPr>
          <p:nvPr>
            <p:ph type="body" idx="1"/>
          </p:nvPr>
        </p:nvSpPr>
        <p:spPr>
          <a:xfrm>
            <a:off x="914400" y="4340225"/>
            <a:ext cx="5029200" cy="4105275"/>
          </a:xfrm>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908C4724-B7C2-4DF8-184E-98E3ED12D5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74021B1-6AFA-7045-BCAA-943E7AF53BC0}" type="slidenum">
              <a:rPr lang="en-US" altLang="en-US" sz="1200"/>
              <a:pPr/>
              <a:t>31</a:t>
            </a:fld>
            <a:endParaRPr lang="en-US" altLang="en-US" sz="1200"/>
          </a:p>
        </p:txBody>
      </p:sp>
      <p:sp>
        <p:nvSpPr>
          <p:cNvPr id="80898" name="Rectangle 2">
            <a:extLst>
              <a:ext uri="{FF2B5EF4-FFF2-40B4-BE49-F238E27FC236}">
                <a16:creationId xmlns:a16="http://schemas.microsoft.com/office/drawing/2014/main" id="{7EF90114-0244-BFDD-B450-9270AD800081}"/>
              </a:ext>
            </a:extLst>
          </p:cNvPr>
          <p:cNvSpPr>
            <a:spLocks noGrp="1" noRot="1" noChangeAspect="1" noChangeArrowheads="1" noTextEdit="1"/>
          </p:cNvSpPr>
          <p:nvPr>
            <p:ph type="sldImg"/>
          </p:nvPr>
        </p:nvSpPr>
        <p:spPr>
          <a:xfrm>
            <a:off x="1165225" y="704850"/>
            <a:ext cx="4527550" cy="3395663"/>
          </a:xfrm>
          <a:ln/>
        </p:spPr>
      </p:sp>
      <p:sp>
        <p:nvSpPr>
          <p:cNvPr id="80899" name="Rectangle 3">
            <a:extLst>
              <a:ext uri="{FF2B5EF4-FFF2-40B4-BE49-F238E27FC236}">
                <a16:creationId xmlns:a16="http://schemas.microsoft.com/office/drawing/2014/main" id="{0069E915-CB09-D111-0CD0-284ECAB228DF}"/>
              </a:ext>
            </a:extLst>
          </p:cNvPr>
          <p:cNvSpPr>
            <a:spLocks noGrp="1" noChangeArrowheads="1"/>
          </p:cNvSpPr>
          <p:nvPr>
            <p:ph type="body" idx="1"/>
          </p:nvPr>
        </p:nvSpPr>
        <p:spPr>
          <a:xfrm>
            <a:off x="914400" y="4340225"/>
            <a:ext cx="5029200"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419CEFA0-CD86-D89D-6642-76957BAD24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974D146-8A9F-A04F-89BB-B357535951A5}" type="slidenum">
              <a:rPr lang="en-US" altLang="en-US" sz="1200"/>
              <a:pPr/>
              <a:t>32</a:t>
            </a:fld>
            <a:endParaRPr lang="en-US" altLang="en-US" sz="1200"/>
          </a:p>
        </p:txBody>
      </p:sp>
      <p:sp>
        <p:nvSpPr>
          <p:cNvPr id="82946" name="Rectangle 2">
            <a:extLst>
              <a:ext uri="{FF2B5EF4-FFF2-40B4-BE49-F238E27FC236}">
                <a16:creationId xmlns:a16="http://schemas.microsoft.com/office/drawing/2014/main" id="{C24583C0-9E29-2A68-CF4F-3CCBFB94C248}"/>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48F4DBF3-724B-82B2-F2C1-5DF7DB696F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625DB6D7-3E11-2B39-95D6-E0B188F386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CB312CF-B2D6-354C-83C8-D84AF6EA46FD}" type="slidenum">
              <a:rPr lang="en-US" altLang="en-US" sz="1200"/>
              <a:pPr/>
              <a:t>33</a:t>
            </a:fld>
            <a:endParaRPr lang="en-US" altLang="en-US" sz="1200"/>
          </a:p>
        </p:txBody>
      </p:sp>
      <p:sp>
        <p:nvSpPr>
          <p:cNvPr id="84994" name="Rectangle 2">
            <a:extLst>
              <a:ext uri="{FF2B5EF4-FFF2-40B4-BE49-F238E27FC236}">
                <a16:creationId xmlns:a16="http://schemas.microsoft.com/office/drawing/2014/main" id="{F06D2C90-E36D-1EBA-FAB4-41D6D0F7A412}"/>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94AE5A43-81BF-2D66-AAEB-E83DC144FFBF}"/>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Bottom line: we will be able to keep LOTS of video, and vast amounts of smaller data types (audio, photos, documents).</a:t>
            </a:r>
          </a:p>
          <a:p>
            <a:r>
              <a:rPr lang="en-US" altLang="en-US">
                <a:latin typeface="Times New Roman" panose="02020603050405020304" pitchFamily="18" charset="0"/>
                <a:ea typeface="ＭＳ Ｐゴシック" panose="020B0600070205080204" pitchFamily="34" charset="-128"/>
              </a:rPr>
              <a:t>Note: probably not worth the time to delete an object</a:t>
            </a:r>
          </a:p>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0B5B8A03-9351-91AB-645E-57B64BA8D8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069501D-38C5-0F43-BDC5-9AC0DEC4B676}" type="slidenum">
              <a:rPr lang="en-US" altLang="en-US" sz="1200"/>
              <a:pPr/>
              <a:t>34</a:t>
            </a:fld>
            <a:endParaRPr lang="en-US" altLang="en-US" sz="1200"/>
          </a:p>
        </p:txBody>
      </p:sp>
      <p:sp>
        <p:nvSpPr>
          <p:cNvPr id="87042" name="Rectangle 2">
            <a:extLst>
              <a:ext uri="{FF2B5EF4-FFF2-40B4-BE49-F238E27FC236}">
                <a16:creationId xmlns:a16="http://schemas.microsoft.com/office/drawing/2014/main" id="{C2B3F927-74C7-1300-A216-7932E022C3F8}"/>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9334DD20-D0A5-5909-3B11-172A5886AA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4844382E-AEF1-F900-6E7E-0A95752E75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B9C1192-4330-4345-A7BB-DC4DE8DE94A4}" type="slidenum">
              <a:rPr lang="en-US" altLang="en-US" sz="1200"/>
              <a:pPr/>
              <a:t>35</a:t>
            </a:fld>
            <a:endParaRPr lang="en-US" altLang="en-US" sz="1200"/>
          </a:p>
        </p:txBody>
      </p:sp>
      <p:sp>
        <p:nvSpPr>
          <p:cNvPr id="89090" name="Rectangle 2">
            <a:extLst>
              <a:ext uri="{FF2B5EF4-FFF2-40B4-BE49-F238E27FC236}">
                <a16:creationId xmlns:a16="http://schemas.microsoft.com/office/drawing/2014/main" id="{26031B4F-B5B1-8938-D827-45FBF9431E8E}"/>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D6A36563-5E7F-16AE-B2AF-C8BF8BA3BC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57E77196-80E6-8921-6EFB-E2C34075CB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BD3DD93-B7BA-E54D-AC33-D86B424170DA}" type="slidenum">
              <a:rPr lang="en-US" altLang="en-US" sz="1200"/>
              <a:pPr/>
              <a:t>46</a:t>
            </a:fld>
            <a:endParaRPr lang="en-US" altLang="en-US" sz="1200"/>
          </a:p>
        </p:txBody>
      </p:sp>
      <p:sp>
        <p:nvSpPr>
          <p:cNvPr id="101378" name="Rectangle 2">
            <a:extLst>
              <a:ext uri="{FF2B5EF4-FFF2-40B4-BE49-F238E27FC236}">
                <a16:creationId xmlns:a16="http://schemas.microsoft.com/office/drawing/2014/main" id="{FCE6A36E-ACBE-A478-8F1E-1AF2A6EF6A3E}"/>
              </a:ext>
            </a:extLst>
          </p:cNvPr>
          <p:cNvSpPr>
            <a:spLocks noGrp="1" noRot="1" noChangeAspect="1" noChangeArrowheads="1" noTextEdit="1"/>
          </p:cNvSpPr>
          <p:nvPr>
            <p:ph type="sldImg"/>
          </p:nvPr>
        </p:nvSpPr>
        <p:spPr>
          <a:solidFill>
            <a:srgbClr val="FFFFFF"/>
          </a:solidFill>
          <a:ln/>
        </p:spPr>
      </p:sp>
      <p:sp>
        <p:nvSpPr>
          <p:cNvPr id="101379" name="Rectangle 3">
            <a:extLst>
              <a:ext uri="{FF2B5EF4-FFF2-40B4-BE49-F238E27FC236}">
                <a16:creationId xmlns:a16="http://schemas.microsoft.com/office/drawing/2014/main" id="{3E28BCB6-62C5-B2B3-C8F3-78244BFC6E99}"/>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A22F5E65-B9FE-A90C-88DD-F7E554F9E7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B9641DC-767D-904C-A9A7-CC18DEBCD8B1}" type="slidenum">
              <a:rPr lang="en-US" altLang="en-US" sz="1200"/>
              <a:pPr/>
              <a:t>47</a:t>
            </a:fld>
            <a:endParaRPr lang="en-US" altLang="en-US" sz="1200"/>
          </a:p>
        </p:txBody>
      </p:sp>
      <p:sp>
        <p:nvSpPr>
          <p:cNvPr id="103426" name="Rectangle 2">
            <a:extLst>
              <a:ext uri="{FF2B5EF4-FFF2-40B4-BE49-F238E27FC236}">
                <a16:creationId xmlns:a16="http://schemas.microsoft.com/office/drawing/2014/main" id="{4C4DCDBE-507E-52DE-7A68-2762C0DBA74B}"/>
              </a:ext>
            </a:extLst>
          </p:cNvPr>
          <p:cNvSpPr>
            <a:spLocks noGrp="1" noRot="1" noChangeAspect="1" noChangeArrowheads="1" noTextEdit="1"/>
          </p:cNvSpPr>
          <p:nvPr>
            <p:ph type="sldImg"/>
          </p:nvPr>
        </p:nvSpPr>
        <p:spPr>
          <a:solidFill>
            <a:srgbClr val="FFFFFF"/>
          </a:solidFill>
          <a:ln/>
        </p:spPr>
      </p:sp>
      <p:sp>
        <p:nvSpPr>
          <p:cNvPr id="103427" name="Rectangle 3">
            <a:extLst>
              <a:ext uri="{FF2B5EF4-FFF2-40B4-BE49-F238E27FC236}">
                <a16:creationId xmlns:a16="http://schemas.microsoft.com/office/drawing/2014/main" id="{0D4A673F-A52A-E1A2-9FFD-463DE80FA451}"/>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8AFEB050-A816-A13C-3E79-FD216B62C5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50CBCEA-7DAC-A142-8B6B-47C723D24726}" type="slidenum">
              <a:rPr lang="en-US" altLang="en-US" sz="1200"/>
              <a:pPr/>
              <a:t>60</a:t>
            </a:fld>
            <a:endParaRPr lang="en-US" altLang="en-US" sz="1200"/>
          </a:p>
        </p:txBody>
      </p:sp>
      <p:sp>
        <p:nvSpPr>
          <p:cNvPr id="117762" name="Rectangle 2">
            <a:extLst>
              <a:ext uri="{FF2B5EF4-FFF2-40B4-BE49-F238E27FC236}">
                <a16:creationId xmlns:a16="http://schemas.microsoft.com/office/drawing/2014/main" id="{45B99318-158E-A0EE-8858-DD4EC52F59D3}"/>
              </a:ext>
            </a:extLst>
          </p:cNvPr>
          <p:cNvSpPr>
            <a:spLocks noGrp="1" noRot="1" noChangeAspect="1" noChangeArrowheads="1" noTextEdit="1"/>
          </p:cNvSpPr>
          <p:nvPr>
            <p:ph type="sldImg"/>
          </p:nvPr>
        </p:nvSpPr>
        <p:spPr>
          <a:solidFill>
            <a:srgbClr val="FFFFFF"/>
          </a:solidFill>
          <a:ln/>
        </p:spPr>
      </p:sp>
      <p:sp>
        <p:nvSpPr>
          <p:cNvPr id="117763" name="Rectangle 3">
            <a:extLst>
              <a:ext uri="{FF2B5EF4-FFF2-40B4-BE49-F238E27FC236}">
                <a16:creationId xmlns:a16="http://schemas.microsoft.com/office/drawing/2014/main" id="{C917206E-949D-988F-A77E-74AE8CA5D8EC}"/>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a:extLst>
              <a:ext uri="{FF2B5EF4-FFF2-40B4-BE49-F238E27FC236}">
                <a16:creationId xmlns:a16="http://schemas.microsoft.com/office/drawing/2014/main" id="{40028DD1-B27D-3406-AB1A-53588D49AB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E831066-8C08-C847-B334-5412D82B317C}" type="slidenum">
              <a:rPr lang="en-US" altLang="en-US" sz="1200"/>
              <a:pPr/>
              <a:t>85</a:t>
            </a:fld>
            <a:endParaRPr lang="en-US" altLang="en-US" sz="1200"/>
          </a:p>
        </p:txBody>
      </p:sp>
      <p:sp>
        <p:nvSpPr>
          <p:cNvPr id="174082" name="Rectangle 2">
            <a:extLst>
              <a:ext uri="{FF2B5EF4-FFF2-40B4-BE49-F238E27FC236}">
                <a16:creationId xmlns:a16="http://schemas.microsoft.com/office/drawing/2014/main" id="{85BE87CF-2E49-2D7A-B415-E33077232396}"/>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A677A91F-AFC4-F79C-A16B-D07BDADC2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B467BAA7-3F9D-E18E-3CF8-5ACB638F64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DC184F7-67A6-1246-8E25-BF1BCA581431}" type="slidenum">
              <a:rPr lang="en-US" altLang="en-US" sz="1200"/>
              <a:pPr/>
              <a:t>4</a:t>
            </a:fld>
            <a:endParaRPr lang="en-US" altLang="en-US" sz="1200"/>
          </a:p>
        </p:txBody>
      </p:sp>
      <p:sp>
        <p:nvSpPr>
          <p:cNvPr id="25602" name="Rectangle 2">
            <a:extLst>
              <a:ext uri="{FF2B5EF4-FFF2-40B4-BE49-F238E27FC236}">
                <a16:creationId xmlns:a16="http://schemas.microsoft.com/office/drawing/2014/main" id="{42872A7D-0D48-9076-82A4-0C918B6CFA07}"/>
              </a:ext>
            </a:extLst>
          </p:cNvPr>
          <p:cNvSpPr>
            <a:spLocks noGrp="1" noRot="1" noChangeAspect="1" noChangeArrowheads="1" noTextEdit="1"/>
          </p:cNvSpPr>
          <p:nvPr>
            <p:ph type="sldImg"/>
          </p:nvPr>
        </p:nvSpPr>
        <p:spPr>
          <a:solidFill>
            <a:srgbClr val="FFFFFF"/>
          </a:solidFill>
          <a:ln/>
        </p:spPr>
      </p:sp>
      <p:sp>
        <p:nvSpPr>
          <p:cNvPr id="25603" name="Rectangle 3">
            <a:extLst>
              <a:ext uri="{FF2B5EF4-FFF2-40B4-BE49-F238E27FC236}">
                <a16:creationId xmlns:a16="http://schemas.microsoft.com/office/drawing/2014/main" id="{25AB6D7D-1F6B-3A56-2C0B-3DED6CB021B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a:extLst>
              <a:ext uri="{FF2B5EF4-FFF2-40B4-BE49-F238E27FC236}">
                <a16:creationId xmlns:a16="http://schemas.microsoft.com/office/drawing/2014/main" id="{B10B6486-75A7-B17D-E908-B60DF28803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78E795E-4CFD-B44B-8901-C71437DEF6A2}" type="slidenum">
              <a:rPr lang="en-US" altLang="en-US" sz="1200"/>
              <a:pPr/>
              <a:t>88</a:t>
            </a:fld>
            <a:endParaRPr lang="en-US" altLang="en-US" sz="1200"/>
          </a:p>
        </p:txBody>
      </p:sp>
      <p:sp>
        <p:nvSpPr>
          <p:cNvPr id="146434" name="Rectangle 2">
            <a:extLst>
              <a:ext uri="{FF2B5EF4-FFF2-40B4-BE49-F238E27FC236}">
                <a16:creationId xmlns:a16="http://schemas.microsoft.com/office/drawing/2014/main" id="{1483147D-A89D-3512-DAF2-72FF84583CB6}"/>
              </a:ext>
            </a:extLst>
          </p:cNvPr>
          <p:cNvSpPr>
            <a:spLocks noGrp="1" noRot="1" noChangeAspect="1" noChangeArrowheads="1" noTextEdit="1"/>
          </p:cNvSpPr>
          <p:nvPr>
            <p:ph type="sldImg"/>
          </p:nvPr>
        </p:nvSpPr>
        <p:spPr>
          <a:solidFill>
            <a:srgbClr val="FFFFFF"/>
          </a:solidFill>
          <a:ln/>
        </p:spPr>
      </p:sp>
      <p:sp>
        <p:nvSpPr>
          <p:cNvPr id="146435" name="Rectangle 3">
            <a:extLst>
              <a:ext uri="{FF2B5EF4-FFF2-40B4-BE49-F238E27FC236}">
                <a16:creationId xmlns:a16="http://schemas.microsoft.com/office/drawing/2014/main" id="{7F2196A7-37C4-AD2C-AB15-8A893AD3CD7D}"/>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a:extLst>
              <a:ext uri="{FF2B5EF4-FFF2-40B4-BE49-F238E27FC236}">
                <a16:creationId xmlns:a16="http://schemas.microsoft.com/office/drawing/2014/main" id="{D0032151-9987-1E50-2555-1CF4178273C2}"/>
              </a:ext>
            </a:extLst>
          </p:cNvPr>
          <p:cNvSpPr>
            <a:spLocks noGrp="1" noRot="1" noChangeAspect="1" noChangeArrowheads="1" noTextEdit="1"/>
          </p:cNvSpPr>
          <p:nvPr>
            <p:ph type="sldImg"/>
          </p:nvPr>
        </p:nvSpPr>
        <p:spPr>
          <a:solidFill>
            <a:srgbClr val="FFFFFF"/>
          </a:solidFill>
          <a:ln/>
        </p:spPr>
      </p:sp>
      <p:sp>
        <p:nvSpPr>
          <p:cNvPr id="150530" name="Rectangle 3">
            <a:extLst>
              <a:ext uri="{FF2B5EF4-FFF2-40B4-BE49-F238E27FC236}">
                <a16:creationId xmlns:a16="http://schemas.microsoft.com/office/drawing/2014/main" id="{3E1C5D82-81A2-13EA-B8B5-205FBA55ED9C}"/>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a:extLst>
              <a:ext uri="{FF2B5EF4-FFF2-40B4-BE49-F238E27FC236}">
                <a16:creationId xmlns:a16="http://schemas.microsoft.com/office/drawing/2014/main" id="{F759A268-35B8-5248-D630-1BF08CA2D17E}"/>
              </a:ext>
            </a:extLst>
          </p:cNvPr>
          <p:cNvSpPr>
            <a:spLocks noGrp="1" noRot="1" noChangeAspect="1" noChangeArrowheads="1" noTextEdit="1"/>
          </p:cNvSpPr>
          <p:nvPr>
            <p:ph type="sldImg"/>
          </p:nvPr>
        </p:nvSpPr>
        <p:spPr>
          <a:solidFill>
            <a:srgbClr val="FFFFFF"/>
          </a:solidFill>
          <a:ln/>
        </p:spPr>
      </p:sp>
      <p:sp>
        <p:nvSpPr>
          <p:cNvPr id="152578" name="Rectangle 3">
            <a:extLst>
              <a:ext uri="{FF2B5EF4-FFF2-40B4-BE49-F238E27FC236}">
                <a16:creationId xmlns:a16="http://schemas.microsoft.com/office/drawing/2014/main" id="{EC5FCEA4-9741-AB93-6584-963B95E00A01}"/>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a:extLst>
              <a:ext uri="{FF2B5EF4-FFF2-40B4-BE49-F238E27FC236}">
                <a16:creationId xmlns:a16="http://schemas.microsoft.com/office/drawing/2014/main" id="{5EB7FBB4-99C2-F581-7441-29773BBAC2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2DE6771-2F7D-4047-9BE4-42CF002FBDE7}" type="slidenum">
              <a:rPr lang="en-US" altLang="en-US" sz="1200"/>
              <a:pPr/>
              <a:t>104</a:t>
            </a:fld>
            <a:endParaRPr lang="en-US" altLang="en-US" sz="1200"/>
          </a:p>
        </p:txBody>
      </p:sp>
      <p:sp>
        <p:nvSpPr>
          <p:cNvPr id="165890" name="Rectangle 2">
            <a:extLst>
              <a:ext uri="{FF2B5EF4-FFF2-40B4-BE49-F238E27FC236}">
                <a16:creationId xmlns:a16="http://schemas.microsoft.com/office/drawing/2014/main" id="{210234C5-09FA-79D7-5731-8009E2A5D6BE}"/>
              </a:ext>
            </a:extLst>
          </p:cNvPr>
          <p:cNvSpPr>
            <a:spLocks noGrp="1" noRot="1" noChangeAspect="1" noChangeArrowheads="1" noTextEdit="1"/>
          </p:cNvSpPr>
          <p:nvPr>
            <p:ph type="sldImg"/>
          </p:nvPr>
        </p:nvSpPr>
        <p:spPr>
          <a:solidFill>
            <a:srgbClr val="FFFFFF"/>
          </a:solidFill>
          <a:ln/>
        </p:spPr>
      </p:sp>
      <p:sp>
        <p:nvSpPr>
          <p:cNvPr id="165891" name="Rectangle 3">
            <a:extLst>
              <a:ext uri="{FF2B5EF4-FFF2-40B4-BE49-F238E27FC236}">
                <a16:creationId xmlns:a16="http://schemas.microsoft.com/office/drawing/2014/main" id="{C9FC212E-48BD-C78D-4070-55998F9BC66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a:extLst>
              <a:ext uri="{FF2B5EF4-FFF2-40B4-BE49-F238E27FC236}">
                <a16:creationId xmlns:a16="http://schemas.microsoft.com/office/drawing/2014/main" id="{F067F30D-4CAD-7D95-C30B-131042A38A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F7BF341-5595-594C-9762-E028DF5DA97C}" type="slidenum">
              <a:rPr lang="en-US" altLang="en-US" sz="1200"/>
              <a:pPr/>
              <a:t>116</a:t>
            </a:fld>
            <a:endParaRPr lang="en-US" altLang="en-US" sz="1200"/>
          </a:p>
        </p:txBody>
      </p:sp>
      <p:sp>
        <p:nvSpPr>
          <p:cNvPr id="179202" name="Rectangle 2">
            <a:extLst>
              <a:ext uri="{FF2B5EF4-FFF2-40B4-BE49-F238E27FC236}">
                <a16:creationId xmlns:a16="http://schemas.microsoft.com/office/drawing/2014/main" id="{3A658555-DC6F-C1A5-7AB2-03C2B558DCE4}"/>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34F35137-4771-47A3-91DD-4AAC688071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a:extLst>
              <a:ext uri="{FF2B5EF4-FFF2-40B4-BE49-F238E27FC236}">
                <a16:creationId xmlns:a16="http://schemas.microsoft.com/office/drawing/2014/main" id="{47AF3812-F7D0-C50D-0EA1-274A7BCC1A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998991D-7A47-D541-B4AE-0D98AC43B9B6}" type="slidenum">
              <a:rPr lang="en-US" altLang="en-US" sz="1200"/>
              <a:pPr/>
              <a:t>117</a:t>
            </a:fld>
            <a:endParaRPr lang="en-US" altLang="en-US" sz="1200"/>
          </a:p>
        </p:txBody>
      </p:sp>
      <p:sp>
        <p:nvSpPr>
          <p:cNvPr id="181250" name="Rectangle 2">
            <a:extLst>
              <a:ext uri="{FF2B5EF4-FFF2-40B4-BE49-F238E27FC236}">
                <a16:creationId xmlns:a16="http://schemas.microsoft.com/office/drawing/2014/main" id="{86A14F09-3842-6ADA-B3C7-3284BE2415C7}"/>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5E05CA02-CC2A-709D-E96B-9940205B65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a:extLst>
              <a:ext uri="{FF2B5EF4-FFF2-40B4-BE49-F238E27FC236}">
                <a16:creationId xmlns:a16="http://schemas.microsoft.com/office/drawing/2014/main" id="{F09C02C2-2491-3143-10FA-9349E84BAE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80070DE-B4D6-284A-ADE4-403ADD422CC2}" type="slidenum">
              <a:rPr lang="en-US" altLang="en-US" sz="1200"/>
              <a:pPr/>
              <a:t>118</a:t>
            </a:fld>
            <a:endParaRPr lang="en-US" altLang="en-US" sz="1200"/>
          </a:p>
        </p:txBody>
      </p:sp>
      <p:sp>
        <p:nvSpPr>
          <p:cNvPr id="183298" name="Rectangle 2">
            <a:extLst>
              <a:ext uri="{FF2B5EF4-FFF2-40B4-BE49-F238E27FC236}">
                <a16:creationId xmlns:a16="http://schemas.microsoft.com/office/drawing/2014/main" id="{5FC2D4D1-060E-81D9-A4C2-E0F886F3A7D1}"/>
              </a:ext>
            </a:extLst>
          </p:cNvPr>
          <p:cNvSpPr>
            <a:spLocks noGrp="1" noRot="1" noChangeAspect="1" noChangeArrowheads="1" noTextEdit="1"/>
          </p:cNvSpPr>
          <p:nvPr>
            <p:ph type="sldImg"/>
          </p:nvPr>
        </p:nvSpPr>
        <p:spPr>
          <a:ln/>
        </p:spPr>
      </p:sp>
      <p:sp>
        <p:nvSpPr>
          <p:cNvPr id="183299" name="Rectangle 3">
            <a:extLst>
              <a:ext uri="{FF2B5EF4-FFF2-40B4-BE49-F238E27FC236}">
                <a16:creationId xmlns:a16="http://schemas.microsoft.com/office/drawing/2014/main" id="{481F785B-4240-913B-508B-2B5ACDE061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a:extLst>
              <a:ext uri="{FF2B5EF4-FFF2-40B4-BE49-F238E27FC236}">
                <a16:creationId xmlns:a16="http://schemas.microsoft.com/office/drawing/2014/main" id="{BDF4B388-FBA0-8EB4-95A0-A59835B5BB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BA9A23A-3810-584C-8F57-C6B96961EC5F}" type="slidenum">
              <a:rPr lang="en-US" altLang="en-US" sz="1200"/>
              <a:pPr/>
              <a:t>122</a:t>
            </a:fld>
            <a:endParaRPr lang="en-US" altLang="en-US" sz="1200"/>
          </a:p>
        </p:txBody>
      </p:sp>
      <p:sp>
        <p:nvSpPr>
          <p:cNvPr id="188418" name="Rectangle 2">
            <a:extLst>
              <a:ext uri="{FF2B5EF4-FFF2-40B4-BE49-F238E27FC236}">
                <a16:creationId xmlns:a16="http://schemas.microsoft.com/office/drawing/2014/main" id="{81D14C17-F506-2BE6-06C8-A1727A64F231}"/>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148A72BF-C6DB-1CA0-7DA4-BE509BE1D1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a:extLst>
              <a:ext uri="{FF2B5EF4-FFF2-40B4-BE49-F238E27FC236}">
                <a16:creationId xmlns:a16="http://schemas.microsoft.com/office/drawing/2014/main" id="{ECA28507-6CAF-97A3-591E-CE908586B4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6A68FDE-025D-8746-A0DE-F37B76B20A42}" type="slidenum">
              <a:rPr lang="en-US" altLang="en-US" sz="1200"/>
              <a:pPr/>
              <a:t>123</a:t>
            </a:fld>
            <a:endParaRPr lang="en-US" altLang="en-US" sz="1200"/>
          </a:p>
        </p:txBody>
      </p:sp>
      <p:sp>
        <p:nvSpPr>
          <p:cNvPr id="190466" name="Rectangle 2">
            <a:extLst>
              <a:ext uri="{FF2B5EF4-FFF2-40B4-BE49-F238E27FC236}">
                <a16:creationId xmlns:a16="http://schemas.microsoft.com/office/drawing/2014/main" id="{A12291C9-B611-F935-DAD6-05D6B8C6FC86}"/>
              </a:ext>
            </a:extLst>
          </p:cNvPr>
          <p:cNvSpPr>
            <a:spLocks noGrp="1" noRot="1" noChangeAspect="1" noChangeArrowheads="1" noTextEdit="1"/>
          </p:cNvSpPr>
          <p:nvPr>
            <p:ph type="sldImg"/>
          </p:nvPr>
        </p:nvSpPr>
        <p:spPr>
          <a:ln/>
        </p:spPr>
      </p:sp>
      <p:sp>
        <p:nvSpPr>
          <p:cNvPr id="190467" name="Rectangle 3">
            <a:extLst>
              <a:ext uri="{FF2B5EF4-FFF2-40B4-BE49-F238E27FC236}">
                <a16:creationId xmlns:a16="http://schemas.microsoft.com/office/drawing/2014/main" id="{B933A909-C1B3-9B6A-AD68-2EC1366CCD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a:extLst>
              <a:ext uri="{FF2B5EF4-FFF2-40B4-BE49-F238E27FC236}">
                <a16:creationId xmlns:a16="http://schemas.microsoft.com/office/drawing/2014/main" id="{FFAA4B31-3B12-51BF-69FC-45BE32EF4F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A9EBAF7-8E5F-DD41-B25B-4327BA32F985}" type="slidenum">
              <a:rPr lang="en-US" altLang="en-US" sz="1200"/>
              <a:pPr/>
              <a:t>130</a:t>
            </a:fld>
            <a:endParaRPr lang="en-US" altLang="en-US" sz="1200"/>
          </a:p>
        </p:txBody>
      </p:sp>
      <p:sp>
        <p:nvSpPr>
          <p:cNvPr id="198658" name="Rectangle 2">
            <a:extLst>
              <a:ext uri="{FF2B5EF4-FFF2-40B4-BE49-F238E27FC236}">
                <a16:creationId xmlns:a16="http://schemas.microsoft.com/office/drawing/2014/main" id="{481FFADC-B011-3338-A267-1EFC28A77DB8}"/>
              </a:ext>
            </a:extLst>
          </p:cNvPr>
          <p:cNvSpPr>
            <a:spLocks noGrp="1" noRot="1" noChangeAspect="1" noChangeArrowheads="1" noTextEdit="1"/>
          </p:cNvSpPr>
          <p:nvPr>
            <p:ph type="sldImg"/>
          </p:nvPr>
        </p:nvSpPr>
        <p:spPr>
          <a:solidFill>
            <a:srgbClr val="FFFFFF"/>
          </a:solidFill>
          <a:ln/>
        </p:spPr>
      </p:sp>
      <p:sp>
        <p:nvSpPr>
          <p:cNvPr id="198659" name="Rectangle 3">
            <a:extLst>
              <a:ext uri="{FF2B5EF4-FFF2-40B4-BE49-F238E27FC236}">
                <a16:creationId xmlns:a16="http://schemas.microsoft.com/office/drawing/2014/main" id="{4A7344FD-F7A9-C719-3433-6F714EA7FB8C}"/>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F4E2A2AB-174A-5ABD-62AF-FC40818D44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29836E5-8300-2242-8B42-E875357EC48F}" type="slidenum">
              <a:rPr lang="en-US" altLang="en-US" sz="1200"/>
              <a:pPr/>
              <a:t>5</a:t>
            </a:fld>
            <a:endParaRPr lang="en-US" altLang="en-US" sz="1200"/>
          </a:p>
        </p:txBody>
      </p:sp>
      <p:sp>
        <p:nvSpPr>
          <p:cNvPr id="27650" name="Rectangle 2">
            <a:extLst>
              <a:ext uri="{FF2B5EF4-FFF2-40B4-BE49-F238E27FC236}">
                <a16:creationId xmlns:a16="http://schemas.microsoft.com/office/drawing/2014/main" id="{349044BF-AAF4-47B0-5DFD-A8083CBBA686}"/>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2610ACED-9B06-FDCE-4375-88D7D816DE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a:extLst>
              <a:ext uri="{FF2B5EF4-FFF2-40B4-BE49-F238E27FC236}">
                <a16:creationId xmlns:a16="http://schemas.microsoft.com/office/drawing/2014/main" id="{B903BCFB-2A11-860C-FC46-AE56DABAC3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61BCC83-835B-D04B-84AD-3638F350D0FE}" type="slidenum">
              <a:rPr lang="en-US" altLang="en-US" sz="1200"/>
              <a:pPr/>
              <a:t>133</a:t>
            </a:fld>
            <a:endParaRPr lang="en-US" altLang="en-US" sz="1200"/>
          </a:p>
        </p:txBody>
      </p:sp>
      <p:sp>
        <p:nvSpPr>
          <p:cNvPr id="202754" name="Rectangle 2">
            <a:extLst>
              <a:ext uri="{FF2B5EF4-FFF2-40B4-BE49-F238E27FC236}">
                <a16:creationId xmlns:a16="http://schemas.microsoft.com/office/drawing/2014/main" id="{7B75718E-2B8A-7651-3E4E-AC72C02129C9}"/>
              </a:ext>
            </a:extLst>
          </p:cNvPr>
          <p:cNvSpPr>
            <a:spLocks noGrp="1" noRot="1" noChangeAspect="1" noChangeArrowheads="1" noTextEdit="1"/>
          </p:cNvSpPr>
          <p:nvPr>
            <p:ph type="sldImg"/>
          </p:nvPr>
        </p:nvSpPr>
        <p:spPr>
          <a:solidFill>
            <a:srgbClr val="FFFFFF"/>
          </a:solidFill>
          <a:ln/>
        </p:spPr>
      </p:sp>
      <p:sp>
        <p:nvSpPr>
          <p:cNvPr id="202755" name="Rectangle 3">
            <a:extLst>
              <a:ext uri="{FF2B5EF4-FFF2-40B4-BE49-F238E27FC236}">
                <a16:creationId xmlns:a16="http://schemas.microsoft.com/office/drawing/2014/main" id="{58FAEB80-218D-BB3F-ED13-4106C3C95EC3}"/>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a:extLst>
              <a:ext uri="{FF2B5EF4-FFF2-40B4-BE49-F238E27FC236}">
                <a16:creationId xmlns:a16="http://schemas.microsoft.com/office/drawing/2014/main" id="{C106A1A9-BE5A-7A5A-B929-E868E33A4D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91419F9-02FA-D748-AAE5-F1D2E05B0A08}" type="slidenum">
              <a:rPr lang="en-US" altLang="en-US" sz="1200">
                <a:latin typeface="Arial" panose="020B0604020202020204" pitchFamily="34" charset="0"/>
              </a:rPr>
              <a:pPr/>
              <a:t>135</a:t>
            </a:fld>
            <a:endParaRPr lang="en-US" altLang="en-US" sz="1200">
              <a:latin typeface="Arial" panose="020B0604020202020204" pitchFamily="34" charset="0"/>
            </a:endParaRPr>
          </a:p>
        </p:txBody>
      </p:sp>
      <p:sp>
        <p:nvSpPr>
          <p:cNvPr id="205826" name="Rectangle 2">
            <a:extLst>
              <a:ext uri="{FF2B5EF4-FFF2-40B4-BE49-F238E27FC236}">
                <a16:creationId xmlns:a16="http://schemas.microsoft.com/office/drawing/2014/main" id="{2D19728D-866C-D79B-99D4-ED10AE14B618}"/>
              </a:ext>
            </a:extLst>
          </p:cNvPr>
          <p:cNvSpPr>
            <a:spLocks noGrp="1" noRot="1" noChangeAspect="1" noChangeArrowheads="1" noTextEdit="1"/>
          </p:cNvSpPr>
          <p:nvPr>
            <p:ph type="sldImg"/>
          </p:nvPr>
        </p:nvSpPr>
        <p:spPr>
          <a:solidFill>
            <a:srgbClr val="FFFFFF"/>
          </a:solidFill>
          <a:ln/>
        </p:spPr>
      </p:sp>
      <p:sp>
        <p:nvSpPr>
          <p:cNvPr id="205827" name="Rectangle 3">
            <a:extLst>
              <a:ext uri="{FF2B5EF4-FFF2-40B4-BE49-F238E27FC236}">
                <a16:creationId xmlns:a16="http://schemas.microsoft.com/office/drawing/2014/main" id="{846DB753-581F-8240-C509-02CD2039DEEE}"/>
              </a:ext>
            </a:extLst>
          </p:cNvPr>
          <p:cNvSpPr>
            <a:spLocks noGrp="1" noChangeArrowheads="1"/>
          </p:cNvSpPr>
          <p:nvPr>
            <p:ph type="body" idx="1"/>
          </p:nvPr>
        </p:nvSpPr>
        <p:spPr>
          <a:xfrm>
            <a:off x="684213" y="4464050"/>
            <a:ext cx="5476875" cy="4227513"/>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a:extLst>
              <a:ext uri="{FF2B5EF4-FFF2-40B4-BE49-F238E27FC236}">
                <a16:creationId xmlns:a16="http://schemas.microsoft.com/office/drawing/2014/main" id="{7E2EB6D3-0B5B-4436-8812-83EA8E3B66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A32D854-BA6C-E543-9447-F2EBB61D8461}" type="slidenum">
              <a:rPr lang="en-US" altLang="en-US" sz="1200"/>
              <a:pPr/>
              <a:t>142</a:t>
            </a:fld>
            <a:endParaRPr lang="en-US" altLang="en-US" sz="1200"/>
          </a:p>
        </p:txBody>
      </p:sp>
      <p:sp>
        <p:nvSpPr>
          <p:cNvPr id="214018" name="Rectangle 2">
            <a:extLst>
              <a:ext uri="{FF2B5EF4-FFF2-40B4-BE49-F238E27FC236}">
                <a16:creationId xmlns:a16="http://schemas.microsoft.com/office/drawing/2014/main" id="{EE90C8DD-90AB-513A-B02A-EB54877C5C00}"/>
              </a:ext>
            </a:extLst>
          </p:cNvPr>
          <p:cNvSpPr>
            <a:spLocks noGrp="1" noRot="1" noChangeAspect="1" noChangeArrowheads="1" noTextEdit="1"/>
          </p:cNvSpPr>
          <p:nvPr>
            <p:ph type="sldImg"/>
          </p:nvPr>
        </p:nvSpPr>
        <p:spPr>
          <a:ln/>
        </p:spPr>
      </p:sp>
      <p:sp>
        <p:nvSpPr>
          <p:cNvPr id="214019" name="Rectangle 3">
            <a:extLst>
              <a:ext uri="{FF2B5EF4-FFF2-40B4-BE49-F238E27FC236}">
                <a16:creationId xmlns:a16="http://schemas.microsoft.com/office/drawing/2014/main" id="{DCF50AE5-220E-9131-C36D-FD73E5A0B6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a:extLst>
              <a:ext uri="{FF2B5EF4-FFF2-40B4-BE49-F238E27FC236}">
                <a16:creationId xmlns:a16="http://schemas.microsoft.com/office/drawing/2014/main" id="{EFD05E44-CEBF-8F6E-33DD-12205C8A7B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E99A660-12F6-D748-8BB7-0F1F310BC167}" type="slidenum">
              <a:rPr lang="en-US" altLang="en-US" sz="1200"/>
              <a:pPr/>
              <a:t>144</a:t>
            </a:fld>
            <a:endParaRPr lang="en-US" altLang="en-US" sz="1200"/>
          </a:p>
        </p:txBody>
      </p:sp>
      <p:sp>
        <p:nvSpPr>
          <p:cNvPr id="217090" name="Rectangle 2">
            <a:extLst>
              <a:ext uri="{FF2B5EF4-FFF2-40B4-BE49-F238E27FC236}">
                <a16:creationId xmlns:a16="http://schemas.microsoft.com/office/drawing/2014/main" id="{7619EB06-838E-E4AF-73E3-90B7D5DA598A}"/>
              </a:ext>
            </a:extLst>
          </p:cNvPr>
          <p:cNvSpPr>
            <a:spLocks noGrp="1" noRot="1" noChangeAspect="1" noChangeArrowheads="1" noTextEdit="1"/>
          </p:cNvSpPr>
          <p:nvPr>
            <p:ph type="sldImg"/>
          </p:nvPr>
        </p:nvSpPr>
        <p:spPr>
          <a:solidFill>
            <a:srgbClr val="FFFFFF"/>
          </a:solidFill>
          <a:ln/>
        </p:spPr>
      </p:sp>
      <p:sp>
        <p:nvSpPr>
          <p:cNvPr id="217091" name="Rectangle 3">
            <a:extLst>
              <a:ext uri="{FF2B5EF4-FFF2-40B4-BE49-F238E27FC236}">
                <a16:creationId xmlns:a16="http://schemas.microsoft.com/office/drawing/2014/main" id="{B02E9CE4-775D-CB08-95A3-58D27D13B7F8}"/>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a:extLst>
              <a:ext uri="{FF2B5EF4-FFF2-40B4-BE49-F238E27FC236}">
                <a16:creationId xmlns:a16="http://schemas.microsoft.com/office/drawing/2014/main" id="{510CA368-6A09-FE02-CF54-B4AA6929C5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063914A-20EB-5B4F-952C-D0F86DBAFA40}" type="slidenum">
              <a:rPr lang="en-US" altLang="en-US" sz="1200"/>
              <a:pPr/>
              <a:t>152</a:t>
            </a:fld>
            <a:endParaRPr lang="en-US" altLang="en-US" sz="1200"/>
          </a:p>
        </p:txBody>
      </p:sp>
      <p:sp>
        <p:nvSpPr>
          <p:cNvPr id="226306" name="Rectangle 2">
            <a:extLst>
              <a:ext uri="{FF2B5EF4-FFF2-40B4-BE49-F238E27FC236}">
                <a16:creationId xmlns:a16="http://schemas.microsoft.com/office/drawing/2014/main" id="{73F7BC31-7E37-807C-0F9B-C4E56E384E5B}"/>
              </a:ext>
            </a:extLst>
          </p:cNvPr>
          <p:cNvSpPr>
            <a:spLocks noGrp="1" noRot="1" noChangeAspect="1" noChangeArrowheads="1" noTextEdit="1"/>
          </p:cNvSpPr>
          <p:nvPr>
            <p:ph type="sldImg"/>
          </p:nvPr>
        </p:nvSpPr>
        <p:spPr>
          <a:ln/>
        </p:spPr>
      </p:sp>
      <p:sp>
        <p:nvSpPr>
          <p:cNvPr id="226307" name="Rectangle 3">
            <a:extLst>
              <a:ext uri="{FF2B5EF4-FFF2-40B4-BE49-F238E27FC236}">
                <a16:creationId xmlns:a16="http://schemas.microsoft.com/office/drawing/2014/main" id="{337BC960-1B0F-369F-2924-36DD1E9A3F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7">
            <a:extLst>
              <a:ext uri="{FF2B5EF4-FFF2-40B4-BE49-F238E27FC236}">
                <a16:creationId xmlns:a16="http://schemas.microsoft.com/office/drawing/2014/main" id="{AD64BD34-12DD-E0FA-986C-BA31698F8A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B8D2225-D2F9-1C4A-8D72-D7873001305A}" type="slidenum">
              <a:rPr lang="en-US" altLang="en-US" sz="1200"/>
              <a:pPr/>
              <a:t>153</a:t>
            </a:fld>
            <a:endParaRPr lang="en-US" altLang="en-US" sz="1200"/>
          </a:p>
        </p:txBody>
      </p:sp>
      <p:sp>
        <p:nvSpPr>
          <p:cNvPr id="228354" name="Rectangle 2">
            <a:extLst>
              <a:ext uri="{FF2B5EF4-FFF2-40B4-BE49-F238E27FC236}">
                <a16:creationId xmlns:a16="http://schemas.microsoft.com/office/drawing/2014/main" id="{5E2BC149-DD8A-8917-7C0C-4063D5CE48E0}"/>
              </a:ext>
            </a:extLst>
          </p:cNvPr>
          <p:cNvSpPr>
            <a:spLocks noGrp="1" noRot="1" noChangeAspect="1" noChangeArrowheads="1" noTextEdit="1"/>
          </p:cNvSpPr>
          <p:nvPr>
            <p:ph type="sldImg"/>
          </p:nvPr>
        </p:nvSpPr>
        <p:spPr>
          <a:xfrm>
            <a:off x="1144588" y="685800"/>
            <a:ext cx="4572000" cy="3429000"/>
          </a:xfrm>
          <a:solidFill>
            <a:srgbClr val="FFFFFF"/>
          </a:solidFill>
          <a:ln/>
        </p:spPr>
      </p:sp>
      <p:sp>
        <p:nvSpPr>
          <p:cNvPr id="228355" name="Rectangle 3">
            <a:extLst>
              <a:ext uri="{FF2B5EF4-FFF2-40B4-BE49-F238E27FC236}">
                <a16:creationId xmlns:a16="http://schemas.microsoft.com/office/drawing/2014/main" id="{07C488F3-EB63-3475-016F-91B096058B8F}"/>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a:extLst>
              <a:ext uri="{FF2B5EF4-FFF2-40B4-BE49-F238E27FC236}">
                <a16:creationId xmlns:a16="http://schemas.microsoft.com/office/drawing/2014/main" id="{A78BDFFA-F2E3-594B-5B98-0DC60C0AE7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3FB683F-F5F3-1646-A0BD-BD6D9DF84537}" type="slidenum">
              <a:rPr lang="en-US" altLang="en-US" sz="1200"/>
              <a:pPr/>
              <a:t>154</a:t>
            </a:fld>
            <a:endParaRPr lang="en-US" altLang="en-US" sz="1200"/>
          </a:p>
        </p:txBody>
      </p:sp>
      <p:sp>
        <p:nvSpPr>
          <p:cNvPr id="230402" name="Rectangle 2">
            <a:extLst>
              <a:ext uri="{FF2B5EF4-FFF2-40B4-BE49-F238E27FC236}">
                <a16:creationId xmlns:a16="http://schemas.microsoft.com/office/drawing/2014/main" id="{4256614E-A098-A852-CDC2-B9210D40CC46}"/>
              </a:ext>
            </a:extLst>
          </p:cNvPr>
          <p:cNvSpPr>
            <a:spLocks noGrp="1" noRot="1" noChangeAspect="1" noChangeArrowheads="1" noTextEdit="1"/>
          </p:cNvSpPr>
          <p:nvPr>
            <p:ph type="sldImg"/>
          </p:nvPr>
        </p:nvSpPr>
        <p:spPr>
          <a:xfrm>
            <a:off x="1144588" y="685800"/>
            <a:ext cx="4572000" cy="3429000"/>
          </a:xfrm>
          <a:solidFill>
            <a:srgbClr val="FFFFFF"/>
          </a:solidFill>
          <a:ln/>
        </p:spPr>
      </p:sp>
      <p:sp>
        <p:nvSpPr>
          <p:cNvPr id="230403" name="Rectangle 3">
            <a:extLst>
              <a:ext uri="{FF2B5EF4-FFF2-40B4-BE49-F238E27FC236}">
                <a16:creationId xmlns:a16="http://schemas.microsoft.com/office/drawing/2014/main" id="{FCD98B85-1D6B-CCCD-C99F-7BFCF4AA5D52}"/>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a:extLst>
              <a:ext uri="{FF2B5EF4-FFF2-40B4-BE49-F238E27FC236}">
                <a16:creationId xmlns:a16="http://schemas.microsoft.com/office/drawing/2014/main" id="{8071BECE-D2DC-49A8-4820-32119266DF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7F9B61C-3AEA-6C41-8014-EFAB00C012DA}" type="slidenum">
              <a:rPr lang="en-US" altLang="en-US" sz="1200"/>
              <a:pPr/>
              <a:t>155</a:t>
            </a:fld>
            <a:endParaRPr lang="en-US" altLang="en-US" sz="1200"/>
          </a:p>
        </p:txBody>
      </p:sp>
      <p:sp>
        <p:nvSpPr>
          <p:cNvPr id="232450" name="Rectangle 2">
            <a:extLst>
              <a:ext uri="{FF2B5EF4-FFF2-40B4-BE49-F238E27FC236}">
                <a16:creationId xmlns:a16="http://schemas.microsoft.com/office/drawing/2014/main" id="{015D67F4-9FF5-FFEA-BFE6-5AAFC5FEE8D7}"/>
              </a:ext>
            </a:extLst>
          </p:cNvPr>
          <p:cNvSpPr>
            <a:spLocks noGrp="1" noRot="1" noChangeAspect="1" noChangeArrowheads="1" noTextEdit="1"/>
          </p:cNvSpPr>
          <p:nvPr>
            <p:ph type="sldImg"/>
          </p:nvPr>
        </p:nvSpPr>
        <p:spPr>
          <a:ln/>
        </p:spPr>
      </p:sp>
      <p:sp>
        <p:nvSpPr>
          <p:cNvPr id="232451" name="Rectangle 3">
            <a:extLst>
              <a:ext uri="{FF2B5EF4-FFF2-40B4-BE49-F238E27FC236}">
                <a16:creationId xmlns:a16="http://schemas.microsoft.com/office/drawing/2014/main" id="{41474B0E-3635-A063-990E-76BB240A04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a:extLst>
              <a:ext uri="{FF2B5EF4-FFF2-40B4-BE49-F238E27FC236}">
                <a16:creationId xmlns:a16="http://schemas.microsoft.com/office/drawing/2014/main" id="{39561F26-AC3A-14FF-4B77-EA7A9A66CB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2400CF0-288A-B14B-9CA8-08B6620FDEB3}" type="slidenum">
              <a:rPr lang="en-US" altLang="en-US" sz="1200"/>
              <a:pPr/>
              <a:t>156</a:t>
            </a:fld>
            <a:endParaRPr lang="en-US" altLang="en-US" sz="1200"/>
          </a:p>
        </p:txBody>
      </p:sp>
      <p:sp>
        <p:nvSpPr>
          <p:cNvPr id="234498" name="Rectangle 2">
            <a:extLst>
              <a:ext uri="{FF2B5EF4-FFF2-40B4-BE49-F238E27FC236}">
                <a16:creationId xmlns:a16="http://schemas.microsoft.com/office/drawing/2014/main" id="{9C42577E-78AA-ECC4-6B67-F4FFA8D3172A}"/>
              </a:ext>
            </a:extLst>
          </p:cNvPr>
          <p:cNvSpPr>
            <a:spLocks noGrp="1" noRot="1" noChangeAspect="1" noChangeArrowheads="1" noTextEdit="1"/>
          </p:cNvSpPr>
          <p:nvPr>
            <p:ph type="sldImg"/>
          </p:nvPr>
        </p:nvSpPr>
        <p:spPr>
          <a:ln/>
        </p:spPr>
      </p:sp>
      <p:sp>
        <p:nvSpPr>
          <p:cNvPr id="234499" name="Rectangle 3">
            <a:extLst>
              <a:ext uri="{FF2B5EF4-FFF2-40B4-BE49-F238E27FC236}">
                <a16:creationId xmlns:a16="http://schemas.microsoft.com/office/drawing/2014/main" id="{9FD2A086-2D78-8F2E-B74F-D39631486D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a:extLst>
              <a:ext uri="{FF2B5EF4-FFF2-40B4-BE49-F238E27FC236}">
                <a16:creationId xmlns:a16="http://schemas.microsoft.com/office/drawing/2014/main" id="{EC0E0180-E860-DAC0-A513-6CD3674138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E9A5238-A172-9E49-8404-FE27DE033BBE}" type="slidenum">
              <a:rPr lang="en-US" altLang="en-US" sz="1200"/>
              <a:pPr/>
              <a:t>157</a:t>
            </a:fld>
            <a:endParaRPr lang="en-US" altLang="en-US" sz="1200"/>
          </a:p>
        </p:txBody>
      </p:sp>
      <p:sp>
        <p:nvSpPr>
          <p:cNvPr id="236546" name="Rectangle 2">
            <a:extLst>
              <a:ext uri="{FF2B5EF4-FFF2-40B4-BE49-F238E27FC236}">
                <a16:creationId xmlns:a16="http://schemas.microsoft.com/office/drawing/2014/main" id="{58086A0E-2E49-970F-EB4C-ACF844DC23E7}"/>
              </a:ext>
            </a:extLst>
          </p:cNvPr>
          <p:cNvSpPr>
            <a:spLocks noGrp="1" noRot="1" noChangeAspect="1" noChangeArrowheads="1" noTextEdit="1"/>
          </p:cNvSpPr>
          <p:nvPr>
            <p:ph type="sldImg"/>
          </p:nvPr>
        </p:nvSpPr>
        <p:spPr>
          <a:ln/>
        </p:spPr>
      </p:sp>
      <p:sp>
        <p:nvSpPr>
          <p:cNvPr id="236547" name="Rectangle 3">
            <a:extLst>
              <a:ext uri="{FF2B5EF4-FFF2-40B4-BE49-F238E27FC236}">
                <a16:creationId xmlns:a16="http://schemas.microsoft.com/office/drawing/2014/main" id="{344A7DE3-E975-E157-1E45-B70F315F43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E1FF15D0-D8D1-1AC4-84CB-C87FCB7E1E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AC6B47E-CD25-464D-833A-DBD457558A45}" type="slidenum">
              <a:rPr lang="en-US" altLang="en-US" sz="1200"/>
              <a:pPr/>
              <a:t>6</a:t>
            </a:fld>
            <a:endParaRPr lang="en-US" altLang="en-US" sz="1200"/>
          </a:p>
        </p:txBody>
      </p:sp>
      <p:sp>
        <p:nvSpPr>
          <p:cNvPr id="29698" name="Rectangle 2">
            <a:extLst>
              <a:ext uri="{FF2B5EF4-FFF2-40B4-BE49-F238E27FC236}">
                <a16:creationId xmlns:a16="http://schemas.microsoft.com/office/drawing/2014/main" id="{6E1EAAA4-994B-3BF4-C436-30CB48DEBDE5}"/>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48546973-864C-08E9-4A49-B232E85C1B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7">
            <a:extLst>
              <a:ext uri="{FF2B5EF4-FFF2-40B4-BE49-F238E27FC236}">
                <a16:creationId xmlns:a16="http://schemas.microsoft.com/office/drawing/2014/main" id="{17505C85-A2E5-06E3-2AFC-9222799F07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9220839-E46E-9845-A1CF-559B4D8BDD04}" type="slidenum">
              <a:rPr lang="en-US" altLang="en-US" sz="1200"/>
              <a:pPr/>
              <a:t>158</a:t>
            </a:fld>
            <a:endParaRPr lang="en-US" altLang="en-US" sz="1200"/>
          </a:p>
        </p:txBody>
      </p:sp>
      <p:sp>
        <p:nvSpPr>
          <p:cNvPr id="238594" name="Rectangle 2">
            <a:extLst>
              <a:ext uri="{FF2B5EF4-FFF2-40B4-BE49-F238E27FC236}">
                <a16:creationId xmlns:a16="http://schemas.microsoft.com/office/drawing/2014/main" id="{78E1C84F-45CF-34D5-5141-83DCD3F08E80}"/>
              </a:ext>
            </a:extLst>
          </p:cNvPr>
          <p:cNvSpPr>
            <a:spLocks noGrp="1" noRot="1" noChangeAspect="1" noChangeArrowheads="1" noTextEdit="1"/>
          </p:cNvSpPr>
          <p:nvPr>
            <p:ph type="sldImg"/>
          </p:nvPr>
        </p:nvSpPr>
        <p:spPr>
          <a:ln/>
        </p:spPr>
      </p:sp>
      <p:sp>
        <p:nvSpPr>
          <p:cNvPr id="238595" name="Rectangle 3">
            <a:extLst>
              <a:ext uri="{FF2B5EF4-FFF2-40B4-BE49-F238E27FC236}">
                <a16:creationId xmlns:a16="http://schemas.microsoft.com/office/drawing/2014/main" id="{86BB3E2C-F347-2DAE-64B1-6F77E4177F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7">
            <a:extLst>
              <a:ext uri="{FF2B5EF4-FFF2-40B4-BE49-F238E27FC236}">
                <a16:creationId xmlns:a16="http://schemas.microsoft.com/office/drawing/2014/main" id="{0D1D5848-8CBA-B496-2603-49C9249D97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BF937A0-EFB7-0648-8EC7-165A84128763}" type="slidenum">
              <a:rPr lang="en-US" altLang="en-US" sz="1200"/>
              <a:pPr/>
              <a:t>159</a:t>
            </a:fld>
            <a:endParaRPr lang="en-US" altLang="en-US" sz="1200"/>
          </a:p>
        </p:txBody>
      </p:sp>
      <p:sp>
        <p:nvSpPr>
          <p:cNvPr id="240642" name="Rectangle 2">
            <a:extLst>
              <a:ext uri="{FF2B5EF4-FFF2-40B4-BE49-F238E27FC236}">
                <a16:creationId xmlns:a16="http://schemas.microsoft.com/office/drawing/2014/main" id="{60F428DF-132F-E1F0-C27B-5D91637D68EA}"/>
              </a:ext>
            </a:extLst>
          </p:cNvPr>
          <p:cNvSpPr>
            <a:spLocks noGrp="1" noRot="1" noChangeAspect="1" noChangeArrowheads="1" noTextEdit="1"/>
          </p:cNvSpPr>
          <p:nvPr>
            <p:ph type="sldImg"/>
          </p:nvPr>
        </p:nvSpPr>
        <p:spPr>
          <a:ln/>
        </p:spPr>
      </p:sp>
      <p:sp>
        <p:nvSpPr>
          <p:cNvPr id="240643" name="Rectangle 3">
            <a:extLst>
              <a:ext uri="{FF2B5EF4-FFF2-40B4-BE49-F238E27FC236}">
                <a16:creationId xmlns:a16="http://schemas.microsoft.com/office/drawing/2014/main" id="{B5A1F68B-60D7-86E7-24F3-91F6518E8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a:extLst>
              <a:ext uri="{FF2B5EF4-FFF2-40B4-BE49-F238E27FC236}">
                <a16:creationId xmlns:a16="http://schemas.microsoft.com/office/drawing/2014/main" id="{0DA67F38-1559-4C84-C806-C4E7154099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EECE3D5-9124-B441-A451-608C39A83F45}" type="slidenum">
              <a:rPr lang="en-US" altLang="en-US" sz="1200"/>
              <a:pPr/>
              <a:t>160</a:t>
            </a:fld>
            <a:endParaRPr lang="en-US" altLang="en-US" sz="1200"/>
          </a:p>
        </p:txBody>
      </p:sp>
      <p:sp>
        <p:nvSpPr>
          <p:cNvPr id="242690" name="Rectangle 2">
            <a:extLst>
              <a:ext uri="{FF2B5EF4-FFF2-40B4-BE49-F238E27FC236}">
                <a16:creationId xmlns:a16="http://schemas.microsoft.com/office/drawing/2014/main" id="{46E49835-E0C4-0DD8-AB8D-FC788D4FAED7}"/>
              </a:ext>
            </a:extLst>
          </p:cNvPr>
          <p:cNvSpPr>
            <a:spLocks noGrp="1" noRot="1" noChangeAspect="1" noChangeArrowheads="1" noTextEdit="1"/>
          </p:cNvSpPr>
          <p:nvPr>
            <p:ph type="sldImg"/>
          </p:nvPr>
        </p:nvSpPr>
        <p:spPr>
          <a:xfrm>
            <a:off x="1144588" y="687388"/>
            <a:ext cx="4570412" cy="3427412"/>
          </a:xfrm>
          <a:solidFill>
            <a:srgbClr val="FFFFFF"/>
          </a:solidFill>
          <a:ln/>
        </p:spPr>
      </p:sp>
      <p:sp>
        <p:nvSpPr>
          <p:cNvPr id="242691" name="Rectangle 3">
            <a:extLst>
              <a:ext uri="{FF2B5EF4-FFF2-40B4-BE49-F238E27FC236}">
                <a16:creationId xmlns:a16="http://schemas.microsoft.com/office/drawing/2014/main" id="{C939A590-F297-8591-C976-7C4C2DF53502}"/>
              </a:ext>
            </a:extLst>
          </p:cNvPr>
          <p:cNvSpPr>
            <a:spLocks noGrp="1" noChangeArrowheads="1"/>
          </p:cNvSpPr>
          <p:nvPr>
            <p:ph type="body" idx="1"/>
          </p:nvPr>
        </p:nvSpPr>
        <p:spPr>
          <a:xfrm>
            <a:off x="914400" y="4343400"/>
            <a:ext cx="5029200" cy="4113213"/>
          </a:xfrm>
          <a:solidFill>
            <a:srgbClr val="FFFFFF"/>
          </a:solidFill>
          <a:ln>
            <a:solidFill>
              <a:srgbClr val="000000"/>
            </a:solidFill>
          </a:ln>
        </p:spPr>
        <p:txBody>
          <a:bodyPr/>
          <a:lstStyle/>
          <a:p>
            <a:r>
              <a:rPr lang="en-US" altLang="en-US">
                <a:latin typeface="Times New Roman" panose="02020603050405020304" pitchFamily="18" charset="0"/>
                <a:ea typeface="ＭＳ Ｐゴシック" panose="020B0600070205080204" pitchFamily="34" charset="-128"/>
              </a:rPr>
              <a:t>Most organizations do not invest resources in improving search, whereas Internet search engine companies employee hundreds, and thousands in some cases, of developers whose sole mission is to improve search.</a:t>
            </a: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User task</a:t>
            </a:r>
          </a:p>
          <a:p>
            <a:r>
              <a:rPr lang="en-US" altLang="en-US">
                <a:latin typeface="Times New Roman" panose="02020603050405020304" pitchFamily="18" charset="0"/>
                <a:ea typeface="ＭＳ Ｐゴシック" panose="020B0600070205080204" pitchFamily="34" charset="-128"/>
              </a:rPr>
              <a:t>Searching on the Internet is more frequently geared towards finding a starting point and gathering background information on a particular topic, whereas searching at work is focused more on finding the right answer to a specific question, which is a much harder goal to achieve.</a:t>
            </a: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Statistical Data</a:t>
            </a:r>
          </a:p>
          <a:p>
            <a:r>
              <a:rPr lang="en-US" altLang="en-US">
                <a:latin typeface="Times New Roman" panose="02020603050405020304" pitchFamily="18" charset="0"/>
                <a:ea typeface="ＭＳ Ｐゴシック" panose="020B0600070205080204" pitchFamily="34" charset="-128"/>
              </a:rPr>
              <a:t>Internet search engines are able to constantly analyze and improve their ranking algorithms based large amounts of statistical data they collect about their users searches.  One example is click through rates on documents that are returned for a particular query.  Enterprises, IF they have the resources to purchase or build functionality like this, have far fewer data points on which to base these calculations.  Some of the algorithms in use on the Internet simply won’t work in the Enterprise.</a:t>
            </a: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Another major difference is with Enterprise content.  Documents within organizations tend not to contain many links to each other – so the use of in-link analysis also will not work for most Enterprises.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a:extLst>
              <a:ext uri="{FF2B5EF4-FFF2-40B4-BE49-F238E27FC236}">
                <a16:creationId xmlns:a16="http://schemas.microsoft.com/office/drawing/2014/main" id="{D4B929B7-CE93-8BB3-2D8E-FE9E47F07C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C165134-1423-2545-BA4D-B67D2AFC8B86}" type="slidenum">
              <a:rPr lang="en-US" altLang="en-US" sz="1200"/>
              <a:pPr/>
              <a:t>161</a:t>
            </a:fld>
            <a:endParaRPr lang="en-US" altLang="en-US" sz="1200"/>
          </a:p>
        </p:txBody>
      </p:sp>
      <p:sp>
        <p:nvSpPr>
          <p:cNvPr id="244738" name="Rectangle 2">
            <a:extLst>
              <a:ext uri="{FF2B5EF4-FFF2-40B4-BE49-F238E27FC236}">
                <a16:creationId xmlns:a16="http://schemas.microsoft.com/office/drawing/2014/main" id="{C005C1E2-7B0C-88FE-9E7C-127AEE6CF47E}"/>
              </a:ext>
            </a:extLst>
          </p:cNvPr>
          <p:cNvSpPr>
            <a:spLocks noGrp="1" noRot="1" noChangeAspect="1" noChangeArrowheads="1" noTextEdit="1"/>
          </p:cNvSpPr>
          <p:nvPr>
            <p:ph type="sldImg"/>
          </p:nvPr>
        </p:nvSpPr>
        <p:spPr>
          <a:xfrm>
            <a:off x="1144588" y="687388"/>
            <a:ext cx="4570412" cy="3427412"/>
          </a:xfrm>
          <a:solidFill>
            <a:srgbClr val="FFFFFF"/>
          </a:solidFill>
          <a:ln/>
        </p:spPr>
      </p:sp>
      <p:sp>
        <p:nvSpPr>
          <p:cNvPr id="244739" name="Rectangle 3">
            <a:extLst>
              <a:ext uri="{FF2B5EF4-FFF2-40B4-BE49-F238E27FC236}">
                <a16:creationId xmlns:a16="http://schemas.microsoft.com/office/drawing/2014/main" id="{B92AD4CC-14FB-B24D-769B-E0B83F732FC9}"/>
              </a:ext>
            </a:extLst>
          </p:cNvPr>
          <p:cNvSpPr>
            <a:spLocks noGrp="1" noChangeArrowheads="1"/>
          </p:cNvSpPr>
          <p:nvPr>
            <p:ph type="body" idx="1"/>
          </p:nvPr>
        </p:nvSpPr>
        <p:spPr>
          <a:xfrm>
            <a:off x="914400" y="4343400"/>
            <a:ext cx="5029200" cy="4113213"/>
          </a:xfrm>
          <a:solidFill>
            <a:srgbClr val="FFFFFF"/>
          </a:solidFill>
          <a:ln>
            <a:solidFill>
              <a:srgbClr val="000000"/>
            </a:solidFill>
          </a:ln>
        </p:spPr>
        <p:txBody>
          <a:bodyPr/>
          <a:lstStyle/>
          <a:p>
            <a:r>
              <a:rPr lang="en-US" altLang="en-US">
                <a:latin typeface="Times New Roman" panose="02020603050405020304" pitchFamily="18" charset="0"/>
                <a:ea typeface="ＭＳ Ｐゴシック" panose="020B0600070205080204" pitchFamily="34" charset="-128"/>
              </a:rPr>
              <a:t>Most organizations do not invest resources in improving search, whereas Internet search engine companies employee hundreds, and thousands in some cases, of developers whose sole mission is to improve search.</a:t>
            </a: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User task</a:t>
            </a:r>
          </a:p>
          <a:p>
            <a:r>
              <a:rPr lang="en-US" altLang="en-US">
                <a:latin typeface="Times New Roman" panose="02020603050405020304" pitchFamily="18" charset="0"/>
                <a:ea typeface="ＭＳ Ｐゴシック" panose="020B0600070205080204" pitchFamily="34" charset="-128"/>
              </a:rPr>
              <a:t>Searching on the Internet is more frequently geared towards finding a starting point and gathering background information on a particular topic, whereas searching at work is focused more on finding the right answer to a specific question, which is a much harder goal to achieve.</a:t>
            </a: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Statistical Data</a:t>
            </a:r>
          </a:p>
          <a:p>
            <a:r>
              <a:rPr lang="en-US" altLang="en-US">
                <a:latin typeface="Times New Roman" panose="02020603050405020304" pitchFamily="18" charset="0"/>
                <a:ea typeface="ＭＳ Ｐゴシック" panose="020B0600070205080204" pitchFamily="34" charset="-128"/>
              </a:rPr>
              <a:t>Internet search engines are able to constantly analyze and improve their ranking algorithms based large amounts of statistical data they collect about their users searches.  One example is click through rates on documents that are returned for a particular query.  Enterprises, IF they have the resources to purchase or build functionality like this, have far fewer data points on which to base these calculations.  Some of the algorithms in use on the Internet simply won’t work in the Enterprise.</a:t>
            </a:r>
          </a:p>
          <a:p>
            <a:endParaRPr lang="en-US" altLang="en-US">
              <a:latin typeface="Times New Roman" panose="02020603050405020304" pitchFamily="18" charset="0"/>
              <a:ea typeface="ＭＳ Ｐゴシック" panose="020B0600070205080204" pitchFamily="34" charset="-128"/>
            </a:endParaRPr>
          </a:p>
          <a:p>
            <a:r>
              <a:rPr lang="en-US" altLang="en-US">
                <a:latin typeface="Times New Roman" panose="02020603050405020304" pitchFamily="18" charset="0"/>
                <a:ea typeface="ＭＳ Ｐゴシック" panose="020B0600070205080204" pitchFamily="34" charset="-128"/>
              </a:rPr>
              <a:t>Another major difference is with Enterprise content.  Documents within organizations tend not to contain many links to each other – so the use of in-link analysis also will not work for most Enterprises.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a:extLst>
              <a:ext uri="{FF2B5EF4-FFF2-40B4-BE49-F238E27FC236}">
                <a16:creationId xmlns:a16="http://schemas.microsoft.com/office/drawing/2014/main" id="{08BC3B67-27A8-6F7E-7756-ED89F6052C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06A6459-8E8B-EB46-AC3C-86A644A578B6}" type="slidenum">
              <a:rPr lang="en-US" altLang="en-US" sz="1200"/>
              <a:pPr/>
              <a:t>163</a:t>
            </a:fld>
            <a:endParaRPr lang="en-US" altLang="en-US" sz="1200"/>
          </a:p>
        </p:txBody>
      </p:sp>
      <p:sp>
        <p:nvSpPr>
          <p:cNvPr id="247810" name="Rectangle 2">
            <a:extLst>
              <a:ext uri="{FF2B5EF4-FFF2-40B4-BE49-F238E27FC236}">
                <a16:creationId xmlns:a16="http://schemas.microsoft.com/office/drawing/2014/main" id="{EB9A6EC5-AA30-233D-525A-80090EA157A0}"/>
              </a:ext>
            </a:extLst>
          </p:cNvPr>
          <p:cNvSpPr>
            <a:spLocks noGrp="1" noRot="1" noChangeAspect="1" noChangeArrowheads="1" noTextEdit="1"/>
          </p:cNvSpPr>
          <p:nvPr>
            <p:ph type="sldImg"/>
          </p:nvPr>
        </p:nvSpPr>
        <p:spPr>
          <a:ln/>
        </p:spPr>
      </p:sp>
      <p:sp>
        <p:nvSpPr>
          <p:cNvPr id="247811" name="Rectangle 3">
            <a:extLst>
              <a:ext uri="{FF2B5EF4-FFF2-40B4-BE49-F238E27FC236}">
                <a16:creationId xmlns:a16="http://schemas.microsoft.com/office/drawing/2014/main" id="{230E8005-32C7-85BA-750D-2BA47255A8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a:extLst>
              <a:ext uri="{FF2B5EF4-FFF2-40B4-BE49-F238E27FC236}">
                <a16:creationId xmlns:a16="http://schemas.microsoft.com/office/drawing/2014/main" id="{DA94BCA7-0BDA-CA59-F7C8-DDD84B47CAB0}"/>
              </a:ext>
            </a:extLst>
          </p:cNvPr>
          <p:cNvSpPr>
            <a:spLocks noGrp="1" noRot="1" noChangeAspect="1" noChangeArrowheads="1" noTextEdit="1"/>
          </p:cNvSpPr>
          <p:nvPr>
            <p:ph type="sldImg"/>
          </p:nvPr>
        </p:nvSpPr>
        <p:spPr>
          <a:solidFill>
            <a:srgbClr val="FFFFFF"/>
          </a:solidFill>
          <a:ln/>
        </p:spPr>
      </p:sp>
      <p:sp>
        <p:nvSpPr>
          <p:cNvPr id="249858" name="Rectangle 3">
            <a:extLst>
              <a:ext uri="{FF2B5EF4-FFF2-40B4-BE49-F238E27FC236}">
                <a16:creationId xmlns:a16="http://schemas.microsoft.com/office/drawing/2014/main" id="{FF127AC1-F62A-B4C0-F22C-307DEE29FF88}"/>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D7233954-BD2C-AE4E-0A18-963EDEF938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FD8F676-F8E7-FC42-AB74-1B597FA7FBE7}" type="slidenum">
              <a:rPr lang="en-US" altLang="en-US" sz="1200"/>
              <a:pPr/>
              <a:t>165</a:t>
            </a:fld>
            <a:endParaRPr lang="en-US" altLang="en-US" sz="1200"/>
          </a:p>
        </p:txBody>
      </p:sp>
      <p:sp>
        <p:nvSpPr>
          <p:cNvPr id="251906" name="Rectangle 2">
            <a:extLst>
              <a:ext uri="{FF2B5EF4-FFF2-40B4-BE49-F238E27FC236}">
                <a16:creationId xmlns:a16="http://schemas.microsoft.com/office/drawing/2014/main" id="{F2CC60E5-F5F8-086F-FE47-297CABA7F0A1}"/>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B13903D7-BFB2-9661-106D-625EA57448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a:extLst>
              <a:ext uri="{FF2B5EF4-FFF2-40B4-BE49-F238E27FC236}">
                <a16:creationId xmlns:a16="http://schemas.microsoft.com/office/drawing/2014/main" id="{2F60395E-74DF-B8A2-A411-951095F844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71B7226-4794-8F4D-9959-6CF3D52A0096}" type="slidenum">
              <a:rPr lang="en-US" altLang="en-US" sz="1200"/>
              <a:pPr/>
              <a:t>166</a:t>
            </a:fld>
            <a:endParaRPr lang="en-US" altLang="en-US" sz="1200"/>
          </a:p>
        </p:txBody>
      </p:sp>
      <p:sp>
        <p:nvSpPr>
          <p:cNvPr id="253954" name="Rectangle 2">
            <a:extLst>
              <a:ext uri="{FF2B5EF4-FFF2-40B4-BE49-F238E27FC236}">
                <a16:creationId xmlns:a16="http://schemas.microsoft.com/office/drawing/2014/main" id="{ADA9345F-8502-32DD-BFC3-E7737F7DA466}"/>
              </a:ext>
            </a:extLst>
          </p:cNvPr>
          <p:cNvSpPr>
            <a:spLocks noGrp="1" noRot="1" noChangeAspect="1" noChangeArrowheads="1" noTextEdit="1"/>
          </p:cNvSpPr>
          <p:nvPr>
            <p:ph type="sldImg"/>
          </p:nvPr>
        </p:nvSpPr>
        <p:spPr>
          <a:xfrm>
            <a:off x="1144588" y="685800"/>
            <a:ext cx="4572000" cy="3429000"/>
          </a:xfrm>
          <a:solidFill>
            <a:srgbClr val="FFFFFF"/>
          </a:solidFill>
          <a:ln/>
        </p:spPr>
      </p:sp>
      <p:sp>
        <p:nvSpPr>
          <p:cNvPr id="253955" name="Rectangle 3">
            <a:extLst>
              <a:ext uri="{FF2B5EF4-FFF2-40B4-BE49-F238E27FC236}">
                <a16:creationId xmlns:a16="http://schemas.microsoft.com/office/drawing/2014/main" id="{7F1AA710-F9F0-D119-6F04-A7B4E6CE1F3F}"/>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a:extLst>
              <a:ext uri="{FF2B5EF4-FFF2-40B4-BE49-F238E27FC236}">
                <a16:creationId xmlns:a16="http://schemas.microsoft.com/office/drawing/2014/main" id="{DD77FF0B-6833-56CF-6448-3D54B8D314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982B760-B0A4-934F-BEB6-80555B7BE4C9}" type="slidenum">
              <a:rPr lang="en-US" altLang="en-US" sz="1200"/>
              <a:pPr/>
              <a:t>167</a:t>
            </a:fld>
            <a:endParaRPr lang="en-US" altLang="en-US" sz="1200"/>
          </a:p>
        </p:txBody>
      </p:sp>
      <p:sp>
        <p:nvSpPr>
          <p:cNvPr id="256002" name="Rectangle 2">
            <a:extLst>
              <a:ext uri="{FF2B5EF4-FFF2-40B4-BE49-F238E27FC236}">
                <a16:creationId xmlns:a16="http://schemas.microsoft.com/office/drawing/2014/main" id="{833489AB-4F26-4543-D923-1A4F3FCB4C81}"/>
              </a:ext>
            </a:extLst>
          </p:cNvPr>
          <p:cNvSpPr>
            <a:spLocks noGrp="1" noRot="1" noChangeAspect="1" noChangeArrowheads="1" noTextEdit="1"/>
          </p:cNvSpPr>
          <p:nvPr>
            <p:ph type="sldImg"/>
          </p:nvPr>
        </p:nvSpPr>
        <p:spPr>
          <a:xfrm>
            <a:off x="1144588" y="685800"/>
            <a:ext cx="4572000" cy="3429000"/>
          </a:xfrm>
          <a:solidFill>
            <a:srgbClr val="FFFFFF"/>
          </a:solidFill>
          <a:ln/>
        </p:spPr>
      </p:sp>
      <p:sp>
        <p:nvSpPr>
          <p:cNvPr id="256003" name="Rectangle 3">
            <a:extLst>
              <a:ext uri="{FF2B5EF4-FFF2-40B4-BE49-F238E27FC236}">
                <a16:creationId xmlns:a16="http://schemas.microsoft.com/office/drawing/2014/main" id="{A2B4946A-3C32-2219-53C2-C39EA7F7CA0C}"/>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a:extLst>
              <a:ext uri="{FF2B5EF4-FFF2-40B4-BE49-F238E27FC236}">
                <a16:creationId xmlns:a16="http://schemas.microsoft.com/office/drawing/2014/main" id="{17BE4E39-015E-C003-C932-F7D510BE50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237297B-FBC3-B64F-945E-371681CAB609}" type="slidenum">
              <a:rPr lang="en-US" altLang="en-US" sz="1200"/>
              <a:pPr/>
              <a:t>168</a:t>
            </a:fld>
            <a:endParaRPr lang="en-US" altLang="en-US" sz="1200"/>
          </a:p>
        </p:txBody>
      </p:sp>
      <p:sp>
        <p:nvSpPr>
          <p:cNvPr id="258050" name="Rectangle 2">
            <a:extLst>
              <a:ext uri="{FF2B5EF4-FFF2-40B4-BE49-F238E27FC236}">
                <a16:creationId xmlns:a16="http://schemas.microsoft.com/office/drawing/2014/main" id="{EA0DADA9-F90F-DB51-BA08-CF6F2086649B}"/>
              </a:ext>
            </a:extLst>
          </p:cNvPr>
          <p:cNvSpPr>
            <a:spLocks noGrp="1" noRot="1" noChangeAspect="1" noChangeArrowheads="1" noTextEdit="1"/>
          </p:cNvSpPr>
          <p:nvPr>
            <p:ph type="sldImg"/>
          </p:nvPr>
        </p:nvSpPr>
        <p:spPr>
          <a:xfrm>
            <a:off x="1144588" y="685800"/>
            <a:ext cx="4572000" cy="3429000"/>
          </a:xfrm>
          <a:solidFill>
            <a:srgbClr val="FFFFFF"/>
          </a:solidFill>
          <a:ln/>
        </p:spPr>
      </p:sp>
      <p:sp>
        <p:nvSpPr>
          <p:cNvPr id="258051" name="Rectangle 3">
            <a:extLst>
              <a:ext uri="{FF2B5EF4-FFF2-40B4-BE49-F238E27FC236}">
                <a16:creationId xmlns:a16="http://schemas.microsoft.com/office/drawing/2014/main" id="{7B6F164F-FECA-E40B-A80A-A53B04112503}"/>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03AED3D0-9947-AD7A-6803-C3EC08F9FA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C7BE4FF-0A60-8B42-A227-AE595E5C88D2}" type="slidenum">
              <a:rPr lang="en-US" altLang="en-US" sz="1200"/>
              <a:pPr/>
              <a:t>7</a:t>
            </a:fld>
            <a:endParaRPr lang="en-US" altLang="en-US" sz="1200"/>
          </a:p>
        </p:txBody>
      </p:sp>
      <p:sp>
        <p:nvSpPr>
          <p:cNvPr id="31746" name="Rectangle 2">
            <a:extLst>
              <a:ext uri="{FF2B5EF4-FFF2-40B4-BE49-F238E27FC236}">
                <a16:creationId xmlns:a16="http://schemas.microsoft.com/office/drawing/2014/main" id="{E1D8137E-F205-B1A4-86BC-B764C2CEA9AE}"/>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9003A115-45A9-475B-7780-CF81875EE1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a:extLst>
              <a:ext uri="{FF2B5EF4-FFF2-40B4-BE49-F238E27FC236}">
                <a16:creationId xmlns:a16="http://schemas.microsoft.com/office/drawing/2014/main" id="{CB42C5C0-3A87-0487-E89F-9EC4A4913F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1228A9E-E9FC-D94E-A390-172ACAFC52BF}" type="slidenum">
              <a:rPr lang="en-US" altLang="en-US" sz="1200"/>
              <a:pPr/>
              <a:t>171</a:t>
            </a:fld>
            <a:endParaRPr lang="en-US" altLang="en-US" sz="1200"/>
          </a:p>
        </p:txBody>
      </p:sp>
      <p:sp>
        <p:nvSpPr>
          <p:cNvPr id="262146" name="Rectangle 2">
            <a:extLst>
              <a:ext uri="{FF2B5EF4-FFF2-40B4-BE49-F238E27FC236}">
                <a16:creationId xmlns:a16="http://schemas.microsoft.com/office/drawing/2014/main" id="{E9072BF4-D1AE-81FE-D3B7-241B260267BB}"/>
              </a:ext>
            </a:extLst>
          </p:cNvPr>
          <p:cNvSpPr>
            <a:spLocks noGrp="1" noRot="1" noChangeAspect="1" noChangeArrowheads="1" noTextEdit="1"/>
          </p:cNvSpPr>
          <p:nvPr>
            <p:ph type="sldImg"/>
          </p:nvPr>
        </p:nvSpPr>
        <p:spPr>
          <a:solidFill>
            <a:srgbClr val="FFFFFF"/>
          </a:solidFill>
          <a:ln/>
        </p:spPr>
      </p:sp>
      <p:sp>
        <p:nvSpPr>
          <p:cNvPr id="262147" name="Rectangle 3">
            <a:extLst>
              <a:ext uri="{FF2B5EF4-FFF2-40B4-BE49-F238E27FC236}">
                <a16:creationId xmlns:a16="http://schemas.microsoft.com/office/drawing/2014/main" id="{9F09C85D-CA8D-718C-B30F-8F2ED9F8BE7E}"/>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a:extLst>
              <a:ext uri="{FF2B5EF4-FFF2-40B4-BE49-F238E27FC236}">
                <a16:creationId xmlns:a16="http://schemas.microsoft.com/office/drawing/2014/main" id="{678D22A5-1CC7-2F21-003D-98042EEEBB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16049F1-688F-194E-9DBF-85D7E6832FF9}" type="slidenum">
              <a:rPr lang="en-US" altLang="en-US" sz="1200"/>
              <a:pPr/>
              <a:t>172</a:t>
            </a:fld>
            <a:endParaRPr lang="en-US" altLang="en-US" sz="1200"/>
          </a:p>
        </p:txBody>
      </p:sp>
      <p:sp>
        <p:nvSpPr>
          <p:cNvPr id="264194" name="Rectangle 2">
            <a:extLst>
              <a:ext uri="{FF2B5EF4-FFF2-40B4-BE49-F238E27FC236}">
                <a16:creationId xmlns:a16="http://schemas.microsoft.com/office/drawing/2014/main" id="{BCB648B3-1506-741D-83D4-C2AC14F61596}"/>
              </a:ext>
            </a:extLst>
          </p:cNvPr>
          <p:cNvSpPr>
            <a:spLocks noGrp="1" noRot="1" noChangeAspect="1" noChangeArrowheads="1" noTextEdit="1"/>
          </p:cNvSpPr>
          <p:nvPr>
            <p:ph type="sldImg"/>
          </p:nvPr>
        </p:nvSpPr>
        <p:spPr>
          <a:solidFill>
            <a:srgbClr val="FFFFFF"/>
          </a:solidFill>
          <a:ln/>
        </p:spPr>
      </p:sp>
      <p:sp>
        <p:nvSpPr>
          <p:cNvPr id="264195" name="Rectangle 3">
            <a:extLst>
              <a:ext uri="{FF2B5EF4-FFF2-40B4-BE49-F238E27FC236}">
                <a16:creationId xmlns:a16="http://schemas.microsoft.com/office/drawing/2014/main" id="{428A5B42-F27F-FE47-8B31-E7A23AC3DD12}"/>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7">
            <a:extLst>
              <a:ext uri="{FF2B5EF4-FFF2-40B4-BE49-F238E27FC236}">
                <a16:creationId xmlns:a16="http://schemas.microsoft.com/office/drawing/2014/main" id="{11C0B2A6-74A5-DDFC-F992-5BEC65DC1E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D72EF36-2E1E-1F49-996C-20450E295451}" type="slidenum">
              <a:rPr lang="en-US" altLang="en-US" sz="1200"/>
              <a:pPr/>
              <a:t>174</a:t>
            </a:fld>
            <a:endParaRPr lang="en-US" altLang="en-US" sz="1200"/>
          </a:p>
        </p:txBody>
      </p:sp>
      <p:sp>
        <p:nvSpPr>
          <p:cNvPr id="267266" name="Rectangle 2">
            <a:extLst>
              <a:ext uri="{FF2B5EF4-FFF2-40B4-BE49-F238E27FC236}">
                <a16:creationId xmlns:a16="http://schemas.microsoft.com/office/drawing/2014/main" id="{0B6F23C2-F30C-0ADA-6F51-F70FC42E6B08}"/>
              </a:ext>
            </a:extLst>
          </p:cNvPr>
          <p:cNvSpPr>
            <a:spLocks noGrp="1" noRot="1" noChangeAspect="1" noChangeArrowheads="1" noTextEdit="1"/>
          </p:cNvSpPr>
          <p:nvPr>
            <p:ph type="sldImg"/>
          </p:nvPr>
        </p:nvSpPr>
        <p:spPr>
          <a:xfrm>
            <a:off x="1144588" y="685800"/>
            <a:ext cx="4572000" cy="3429000"/>
          </a:xfrm>
          <a:solidFill>
            <a:srgbClr val="FFFFFF"/>
          </a:solidFill>
          <a:ln/>
        </p:spPr>
      </p:sp>
      <p:sp>
        <p:nvSpPr>
          <p:cNvPr id="267267" name="Rectangle 3">
            <a:extLst>
              <a:ext uri="{FF2B5EF4-FFF2-40B4-BE49-F238E27FC236}">
                <a16:creationId xmlns:a16="http://schemas.microsoft.com/office/drawing/2014/main" id="{D8D3674B-7541-1B24-FA7E-B07B74A4FB8B}"/>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7">
            <a:extLst>
              <a:ext uri="{FF2B5EF4-FFF2-40B4-BE49-F238E27FC236}">
                <a16:creationId xmlns:a16="http://schemas.microsoft.com/office/drawing/2014/main" id="{3AACA675-A4D9-AB22-7283-11BBA80149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5BD56BD-63E6-5A4F-B6F4-0CD24763490F}" type="slidenum">
              <a:rPr lang="en-US" altLang="en-US" sz="1200"/>
              <a:pPr/>
              <a:t>175</a:t>
            </a:fld>
            <a:endParaRPr lang="en-US" altLang="en-US" sz="1200"/>
          </a:p>
        </p:txBody>
      </p:sp>
      <p:sp>
        <p:nvSpPr>
          <p:cNvPr id="269314" name="Rectangle 2">
            <a:extLst>
              <a:ext uri="{FF2B5EF4-FFF2-40B4-BE49-F238E27FC236}">
                <a16:creationId xmlns:a16="http://schemas.microsoft.com/office/drawing/2014/main" id="{105D3F01-5112-A764-4F7C-795499966694}"/>
              </a:ext>
            </a:extLst>
          </p:cNvPr>
          <p:cNvSpPr>
            <a:spLocks noGrp="1" noRot="1" noChangeAspect="1" noChangeArrowheads="1" noTextEdit="1"/>
          </p:cNvSpPr>
          <p:nvPr>
            <p:ph type="sldImg"/>
          </p:nvPr>
        </p:nvSpPr>
        <p:spPr>
          <a:solidFill>
            <a:srgbClr val="FFFFFF"/>
          </a:solidFill>
          <a:ln/>
        </p:spPr>
      </p:sp>
      <p:sp>
        <p:nvSpPr>
          <p:cNvPr id="269315" name="Rectangle 3">
            <a:extLst>
              <a:ext uri="{FF2B5EF4-FFF2-40B4-BE49-F238E27FC236}">
                <a16:creationId xmlns:a16="http://schemas.microsoft.com/office/drawing/2014/main" id="{B6A32CC5-19A0-1C51-A0E0-0CCD9797B08F}"/>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2">
            <a:extLst>
              <a:ext uri="{FF2B5EF4-FFF2-40B4-BE49-F238E27FC236}">
                <a16:creationId xmlns:a16="http://schemas.microsoft.com/office/drawing/2014/main" id="{7EE7F34B-83EB-3145-20A3-93A13F7AF03E}"/>
              </a:ext>
            </a:extLst>
          </p:cNvPr>
          <p:cNvSpPr>
            <a:spLocks noGrp="1" noRot="1" noChangeAspect="1" noChangeArrowheads="1" noTextEdit="1"/>
          </p:cNvSpPr>
          <p:nvPr>
            <p:ph type="sldImg"/>
          </p:nvPr>
        </p:nvSpPr>
        <p:spPr>
          <a:xfrm>
            <a:off x="1152525" y="684213"/>
            <a:ext cx="4556125" cy="3417887"/>
          </a:xfrm>
          <a:solidFill>
            <a:srgbClr val="FFFFFF"/>
          </a:solidFill>
          <a:ln/>
        </p:spPr>
      </p:sp>
      <p:sp>
        <p:nvSpPr>
          <p:cNvPr id="272386" name="Rectangle 3">
            <a:extLst>
              <a:ext uri="{FF2B5EF4-FFF2-40B4-BE49-F238E27FC236}">
                <a16:creationId xmlns:a16="http://schemas.microsoft.com/office/drawing/2014/main" id="{955CE788-E864-2E87-7417-7BD1F1954E94}"/>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4434" name="Rectangle 10">
            <a:extLst>
              <a:ext uri="{FF2B5EF4-FFF2-40B4-BE49-F238E27FC236}">
                <a16:creationId xmlns:a16="http://schemas.microsoft.com/office/drawing/2014/main" id="{57467D53-B5DE-3560-E68A-11F77A9F68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83A3FAE-0CE7-0A4C-B1AB-365B23A4E0DF}" type="slidenum">
              <a:rPr lang="en-US" altLang="en-US">
                <a:solidFill>
                  <a:srgbClr val="000000"/>
                </a:solidFill>
                <a:latin typeface="Arial" panose="020B0604020202020204" pitchFamily="34" charset="0"/>
              </a:rPr>
              <a:pPr>
                <a:spcBef>
                  <a:spcPct val="0"/>
                </a:spcBef>
              </a:pPr>
              <a:t>178</a:t>
            </a:fld>
            <a:endParaRPr lang="en-US" altLang="en-US">
              <a:solidFill>
                <a:srgbClr val="000000"/>
              </a:solidFill>
              <a:latin typeface="Arial" panose="020B0604020202020204" pitchFamily="34" charset="0"/>
            </a:endParaRPr>
          </a:p>
        </p:txBody>
      </p:sp>
      <p:sp>
        <p:nvSpPr>
          <p:cNvPr id="274435" name="Text Box 1">
            <a:extLst>
              <a:ext uri="{FF2B5EF4-FFF2-40B4-BE49-F238E27FC236}">
                <a16:creationId xmlns:a16="http://schemas.microsoft.com/office/drawing/2014/main" id="{DB8F3EE8-07C7-0940-9083-C45CDA5F3093}"/>
              </a:ext>
            </a:extLst>
          </p:cNvPr>
          <p:cNvSpPr>
            <a:spLocks noGrp="1" noRot="1" noChangeAspect="1" noChangeArrowheads="1" noTextEdit="1"/>
          </p:cNvSpPr>
          <p:nvPr>
            <p:ph type="sldImg"/>
          </p:nvPr>
        </p:nvSpPr>
        <p:spPr>
          <a:xfrm>
            <a:off x="2855913" y="520700"/>
            <a:ext cx="3425825" cy="2568575"/>
          </a:xfrm>
          <a:solidFill>
            <a:srgbClr val="FFFFFF"/>
          </a:solidFill>
          <a:ln/>
        </p:spPr>
      </p:sp>
      <p:sp>
        <p:nvSpPr>
          <p:cNvPr id="274436" name="Text Box 2">
            <a:extLst>
              <a:ext uri="{FF2B5EF4-FFF2-40B4-BE49-F238E27FC236}">
                <a16:creationId xmlns:a16="http://schemas.microsoft.com/office/drawing/2014/main" id="{87AE4BFA-8E88-7713-8945-CA6F85FED9A2}"/>
              </a:ext>
            </a:extLst>
          </p:cNvPr>
          <p:cNvSpPr>
            <a:spLocks noGrp="1" noChangeArrowheads="1"/>
          </p:cNvSpPr>
          <p:nvPr>
            <p:ph type="body" idx="1"/>
          </p:nvPr>
        </p:nvSpPr>
        <p:spPr>
          <a:xfrm>
            <a:off x="914400" y="3257550"/>
            <a:ext cx="7310438" cy="3081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494ade7c1_0_71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e494ade7c1_0_71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e494ade7c1_0_74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e494ade7c1_0_74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ge494ade7c1_0_74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180</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e494ade7c1_0_72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e494ade7c1_0_72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e494ade7c1_0_72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181</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e494ade7c1_0_72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e494ade7c1_0_72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ge494ade7c1_0_72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7CCE4B9E-A032-49F1-A31D-787477974B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44E69F5-1C1A-794A-B820-A4127B051B91}" type="slidenum">
              <a:rPr lang="en-US" altLang="en-US" sz="1200"/>
              <a:pPr/>
              <a:t>8</a:t>
            </a:fld>
            <a:endParaRPr lang="en-US" altLang="en-US" sz="1200"/>
          </a:p>
        </p:txBody>
      </p:sp>
      <p:sp>
        <p:nvSpPr>
          <p:cNvPr id="33794" name="Rectangle 2">
            <a:extLst>
              <a:ext uri="{FF2B5EF4-FFF2-40B4-BE49-F238E27FC236}">
                <a16:creationId xmlns:a16="http://schemas.microsoft.com/office/drawing/2014/main" id="{E88EFE71-B02D-E2CE-A4CC-00D4E7F0A7C5}"/>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1F538D20-05FB-1A2B-4A0D-0EAC2B8883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e494ade7c1_0_76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ge494ade7c1_0_76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e494ade7c1_0_76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ge494ade7c1_0_76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e494ade7c1_0_76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e494ade7c1_0_76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4" name="Google Shape;834;ge494ade7c1_0_76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185</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e494ade7c1_0_76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2" name="Google Shape;852;ge494ade7c1_0_76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e494ade7c1_0_81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0" name="Google Shape;1310;ge494ade7c1_0_81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7"/>
        <p:cNvGrpSpPr/>
        <p:nvPr/>
      </p:nvGrpSpPr>
      <p:grpSpPr>
        <a:xfrm>
          <a:off x="0" y="0"/>
          <a:ext cx="0" cy="0"/>
          <a:chOff x="0" y="0"/>
          <a:chExt cx="0" cy="0"/>
        </a:xfrm>
      </p:grpSpPr>
      <p:sp>
        <p:nvSpPr>
          <p:cNvPr id="7378" name="Google Shape;7378;ge494ade7c1_0_141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9" name="Google Shape;7379;ge494ade7c1_0_14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80" name="Google Shape;7380;ge494ade7c1_0_14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188</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a:extLst>
              <a:ext uri="{FF2B5EF4-FFF2-40B4-BE49-F238E27FC236}">
                <a16:creationId xmlns:a16="http://schemas.microsoft.com/office/drawing/2014/main" id="{B6AD6DED-B66A-9B43-1773-06FDBB2FA6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39410D5-FF67-454A-9C32-7AB3F39857E6}" type="slidenum">
              <a:rPr lang="en-US" altLang="en-US" sz="1200"/>
              <a:pPr/>
              <a:t>189</a:t>
            </a:fld>
            <a:endParaRPr lang="en-US" altLang="en-US" sz="1200"/>
          </a:p>
        </p:txBody>
      </p:sp>
      <p:sp>
        <p:nvSpPr>
          <p:cNvPr id="276482" name="Rectangle 2">
            <a:extLst>
              <a:ext uri="{FF2B5EF4-FFF2-40B4-BE49-F238E27FC236}">
                <a16:creationId xmlns:a16="http://schemas.microsoft.com/office/drawing/2014/main" id="{BE4E69E7-06F9-42A9-4F94-0F11D0FD2068}"/>
              </a:ext>
            </a:extLst>
          </p:cNvPr>
          <p:cNvSpPr>
            <a:spLocks noGrp="1" noRot="1" noChangeAspect="1" noChangeArrowheads="1" noTextEdit="1"/>
          </p:cNvSpPr>
          <p:nvPr>
            <p:ph type="sldImg"/>
          </p:nvPr>
        </p:nvSpPr>
        <p:spPr>
          <a:solidFill>
            <a:srgbClr val="FFFFFF"/>
          </a:solidFill>
          <a:ln/>
        </p:spPr>
      </p:sp>
      <p:sp>
        <p:nvSpPr>
          <p:cNvPr id="276483" name="Rectangle 3">
            <a:extLst>
              <a:ext uri="{FF2B5EF4-FFF2-40B4-BE49-F238E27FC236}">
                <a16:creationId xmlns:a16="http://schemas.microsoft.com/office/drawing/2014/main" id="{E3085F19-11A7-1339-0FED-EAC870CFB4C7}"/>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EC831796-7E8A-C3DE-FF63-6557836552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37931725" indent="-37474525">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86657E2-1BDF-5847-90CF-2B1249292EBE}" type="slidenum">
              <a:rPr lang="en-US" altLang="en-US" sz="1200"/>
              <a:pPr/>
              <a:t>9</a:t>
            </a:fld>
            <a:endParaRPr lang="en-US" altLang="en-US" sz="1200"/>
          </a:p>
        </p:txBody>
      </p:sp>
      <p:sp>
        <p:nvSpPr>
          <p:cNvPr id="35842" name="Rectangle 2">
            <a:extLst>
              <a:ext uri="{FF2B5EF4-FFF2-40B4-BE49-F238E27FC236}">
                <a16:creationId xmlns:a16="http://schemas.microsoft.com/office/drawing/2014/main" id="{483E8436-A500-10C3-3947-3041BC2CF81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DF7E5407-F2AD-F291-95B7-97FBD4151F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F2552510-FF38-2D84-F037-764FDF481728}"/>
              </a:ext>
            </a:extLst>
          </p:cNvPr>
          <p:cNvSpPr>
            <a:spLocks noGrp="1" noChangeArrowheads="1"/>
          </p:cNvSpPr>
          <p:nvPr>
            <p:ph type="sldNum" sz="quarter" idx="10"/>
          </p:nvPr>
        </p:nvSpPr>
        <p:spPr>
          <a:ln/>
        </p:spPr>
        <p:txBody>
          <a:bodyPr/>
          <a:lstStyle>
            <a:lvl1pPr>
              <a:defRPr/>
            </a:lvl1pPr>
          </a:lstStyle>
          <a:p>
            <a:pPr>
              <a:defRPr/>
            </a:pPr>
            <a:fld id="{EE66F081-D31F-E64D-9372-8B68CD2E450E}" type="slidenum">
              <a:rPr lang="en-US" altLang="en-US"/>
              <a:pPr>
                <a:defRPr/>
              </a:pPr>
              <a:t>‹#›</a:t>
            </a:fld>
            <a:endParaRPr lang="en-US" altLang="en-US"/>
          </a:p>
        </p:txBody>
      </p:sp>
    </p:spTree>
    <p:extLst>
      <p:ext uri="{BB962C8B-B14F-4D97-AF65-F5344CB8AC3E}">
        <p14:creationId xmlns:p14="http://schemas.microsoft.com/office/powerpoint/2010/main" val="25776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C78E7C62-3D32-CF55-436F-C0045824D420}"/>
              </a:ext>
            </a:extLst>
          </p:cNvPr>
          <p:cNvSpPr>
            <a:spLocks noGrp="1" noChangeArrowheads="1"/>
          </p:cNvSpPr>
          <p:nvPr>
            <p:ph type="sldNum" sz="quarter" idx="10"/>
          </p:nvPr>
        </p:nvSpPr>
        <p:spPr>
          <a:ln/>
        </p:spPr>
        <p:txBody>
          <a:bodyPr/>
          <a:lstStyle>
            <a:lvl1pPr>
              <a:defRPr/>
            </a:lvl1pPr>
          </a:lstStyle>
          <a:p>
            <a:pPr>
              <a:defRPr/>
            </a:pPr>
            <a:fld id="{5D79F120-0A78-0146-84B0-190E184B7CDA}" type="slidenum">
              <a:rPr lang="en-US" altLang="en-US"/>
              <a:pPr>
                <a:defRPr/>
              </a:pPr>
              <a:t>‹#›</a:t>
            </a:fld>
            <a:endParaRPr lang="en-US" altLang="en-US"/>
          </a:p>
        </p:txBody>
      </p:sp>
    </p:spTree>
    <p:extLst>
      <p:ext uri="{BB962C8B-B14F-4D97-AF65-F5344CB8AC3E}">
        <p14:creationId xmlns:p14="http://schemas.microsoft.com/office/powerpoint/2010/main" val="231523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929FFC5-65D9-BE1B-5F77-747ED8E0ADA5}"/>
              </a:ext>
            </a:extLst>
          </p:cNvPr>
          <p:cNvSpPr>
            <a:spLocks noGrp="1" noChangeArrowheads="1"/>
          </p:cNvSpPr>
          <p:nvPr>
            <p:ph type="sldNum" sz="quarter" idx="10"/>
          </p:nvPr>
        </p:nvSpPr>
        <p:spPr>
          <a:ln/>
        </p:spPr>
        <p:txBody>
          <a:bodyPr/>
          <a:lstStyle>
            <a:lvl1pPr>
              <a:defRPr/>
            </a:lvl1pPr>
          </a:lstStyle>
          <a:p>
            <a:pPr>
              <a:defRPr/>
            </a:pPr>
            <a:fld id="{8BE36C67-30BB-4C4E-A1DC-E130AAB5AA03}" type="slidenum">
              <a:rPr lang="en-US" altLang="en-US"/>
              <a:pPr>
                <a:defRPr/>
              </a:pPr>
              <a:t>‹#›</a:t>
            </a:fld>
            <a:endParaRPr lang="en-US" altLang="en-US"/>
          </a:p>
        </p:txBody>
      </p:sp>
    </p:spTree>
    <p:extLst>
      <p:ext uri="{BB962C8B-B14F-4D97-AF65-F5344CB8AC3E}">
        <p14:creationId xmlns:p14="http://schemas.microsoft.com/office/powerpoint/2010/main" val="966358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a:extLst>
              <a:ext uri="{FF2B5EF4-FFF2-40B4-BE49-F238E27FC236}">
                <a16:creationId xmlns:a16="http://schemas.microsoft.com/office/drawing/2014/main" id="{5E0614DC-3951-A762-7FB5-2BEEB64680C7}"/>
              </a:ext>
            </a:extLst>
          </p:cNvPr>
          <p:cNvSpPr>
            <a:spLocks noGrp="1" noChangeArrowheads="1"/>
          </p:cNvSpPr>
          <p:nvPr>
            <p:ph type="sldNum" sz="quarter" idx="10"/>
          </p:nvPr>
        </p:nvSpPr>
        <p:spPr>
          <a:ln/>
        </p:spPr>
        <p:txBody>
          <a:bodyPr/>
          <a:lstStyle>
            <a:lvl1pPr>
              <a:defRPr/>
            </a:lvl1pPr>
          </a:lstStyle>
          <a:p>
            <a:pPr>
              <a:defRPr/>
            </a:pPr>
            <a:fld id="{F09B9A2C-C6F3-E04A-B519-D871C69888E8}" type="slidenum">
              <a:rPr lang="en-US" altLang="en-US"/>
              <a:pPr>
                <a:defRPr/>
              </a:pPr>
              <a:t>‹#›</a:t>
            </a:fld>
            <a:endParaRPr lang="en-US" altLang="en-US"/>
          </a:p>
        </p:txBody>
      </p:sp>
    </p:spTree>
    <p:extLst>
      <p:ext uri="{BB962C8B-B14F-4D97-AF65-F5344CB8AC3E}">
        <p14:creationId xmlns:p14="http://schemas.microsoft.com/office/powerpoint/2010/main" val="18033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20E35604-AAD7-534A-51F4-4D931164CE82}"/>
              </a:ext>
            </a:extLst>
          </p:cNvPr>
          <p:cNvSpPr>
            <a:spLocks noGrp="1" noChangeArrowheads="1"/>
          </p:cNvSpPr>
          <p:nvPr>
            <p:ph type="sldNum" sz="quarter" idx="10"/>
          </p:nvPr>
        </p:nvSpPr>
        <p:spPr>
          <a:ln/>
        </p:spPr>
        <p:txBody>
          <a:bodyPr/>
          <a:lstStyle>
            <a:lvl1pPr>
              <a:defRPr/>
            </a:lvl1pPr>
          </a:lstStyle>
          <a:p>
            <a:pPr>
              <a:defRPr/>
            </a:pPr>
            <a:fld id="{3BDD3C1F-970E-9B45-8DC0-75FD05D05D9E}" type="slidenum">
              <a:rPr lang="en-US" altLang="en-US"/>
              <a:pPr>
                <a:defRPr/>
              </a:pPr>
              <a:t>‹#›</a:t>
            </a:fld>
            <a:endParaRPr lang="en-US" altLang="en-US"/>
          </a:p>
        </p:txBody>
      </p:sp>
    </p:spTree>
    <p:extLst>
      <p:ext uri="{BB962C8B-B14F-4D97-AF65-F5344CB8AC3E}">
        <p14:creationId xmlns:p14="http://schemas.microsoft.com/office/powerpoint/2010/main" val="3843659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6">
            <a:extLst>
              <a:ext uri="{FF2B5EF4-FFF2-40B4-BE49-F238E27FC236}">
                <a16:creationId xmlns:a16="http://schemas.microsoft.com/office/drawing/2014/main" id="{4B4F9B3F-DF32-FCD1-E99E-81A83B3A15BD}"/>
              </a:ext>
            </a:extLst>
          </p:cNvPr>
          <p:cNvSpPr>
            <a:spLocks noGrp="1" noChangeArrowheads="1"/>
          </p:cNvSpPr>
          <p:nvPr>
            <p:ph type="sldNum" sz="quarter" idx="10"/>
          </p:nvPr>
        </p:nvSpPr>
        <p:spPr>
          <a:ln/>
        </p:spPr>
        <p:txBody>
          <a:bodyPr/>
          <a:lstStyle>
            <a:lvl1pPr>
              <a:defRPr/>
            </a:lvl1pPr>
          </a:lstStyle>
          <a:p>
            <a:pPr>
              <a:defRPr/>
            </a:pPr>
            <a:fld id="{27FD7407-B61F-9E44-8E9B-B01EAA81A171}" type="slidenum">
              <a:rPr lang="en-US" altLang="en-US"/>
              <a:pPr>
                <a:defRPr/>
              </a:pPr>
              <a:t>‹#›</a:t>
            </a:fld>
            <a:endParaRPr lang="en-US" altLang="en-US"/>
          </a:p>
        </p:txBody>
      </p:sp>
    </p:spTree>
    <p:extLst>
      <p:ext uri="{BB962C8B-B14F-4D97-AF65-F5344CB8AC3E}">
        <p14:creationId xmlns:p14="http://schemas.microsoft.com/office/powerpoint/2010/main" val="1939859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311700" y="593367"/>
            <a:ext cx="8520525" cy="763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84" name="Google Shape;184;p31"/>
          <p:cNvSpPr txBox="1">
            <a:spLocks noGrp="1"/>
          </p:cNvSpPr>
          <p:nvPr>
            <p:ph type="body" idx="1"/>
          </p:nvPr>
        </p:nvSpPr>
        <p:spPr>
          <a:xfrm>
            <a:off x="311700" y="1536633"/>
            <a:ext cx="8520525" cy="4555200"/>
          </a:xfrm>
          <a:prstGeom prst="rect">
            <a:avLst/>
          </a:prstGeom>
          <a:noFill/>
          <a:ln>
            <a:noFill/>
          </a:ln>
        </p:spPr>
        <p:txBody>
          <a:bodyPr spcFirstLastPara="1" wrap="square" lIns="91425" tIns="91425" rIns="91425" bIns="91425" anchor="t" anchorCtr="0">
            <a:noAutofit/>
          </a:bodyPr>
          <a:lstStyle>
            <a:lvl1pPr marL="342900" lvl="0" indent="-257175" algn="l" rtl="0">
              <a:lnSpc>
                <a:spcPct val="115000"/>
              </a:lnSpc>
              <a:spcBef>
                <a:spcPts val="0"/>
              </a:spcBef>
              <a:spcAft>
                <a:spcPts val="0"/>
              </a:spcAft>
              <a:buSzPts val="1800"/>
              <a:buChar char="●"/>
              <a:defRPr/>
            </a:lvl1pPr>
            <a:lvl2pPr marL="685800" lvl="1" indent="-238125" algn="l" rtl="0">
              <a:lnSpc>
                <a:spcPct val="115000"/>
              </a:lnSpc>
              <a:spcBef>
                <a:spcPts val="1600"/>
              </a:spcBef>
              <a:spcAft>
                <a:spcPts val="0"/>
              </a:spcAft>
              <a:buSzPts val="1400"/>
              <a:buChar char="○"/>
              <a:defRPr/>
            </a:lvl2pPr>
            <a:lvl3pPr marL="1028700" lvl="2" indent="-238125" algn="l" rtl="0">
              <a:lnSpc>
                <a:spcPct val="115000"/>
              </a:lnSpc>
              <a:spcBef>
                <a:spcPts val="1600"/>
              </a:spcBef>
              <a:spcAft>
                <a:spcPts val="0"/>
              </a:spcAft>
              <a:buSzPts val="1400"/>
              <a:buChar char="■"/>
              <a:defRPr/>
            </a:lvl3pPr>
            <a:lvl4pPr marL="1371600" lvl="3" indent="-238125" algn="l" rtl="0">
              <a:lnSpc>
                <a:spcPct val="115000"/>
              </a:lnSpc>
              <a:spcBef>
                <a:spcPts val="1600"/>
              </a:spcBef>
              <a:spcAft>
                <a:spcPts val="0"/>
              </a:spcAft>
              <a:buSzPts val="1400"/>
              <a:buChar char="●"/>
              <a:defRPr/>
            </a:lvl4pPr>
            <a:lvl5pPr marL="1714500" lvl="4" indent="-238125" algn="l" rtl="0">
              <a:lnSpc>
                <a:spcPct val="115000"/>
              </a:lnSpc>
              <a:spcBef>
                <a:spcPts val="1600"/>
              </a:spcBef>
              <a:spcAft>
                <a:spcPts val="0"/>
              </a:spcAft>
              <a:buSzPts val="1400"/>
              <a:buChar char="○"/>
              <a:defRPr/>
            </a:lvl5pPr>
            <a:lvl6pPr marL="2057400" lvl="5" indent="-238125" algn="l" rtl="0">
              <a:lnSpc>
                <a:spcPct val="115000"/>
              </a:lnSpc>
              <a:spcBef>
                <a:spcPts val="1600"/>
              </a:spcBef>
              <a:spcAft>
                <a:spcPts val="0"/>
              </a:spcAft>
              <a:buSzPts val="1400"/>
              <a:buChar char="■"/>
              <a:defRPr/>
            </a:lvl6pPr>
            <a:lvl7pPr marL="2400300" lvl="6" indent="-238125" algn="l" rtl="0">
              <a:lnSpc>
                <a:spcPct val="115000"/>
              </a:lnSpc>
              <a:spcBef>
                <a:spcPts val="1600"/>
              </a:spcBef>
              <a:spcAft>
                <a:spcPts val="0"/>
              </a:spcAft>
              <a:buSzPts val="1400"/>
              <a:buChar char="●"/>
              <a:defRPr/>
            </a:lvl7pPr>
            <a:lvl8pPr marL="2743200" lvl="7" indent="-238125" algn="l" rtl="0">
              <a:lnSpc>
                <a:spcPct val="115000"/>
              </a:lnSpc>
              <a:spcBef>
                <a:spcPts val="1600"/>
              </a:spcBef>
              <a:spcAft>
                <a:spcPts val="0"/>
              </a:spcAft>
              <a:buSzPts val="1400"/>
              <a:buChar char="○"/>
              <a:defRPr/>
            </a:lvl8pPr>
            <a:lvl9pPr marL="3086100" lvl="8" indent="-238125" algn="l" rtl="0">
              <a:lnSpc>
                <a:spcPct val="115000"/>
              </a:lnSpc>
              <a:spcBef>
                <a:spcPts val="1600"/>
              </a:spcBef>
              <a:spcAft>
                <a:spcPts val="1600"/>
              </a:spcAft>
              <a:buSzPts val="1400"/>
              <a:buChar char="■"/>
              <a:defRPr/>
            </a:lvl9pPr>
          </a:lstStyle>
          <a:p>
            <a:endParaRPr/>
          </a:p>
        </p:txBody>
      </p:sp>
      <p:sp>
        <p:nvSpPr>
          <p:cNvPr id="185" name="Google Shape;185;p31"/>
          <p:cNvSpPr txBox="1">
            <a:spLocks noGrp="1"/>
          </p:cNvSpPr>
          <p:nvPr>
            <p:ph type="sldNum" idx="12"/>
          </p:nvPr>
        </p:nvSpPr>
        <p:spPr>
          <a:xfrm>
            <a:off x="8472458" y="6217623"/>
            <a:ext cx="548775" cy="5247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chemeClr val="dk2"/>
              </a:buClr>
              <a:buSzPts val="1300"/>
              <a:buFont typeface="Arial"/>
              <a:buNone/>
              <a:defRPr sz="975">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300"/>
              <a:buFont typeface="Arial"/>
              <a:buNone/>
              <a:defRPr sz="975">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300"/>
              <a:buFont typeface="Arial"/>
              <a:buNone/>
              <a:defRPr sz="975">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300"/>
              <a:buFont typeface="Arial"/>
              <a:buNone/>
              <a:defRPr sz="975">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300"/>
              <a:buFont typeface="Arial"/>
              <a:buNone/>
              <a:defRPr sz="975">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300"/>
              <a:buFont typeface="Arial"/>
              <a:buNone/>
              <a:defRPr sz="975">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300"/>
              <a:buFont typeface="Arial"/>
              <a:buNone/>
              <a:defRPr sz="975">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300"/>
              <a:buFont typeface="Arial"/>
              <a:buNone/>
              <a:defRPr sz="975">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300"/>
              <a:buFont typeface="Arial"/>
              <a:buNone/>
              <a:defRPr sz="975">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777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14FFC97-E75F-8FA6-4F60-C8990AD307E6}"/>
              </a:ext>
            </a:extLst>
          </p:cNvPr>
          <p:cNvSpPr>
            <a:spLocks noGrp="1" noChangeArrowheads="1"/>
          </p:cNvSpPr>
          <p:nvPr>
            <p:ph type="sldNum" sz="quarter" idx="10"/>
          </p:nvPr>
        </p:nvSpPr>
        <p:spPr>
          <a:ln/>
        </p:spPr>
        <p:txBody>
          <a:bodyPr/>
          <a:lstStyle>
            <a:lvl1pPr>
              <a:defRPr/>
            </a:lvl1pPr>
          </a:lstStyle>
          <a:p>
            <a:pPr>
              <a:defRPr/>
            </a:pPr>
            <a:fld id="{77B70D67-3246-A244-BFC5-83FEA2F3D997}" type="slidenum">
              <a:rPr lang="en-US" altLang="en-US"/>
              <a:pPr>
                <a:defRPr/>
              </a:pPr>
              <a:t>‹#›</a:t>
            </a:fld>
            <a:endParaRPr lang="en-US" altLang="en-US"/>
          </a:p>
        </p:txBody>
      </p:sp>
    </p:spTree>
    <p:extLst>
      <p:ext uri="{BB962C8B-B14F-4D97-AF65-F5344CB8AC3E}">
        <p14:creationId xmlns:p14="http://schemas.microsoft.com/office/powerpoint/2010/main" val="366677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9286D47C-4EC4-13EE-A9F5-41D70E7EAC86}"/>
              </a:ext>
            </a:extLst>
          </p:cNvPr>
          <p:cNvSpPr>
            <a:spLocks noGrp="1" noChangeArrowheads="1"/>
          </p:cNvSpPr>
          <p:nvPr>
            <p:ph type="sldNum" sz="quarter" idx="10"/>
          </p:nvPr>
        </p:nvSpPr>
        <p:spPr>
          <a:ln/>
        </p:spPr>
        <p:txBody>
          <a:bodyPr/>
          <a:lstStyle>
            <a:lvl1pPr>
              <a:defRPr/>
            </a:lvl1pPr>
          </a:lstStyle>
          <a:p>
            <a:pPr>
              <a:defRPr/>
            </a:pPr>
            <a:fld id="{46236B18-7ABB-9E4E-A0F6-34A4ED6E0B4C}" type="slidenum">
              <a:rPr lang="en-US" altLang="en-US"/>
              <a:pPr>
                <a:defRPr/>
              </a:pPr>
              <a:t>‹#›</a:t>
            </a:fld>
            <a:endParaRPr lang="en-US" altLang="en-US"/>
          </a:p>
        </p:txBody>
      </p:sp>
    </p:spTree>
    <p:extLst>
      <p:ext uri="{BB962C8B-B14F-4D97-AF65-F5344CB8AC3E}">
        <p14:creationId xmlns:p14="http://schemas.microsoft.com/office/powerpoint/2010/main" val="3934221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7100413E-ADE3-E885-39FD-047C256C9EA4}"/>
              </a:ext>
            </a:extLst>
          </p:cNvPr>
          <p:cNvSpPr>
            <a:spLocks noGrp="1" noChangeArrowheads="1"/>
          </p:cNvSpPr>
          <p:nvPr>
            <p:ph type="sldNum" sz="quarter" idx="10"/>
          </p:nvPr>
        </p:nvSpPr>
        <p:spPr>
          <a:ln/>
        </p:spPr>
        <p:txBody>
          <a:bodyPr/>
          <a:lstStyle>
            <a:lvl1pPr>
              <a:defRPr/>
            </a:lvl1pPr>
          </a:lstStyle>
          <a:p>
            <a:pPr>
              <a:defRPr/>
            </a:pPr>
            <a:fld id="{BBD865B2-72E7-D146-9F7A-3B13D17BB645}" type="slidenum">
              <a:rPr lang="en-US" altLang="en-US"/>
              <a:pPr>
                <a:defRPr/>
              </a:pPr>
              <a:t>‹#›</a:t>
            </a:fld>
            <a:endParaRPr lang="en-US" altLang="en-US"/>
          </a:p>
        </p:txBody>
      </p:sp>
    </p:spTree>
    <p:extLst>
      <p:ext uri="{BB962C8B-B14F-4D97-AF65-F5344CB8AC3E}">
        <p14:creationId xmlns:p14="http://schemas.microsoft.com/office/powerpoint/2010/main" val="224500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D371C820-1F67-38AB-8ECE-68297CBDF8D0}"/>
              </a:ext>
            </a:extLst>
          </p:cNvPr>
          <p:cNvSpPr>
            <a:spLocks noGrp="1" noChangeArrowheads="1"/>
          </p:cNvSpPr>
          <p:nvPr>
            <p:ph type="sldNum" sz="quarter" idx="10"/>
          </p:nvPr>
        </p:nvSpPr>
        <p:spPr>
          <a:ln/>
        </p:spPr>
        <p:txBody>
          <a:bodyPr/>
          <a:lstStyle>
            <a:lvl1pPr>
              <a:defRPr/>
            </a:lvl1pPr>
          </a:lstStyle>
          <a:p>
            <a:pPr>
              <a:defRPr/>
            </a:pPr>
            <a:fld id="{7B752699-6A52-5B4D-A1DA-B2151727969E}" type="slidenum">
              <a:rPr lang="en-US" altLang="en-US"/>
              <a:pPr>
                <a:defRPr/>
              </a:pPr>
              <a:t>‹#›</a:t>
            </a:fld>
            <a:endParaRPr lang="en-US" altLang="en-US"/>
          </a:p>
        </p:txBody>
      </p:sp>
    </p:spTree>
    <p:extLst>
      <p:ext uri="{BB962C8B-B14F-4D97-AF65-F5344CB8AC3E}">
        <p14:creationId xmlns:p14="http://schemas.microsoft.com/office/powerpoint/2010/main" val="198054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0537A8AB-CBD9-252A-CC4E-A0CA17D61EB9}"/>
              </a:ext>
            </a:extLst>
          </p:cNvPr>
          <p:cNvSpPr>
            <a:spLocks noGrp="1" noChangeArrowheads="1"/>
          </p:cNvSpPr>
          <p:nvPr>
            <p:ph type="sldNum" sz="quarter" idx="10"/>
          </p:nvPr>
        </p:nvSpPr>
        <p:spPr>
          <a:ln/>
        </p:spPr>
        <p:txBody>
          <a:bodyPr/>
          <a:lstStyle>
            <a:lvl1pPr>
              <a:defRPr/>
            </a:lvl1pPr>
          </a:lstStyle>
          <a:p>
            <a:pPr>
              <a:defRPr/>
            </a:pPr>
            <a:fld id="{D280E996-5F31-F541-B091-B9D0C264EC8A}" type="slidenum">
              <a:rPr lang="en-US" altLang="en-US"/>
              <a:pPr>
                <a:defRPr/>
              </a:pPr>
              <a:t>‹#›</a:t>
            </a:fld>
            <a:endParaRPr lang="en-US" altLang="en-US"/>
          </a:p>
        </p:txBody>
      </p:sp>
    </p:spTree>
    <p:extLst>
      <p:ext uri="{BB962C8B-B14F-4D97-AF65-F5344CB8AC3E}">
        <p14:creationId xmlns:p14="http://schemas.microsoft.com/office/powerpoint/2010/main" val="19386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D6474D24-B1C4-0835-C737-E6B99FE4EDA5}"/>
              </a:ext>
            </a:extLst>
          </p:cNvPr>
          <p:cNvSpPr>
            <a:spLocks noGrp="1" noChangeArrowheads="1"/>
          </p:cNvSpPr>
          <p:nvPr>
            <p:ph type="sldNum" sz="quarter" idx="10"/>
          </p:nvPr>
        </p:nvSpPr>
        <p:spPr>
          <a:ln/>
        </p:spPr>
        <p:txBody>
          <a:bodyPr/>
          <a:lstStyle>
            <a:lvl1pPr>
              <a:defRPr/>
            </a:lvl1pPr>
          </a:lstStyle>
          <a:p>
            <a:pPr>
              <a:defRPr/>
            </a:pPr>
            <a:fld id="{B225FE16-66FC-E34E-B383-BAB645CFDCE7}" type="slidenum">
              <a:rPr lang="en-US" altLang="en-US"/>
              <a:pPr>
                <a:defRPr/>
              </a:pPr>
              <a:t>‹#›</a:t>
            </a:fld>
            <a:endParaRPr lang="en-US" altLang="en-US"/>
          </a:p>
        </p:txBody>
      </p:sp>
    </p:spTree>
    <p:extLst>
      <p:ext uri="{BB962C8B-B14F-4D97-AF65-F5344CB8AC3E}">
        <p14:creationId xmlns:p14="http://schemas.microsoft.com/office/powerpoint/2010/main" val="2344281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979AC6CB-4772-A420-518A-468E8FE0E379}"/>
              </a:ext>
            </a:extLst>
          </p:cNvPr>
          <p:cNvSpPr>
            <a:spLocks noGrp="1" noChangeArrowheads="1"/>
          </p:cNvSpPr>
          <p:nvPr>
            <p:ph type="sldNum" sz="quarter" idx="10"/>
          </p:nvPr>
        </p:nvSpPr>
        <p:spPr>
          <a:ln/>
        </p:spPr>
        <p:txBody>
          <a:bodyPr/>
          <a:lstStyle>
            <a:lvl1pPr>
              <a:defRPr/>
            </a:lvl1pPr>
          </a:lstStyle>
          <a:p>
            <a:pPr>
              <a:defRPr/>
            </a:pPr>
            <a:fld id="{40ADE3D8-6CB7-544F-9244-197D2C18CEFB}" type="slidenum">
              <a:rPr lang="en-US" altLang="en-US"/>
              <a:pPr>
                <a:defRPr/>
              </a:pPr>
              <a:t>‹#›</a:t>
            </a:fld>
            <a:endParaRPr lang="en-US" altLang="en-US"/>
          </a:p>
        </p:txBody>
      </p:sp>
    </p:spTree>
    <p:extLst>
      <p:ext uri="{BB962C8B-B14F-4D97-AF65-F5344CB8AC3E}">
        <p14:creationId xmlns:p14="http://schemas.microsoft.com/office/powerpoint/2010/main" val="316972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BF44B535-1CD1-AECE-F5A5-98E217ABCC57}"/>
              </a:ext>
            </a:extLst>
          </p:cNvPr>
          <p:cNvSpPr>
            <a:spLocks noGrp="1" noChangeArrowheads="1"/>
          </p:cNvSpPr>
          <p:nvPr>
            <p:ph type="sldNum" sz="quarter" idx="10"/>
          </p:nvPr>
        </p:nvSpPr>
        <p:spPr>
          <a:ln/>
        </p:spPr>
        <p:txBody>
          <a:bodyPr/>
          <a:lstStyle>
            <a:lvl1pPr>
              <a:defRPr/>
            </a:lvl1pPr>
          </a:lstStyle>
          <a:p>
            <a:pPr>
              <a:defRPr/>
            </a:pPr>
            <a:fld id="{78FE0EE8-701A-8942-A7A1-B22E1D03EF47}" type="slidenum">
              <a:rPr lang="en-US" altLang="en-US"/>
              <a:pPr>
                <a:defRPr/>
              </a:pPr>
              <a:t>‹#›</a:t>
            </a:fld>
            <a:endParaRPr lang="en-US" altLang="en-US"/>
          </a:p>
        </p:txBody>
      </p:sp>
    </p:spTree>
    <p:extLst>
      <p:ext uri="{BB962C8B-B14F-4D97-AF65-F5344CB8AC3E}">
        <p14:creationId xmlns:p14="http://schemas.microsoft.com/office/powerpoint/2010/main" val="3563082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BA943DB-BB20-DA99-F7EA-796A8046D2C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AD67BF1-A2BB-D3D3-64B6-E499F0EA0A5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064D95EC-7BFF-2DBD-BD96-67037FF40B75}"/>
              </a:ext>
            </a:extLst>
          </p:cNvPr>
          <p:cNvSpPr>
            <a:spLocks noGrp="1" noChangeArrowheads="1"/>
          </p:cNvSpPr>
          <p:nvPr>
            <p:ph type="sldNum" sz="quarter" idx="4"/>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E9ACE6B-2A68-394E-BC97-8B72591F73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accent2"/>
          </a:solidFill>
          <a:latin typeface="Times New Roman" charset="0"/>
        </a:defRPr>
      </a:lvl6pPr>
      <a:lvl7pPr marL="914400" algn="ctr" rtl="0" eaLnBrk="0" fontAlgn="base" hangingPunct="0">
        <a:spcBef>
          <a:spcPct val="0"/>
        </a:spcBef>
        <a:spcAft>
          <a:spcPct val="0"/>
        </a:spcAft>
        <a:defRPr sz="4400">
          <a:solidFill>
            <a:schemeClr val="accent2"/>
          </a:solidFill>
          <a:latin typeface="Times New Roman" charset="0"/>
        </a:defRPr>
      </a:lvl7pPr>
      <a:lvl8pPr marL="1371600" algn="ctr" rtl="0" eaLnBrk="0" fontAlgn="base" hangingPunct="0">
        <a:spcBef>
          <a:spcPct val="0"/>
        </a:spcBef>
        <a:spcAft>
          <a:spcPct val="0"/>
        </a:spcAft>
        <a:defRPr sz="4400">
          <a:solidFill>
            <a:schemeClr val="accent2"/>
          </a:solidFill>
          <a:latin typeface="Times New Roman" charset="0"/>
        </a:defRPr>
      </a:lvl8pPr>
      <a:lvl9pPr marL="1828800" algn="ctr" rtl="0" eaLnBrk="0" fontAlgn="base" hangingPunct="0">
        <a:spcBef>
          <a:spcPct val="0"/>
        </a:spcBef>
        <a:spcAft>
          <a:spcPct val="0"/>
        </a:spcAft>
        <a:defRPr sz="4400">
          <a:solidFill>
            <a:schemeClr val="accent2"/>
          </a:solidFill>
          <a:latin typeface="Times New Roman"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3300"/>
        </a:buClr>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9900"/>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lr>
          <a:schemeClr val="accent2"/>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oleObject" Target="../embeddings/oleObject13.bin"/></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4.bin"/><Relationship Id="rId1" Type="http://schemas.openxmlformats.org/officeDocument/2006/relationships/slideLayout" Target="../slideLayouts/slideLayout6.xml"/><Relationship Id="rId5" Type="http://schemas.openxmlformats.org/officeDocument/2006/relationships/image" Target="../media/image18.emf"/><Relationship Id="rId4" Type="http://schemas.openxmlformats.org/officeDocument/2006/relationships/oleObject" Target="../embeddings/oleObject15.bin"/></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56.xml"/><Relationship Id="rId1" Type="http://schemas.openxmlformats.org/officeDocument/2006/relationships/slideLayout" Target="../slideLayouts/slideLayout6.xml"/><Relationship Id="rId6" Type="http://schemas.openxmlformats.org/officeDocument/2006/relationships/image" Target="../media/image28.emf"/><Relationship Id="rId5" Type="http://schemas.openxmlformats.org/officeDocument/2006/relationships/oleObject" Target="../embeddings/oleObject19.bin"/><Relationship Id="rId4" Type="http://schemas.openxmlformats.org/officeDocument/2006/relationships/image" Target="../media/image27.emf"/></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hyperlink" Target="http://en.wikipedia.org/wiki/Faceted_search"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34.emf"/></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hyperlink" Target="http://www.youtube.com/watch?v=bd8zR0v7Jts"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hyperlink" Target="http://en.wikipedia.org/wiki/Knowledge_Graph" TargetMode="External"/><Relationship Id="rId2" Type="http://schemas.openxmlformats.org/officeDocument/2006/relationships/hyperlink" Target="https://www.youtube.com/watch?v=mmQl6VGvX-c" TargetMode="Externa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hyperlink" Target="http://ckan.net/"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0.xml"/><Relationship Id="rId1" Type="http://schemas.openxmlformats.org/officeDocument/2006/relationships/slideLayout" Target="../slideLayouts/slideLayout6.xml"/><Relationship Id="rId6" Type="http://schemas.openxmlformats.org/officeDocument/2006/relationships/hyperlink" Target="https://azure.microsoft.com/en-us/blog/bing-delivers-its-largest-improvement-in-search-experience-using-azure-gpus/" TargetMode="External"/><Relationship Id="rId5" Type="http://schemas.openxmlformats.org/officeDocument/2006/relationships/image" Target="../media/image44.png"/><Relationship Id="rId4" Type="http://schemas.openxmlformats.org/officeDocument/2006/relationships/hyperlink" Target="https://blog.google/products/search/search-language-understanding-bert/" TargetMode="External"/></Relationships>
</file>

<file path=ppt/slides/_rels/slide1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1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99.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6.e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15.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FBAB6AE9-F79A-06A1-928C-F392AAA8409F}"/>
              </a:ext>
            </a:extLst>
          </p:cNvPr>
          <p:cNvSpPr>
            <a:spLocks noGrp="1" noChangeArrowheads="1"/>
          </p:cNvSpPr>
          <p:nvPr>
            <p:ph type="ctrTitle"/>
          </p:nvPr>
        </p:nvSpPr>
        <p:spPr>
          <a:xfrm>
            <a:off x="457200" y="1295400"/>
            <a:ext cx="8229600" cy="1143000"/>
          </a:xfrm>
        </p:spPr>
        <p:txBody>
          <a:bodyPr/>
          <a:lstStyle/>
          <a:p>
            <a:r>
              <a:rPr lang="en-US" altLang="en-US" dirty="0">
                <a:ea typeface="ＭＳ Ｐゴシック" panose="020B0600070205080204" pitchFamily="34" charset="-128"/>
              </a:rPr>
              <a:t>Review for IST 441</a:t>
            </a:r>
            <a:br>
              <a:rPr lang="en-US" altLang="en-US" dirty="0">
                <a:ea typeface="ＭＳ Ｐゴシック" panose="020B0600070205080204" pitchFamily="34" charset="-128"/>
              </a:rPr>
            </a:br>
            <a:r>
              <a:rPr lang="en-US" altLang="en-US" dirty="0">
                <a:ea typeface="ＭＳ Ｐゴシック" panose="020B0600070205080204" pitchFamily="34" charset="-128"/>
              </a:rPr>
              <a:t>exam </a:t>
            </a:r>
            <a:br>
              <a:rPr lang="en-US" altLang="en-US" dirty="0">
                <a:ea typeface="ＭＳ Ｐゴシック" panose="020B0600070205080204" pitchFamily="34" charset="-128"/>
              </a:rPr>
            </a:br>
            <a:r>
              <a:rPr lang="en-US" altLang="en-US" dirty="0">
                <a:ea typeface="ＭＳ Ｐゴシック" panose="020B0600070205080204" pitchFamily="34" charset="-128"/>
              </a:rPr>
              <a:t>Fall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4706A56D-C76E-DB53-4CE0-B0F07A9A74B2}"/>
              </a:ext>
            </a:extLst>
          </p:cNvPr>
          <p:cNvSpPr>
            <a:spLocks noGrp="1" noChangeArrowheads="1"/>
          </p:cNvSpPr>
          <p:nvPr>
            <p:ph type="title"/>
          </p:nvPr>
        </p:nvSpPr>
        <p:spPr/>
        <p:txBody>
          <a:bodyPr/>
          <a:lstStyle/>
          <a:p>
            <a:r>
              <a:rPr lang="en-US" altLang="en-US">
                <a:ea typeface="ＭＳ Ｐゴシック" panose="020B0600070205080204" pitchFamily="34" charset="-128"/>
              </a:rPr>
              <a:t>What IR assumes</a:t>
            </a:r>
          </a:p>
        </p:txBody>
      </p:sp>
      <p:sp>
        <p:nvSpPr>
          <p:cNvPr id="36866" name="Rectangle 3">
            <a:extLst>
              <a:ext uri="{FF2B5EF4-FFF2-40B4-BE49-F238E27FC236}">
                <a16:creationId xmlns:a16="http://schemas.microsoft.com/office/drawing/2014/main" id="{6012673F-00CB-DFF0-FCEB-B727B3DAEB3A}"/>
              </a:ext>
            </a:extLst>
          </p:cNvPr>
          <p:cNvSpPr>
            <a:spLocks noGrp="1" noChangeArrowheads="1"/>
          </p:cNvSpPr>
          <p:nvPr>
            <p:ph type="body" idx="1"/>
          </p:nvPr>
        </p:nvSpPr>
        <p:spPr/>
        <p:txBody>
          <a:bodyPr/>
          <a:lstStyle/>
          <a:p>
            <a:r>
              <a:rPr lang="en-US" altLang="en-US">
                <a:ea typeface="ＭＳ Ｐゴシック" panose="020B0600070205080204" pitchFamily="34" charset="-128"/>
              </a:rPr>
              <a:t>Information is stored (or available)</a:t>
            </a:r>
          </a:p>
          <a:p>
            <a:r>
              <a:rPr lang="en-US" altLang="en-US">
                <a:ea typeface="ＭＳ Ｐゴシック" panose="020B0600070205080204" pitchFamily="34" charset="-128"/>
              </a:rPr>
              <a:t>A user has an information need</a:t>
            </a:r>
          </a:p>
          <a:p>
            <a:r>
              <a:rPr lang="en-US" altLang="en-US">
                <a:ea typeface="ＭＳ Ｐゴシック" panose="020B0600070205080204" pitchFamily="34" charset="-128"/>
              </a:rPr>
              <a:t>An </a:t>
            </a:r>
            <a:r>
              <a:rPr lang="en-US" altLang="en-US" i="1" u="sng">
                <a:ea typeface="ＭＳ Ｐゴシック" panose="020B0600070205080204" pitchFamily="34" charset="-128"/>
              </a:rPr>
              <a:t>automated</a:t>
            </a:r>
            <a:r>
              <a:rPr lang="en-US" altLang="en-US">
                <a:ea typeface="ＭＳ Ｐゴシック" panose="020B0600070205080204" pitchFamily="34" charset="-128"/>
              </a:rPr>
              <a:t> system exists from which information can be retrieved</a:t>
            </a:r>
          </a:p>
          <a:p>
            <a:r>
              <a:rPr lang="en-US" altLang="en-US">
                <a:ea typeface="ＭＳ Ｐゴシック" panose="020B0600070205080204" pitchFamily="34" charset="-128"/>
              </a:rPr>
              <a:t>Why an automated system?</a:t>
            </a:r>
          </a:p>
          <a:p>
            <a:r>
              <a:rPr lang="en-US" altLang="en-US">
                <a:ea typeface="ＭＳ Ｐゴシック" panose="020B0600070205080204" pitchFamily="34" charset="-128"/>
              </a:rPr>
              <a:t>The system works!!</a:t>
            </a:r>
          </a:p>
          <a:p>
            <a:pPr>
              <a:buFontTx/>
              <a:buNone/>
            </a:pPr>
            <a:endParaRPr lang="en-US" altLang="en-US">
              <a:ea typeface="ＭＳ Ｐゴシック" panose="020B0600070205080204" pitchFamily="34" charset="-128"/>
            </a:endParaRP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0769" name="Rectangle 2">
            <a:extLst>
              <a:ext uri="{FF2B5EF4-FFF2-40B4-BE49-F238E27FC236}">
                <a16:creationId xmlns:a16="http://schemas.microsoft.com/office/drawing/2014/main" id="{CDCF31AC-9574-7BBF-0AB2-A7C1972FAE2F}"/>
              </a:ext>
            </a:extLst>
          </p:cNvPr>
          <p:cNvSpPr>
            <a:spLocks noGrp="1" noChangeArrowheads="1"/>
          </p:cNvSpPr>
          <p:nvPr>
            <p:ph type="title"/>
          </p:nvPr>
        </p:nvSpPr>
        <p:spPr>
          <a:xfrm>
            <a:off x="685800" y="381000"/>
            <a:ext cx="7772400" cy="1143000"/>
          </a:xfrm>
        </p:spPr>
        <p:txBody>
          <a:bodyPr/>
          <a:lstStyle/>
          <a:p>
            <a:r>
              <a:rPr lang="en-US" altLang="en-US">
                <a:ea typeface="ＭＳ Ｐゴシック" panose="020B0600070205080204" pitchFamily="34" charset="-128"/>
              </a:rPr>
              <a:t>Inverted indexes</a:t>
            </a:r>
          </a:p>
        </p:txBody>
      </p:sp>
      <p:sp>
        <p:nvSpPr>
          <p:cNvPr id="160770" name="Rectangle 3">
            <a:extLst>
              <a:ext uri="{FF2B5EF4-FFF2-40B4-BE49-F238E27FC236}">
                <a16:creationId xmlns:a16="http://schemas.microsoft.com/office/drawing/2014/main" id="{236EFBD4-463B-3958-A833-A21511C1AB4C}"/>
              </a:ext>
            </a:extLst>
          </p:cNvPr>
          <p:cNvSpPr>
            <a:spLocks noGrp="1" noChangeArrowheads="1"/>
          </p:cNvSpPr>
          <p:nvPr>
            <p:ph type="body" idx="1"/>
          </p:nvPr>
        </p:nvSpPr>
        <p:spPr>
          <a:xfrm>
            <a:off x="685800" y="1371600"/>
            <a:ext cx="7772400" cy="4114800"/>
          </a:xfrm>
        </p:spPr>
        <p:txBody>
          <a:bodyPr/>
          <a:lstStyle/>
          <a:p>
            <a:pPr>
              <a:lnSpc>
                <a:spcPct val="90000"/>
              </a:lnSpc>
            </a:pPr>
            <a:r>
              <a:rPr lang="en-US" altLang="en-US" sz="2800">
                <a:ea typeface="ＭＳ Ｐゴシック" panose="020B0600070205080204" pitchFamily="34" charset="-128"/>
              </a:rPr>
              <a:t>Permit fast search for individual terms</a:t>
            </a:r>
          </a:p>
          <a:p>
            <a:pPr>
              <a:lnSpc>
                <a:spcPct val="90000"/>
              </a:lnSpc>
            </a:pPr>
            <a:r>
              <a:rPr lang="en-US" altLang="en-US" sz="2800">
                <a:ea typeface="ＭＳ Ｐゴシック" panose="020B0600070205080204" pitchFamily="34" charset="-128"/>
              </a:rPr>
              <a:t>For each term, you get a list consisting of:</a:t>
            </a:r>
          </a:p>
          <a:p>
            <a:pPr lvl="1">
              <a:lnSpc>
                <a:spcPct val="90000"/>
              </a:lnSpc>
            </a:pPr>
            <a:r>
              <a:rPr lang="en-US" altLang="en-US">
                <a:ea typeface="ＭＳ Ｐゴシック" panose="020B0600070205080204" pitchFamily="34" charset="-128"/>
              </a:rPr>
              <a:t>document ID </a:t>
            </a:r>
          </a:p>
          <a:p>
            <a:pPr lvl="1">
              <a:lnSpc>
                <a:spcPct val="90000"/>
              </a:lnSpc>
            </a:pPr>
            <a:r>
              <a:rPr lang="en-US" altLang="en-US">
                <a:ea typeface="ＭＳ Ｐゴシック" panose="020B0600070205080204" pitchFamily="34" charset="-128"/>
              </a:rPr>
              <a:t>frequency of term in doc (optional) </a:t>
            </a:r>
          </a:p>
          <a:p>
            <a:pPr lvl="1">
              <a:lnSpc>
                <a:spcPct val="90000"/>
              </a:lnSpc>
            </a:pPr>
            <a:r>
              <a:rPr lang="en-US" altLang="en-US">
                <a:ea typeface="ＭＳ Ｐゴシック" panose="020B0600070205080204" pitchFamily="34" charset="-128"/>
              </a:rPr>
              <a:t>position of term in doc    (optional)</a:t>
            </a:r>
          </a:p>
          <a:p>
            <a:pPr lvl="1">
              <a:lnSpc>
                <a:spcPct val="90000"/>
              </a:lnSpc>
            </a:pPr>
            <a:r>
              <a:rPr lang="en-US" altLang="en-US">
                <a:ea typeface="ＭＳ Ｐゴシック" panose="020B0600070205080204" pitchFamily="34" charset="-128"/>
              </a:rPr>
              <a:t>&lt;token,DID,tf,position&gt;</a:t>
            </a:r>
          </a:p>
          <a:p>
            <a:pPr lvl="1">
              <a:lnSpc>
                <a:spcPct val="90000"/>
              </a:lnSpc>
            </a:pPr>
            <a:r>
              <a:rPr lang="en-US" altLang="en-US">
                <a:ea typeface="ＭＳ Ｐゴシック" panose="020B0600070205080204" pitchFamily="34" charset="-128"/>
              </a:rPr>
              <a:t>&lt;token,(DID</a:t>
            </a:r>
            <a:r>
              <a:rPr lang="en-US" altLang="en-US" baseline="-25000">
                <a:ea typeface="ＭＳ Ｐゴシック" panose="020B0600070205080204" pitchFamily="34" charset="-128"/>
              </a:rPr>
              <a:t>i</a:t>
            </a:r>
            <a:r>
              <a:rPr lang="en-US" altLang="en-US">
                <a:ea typeface="ＭＳ Ｐゴシック" panose="020B0600070205080204" pitchFamily="34" charset="-128"/>
              </a:rPr>
              <a:t>,tf,position</a:t>
            </a:r>
            <a:r>
              <a:rPr lang="en-US" altLang="en-US" baseline="-25000">
                <a:ea typeface="ＭＳ Ｐゴシック" panose="020B0600070205080204" pitchFamily="34" charset="-128"/>
              </a:rPr>
              <a:t>ij</a:t>
            </a:r>
            <a:r>
              <a:rPr lang="en-US" altLang="en-US">
                <a:ea typeface="ＭＳ Ｐゴシック" panose="020B0600070205080204" pitchFamily="34" charset="-128"/>
              </a:rPr>
              <a:t>),…&gt;</a:t>
            </a:r>
          </a:p>
          <a:p>
            <a:pPr>
              <a:lnSpc>
                <a:spcPct val="90000"/>
              </a:lnSpc>
            </a:pPr>
            <a:r>
              <a:rPr lang="en-US" altLang="en-US" sz="2800">
                <a:ea typeface="ＭＳ Ｐゴシック" panose="020B0600070205080204" pitchFamily="34" charset="-128"/>
              </a:rPr>
              <a:t>These lists can be used to solve Boolean queries:</a:t>
            </a:r>
            <a:endParaRPr lang="en-US" altLang="en-US">
              <a:ea typeface="ＭＳ Ｐゴシック" panose="020B0600070205080204" pitchFamily="34" charset="-128"/>
            </a:endParaRPr>
          </a:p>
          <a:p>
            <a:pPr lvl="2">
              <a:lnSpc>
                <a:spcPct val="90000"/>
              </a:lnSpc>
            </a:pPr>
            <a:r>
              <a:rPr lang="en-US" altLang="en-US">
                <a:ea typeface="ＭＳ Ｐゴシック" panose="020B0600070205080204" pitchFamily="34" charset="-128"/>
              </a:rPr>
              <a:t>country -&gt; d1, d2</a:t>
            </a:r>
          </a:p>
          <a:p>
            <a:pPr lvl="2">
              <a:lnSpc>
                <a:spcPct val="90000"/>
              </a:lnSpc>
            </a:pPr>
            <a:r>
              <a:rPr lang="en-US" altLang="en-US">
                <a:ea typeface="ＭＳ Ｐゴシック" panose="020B0600070205080204" pitchFamily="34" charset="-128"/>
              </a:rPr>
              <a:t>manor -&gt; d2</a:t>
            </a:r>
          </a:p>
          <a:p>
            <a:pPr lvl="2">
              <a:lnSpc>
                <a:spcPct val="90000"/>
              </a:lnSpc>
            </a:pPr>
            <a:r>
              <a:rPr lang="en-US" altLang="en-US">
                <a:ea typeface="ＭＳ Ｐゴシック" panose="020B0600070205080204" pitchFamily="34" charset="-128"/>
              </a:rPr>
              <a:t>country AND manor -&gt; d2</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1793" name="Rectangle 2">
            <a:extLst>
              <a:ext uri="{FF2B5EF4-FFF2-40B4-BE49-F238E27FC236}">
                <a16:creationId xmlns:a16="http://schemas.microsoft.com/office/drawing/2014/main" id="{672D8DF3-FE17-6B43-8F10-C53BBA1B8C33}"/>
              </a:ext>
            </a:extLst>
          </p:cNvPr>
          <p:cNvSpPr>
            <a:spLocks noGrp="1" noChangeArrowheads="1"/>
          </p:cNvSpPr>
          <p:nvPr>
            <p:ph type="title"/>
          </p:nvPr>
        </p:nvSpPr>
        <p:spPr>
          <a:xfrm>
            <a:off x="685800" y="304800"/>
            <a:ext cx="7772400" cy="1143000"/>
          </a:xfrm>
        </p:spPr>
        <p:txBody>
          <a:bodyPr/>
          <a:lstStyle/>
          <a:p>
            <a:r>
              <a:rPr lang="en-US" altLang="en-US">
                <a:ea typeface="ＭＳ Ｐゴシック" panose="020B0600070205080204" pitchFamily="34" charset="-128"/>
              </a:rPr>
              <a:t>Position in inverted file posting</a:t>
            </a:r>
          </a:p>
        </p:txBody>
      </p:sp>
      <p:sp>
        <p:nvSpPr>
          <p:cNvPr id="161794" name="Rectangle 3">
            <a:extLst>
              <a:ext uri="{FF2B5EF4-FFF2-40B4-BE49-F238E27FC236}">
                <a16:creationId xmlns:a16="http://schemas.microsoft.com/office/drawing/2014/main" id="{F67EC20D-D6CC-2F89-C65B-1D793BC795BA}"/>
              </a:ext>
            </a:extLst>
          </p:cNvPr>
          <p:cNvSpPr>
            <a:spLocks noChangeArrowheads="1"/>
          </p:cNvSpPr>
          <p:nvPr/>
        </p:nvSpPr>
        <p:spPr bwMode="auto">
          <a:xfrm>
            <a:off x="685800" y="4038600"/>
            <a:ext cx="2209800" cy="2133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1       4 6    10</a:t>
            </a:r>
          </a:p>
          <a:p>
            <a:pPr>
              <a:spcBef>
                <a:spcPct val="0"/>
              </a:spcBef>
              <a:buClrTx/>
              <a:buFontTx/>
              <a:buNone/>
            </a:pPr>
            <a:r>
              <a:rPr lang="en-US" altLang="en-US" sz="2400"/>
              <a:t>Now is the time</a:t>
            </a:r>
          </a:p>
          <a:p>
            <a:pPr>
              <a:spcBef>
                <a:spcPct val="0"/>
              </a:spcBef>
              <a:buClrTx/>
              <a:buFontTx/>
              <a:buNone/>
            </a:pPr>
            <a:r>
              <a:rPr lang="en-US" altLang="en-US" sz="2400"/>
              <a:t>for all good men</a:t>
            </a:r>
          </a:p>
          <a:p>
            <a:pPr>
              <a:spcBef>
                <a:spcPct val="0"/>
              </a:spcBef>
              <a:buClrTx/>
              <a:buFontTx/>
              <a:buNone/>
            </a:pPr>
            <a:r>
              <a:rPr lang="en-US" altLang="en-US" sz="2400"/>
              <a:t>to come to the aid</a:t>
            </a:r>
          </a:p>
          <a:p>
            <a:pPr>
              <a:spcBef>
                <a:spcPct val="0"/>
              </a:spcBef>
              <a:buClrTx/>
              <a:buFontTx/>
              <a:buNone/>
            </a:pPr>
            <a:r>
              <a:rPr lang="en-US" altLang="en-US" sz="2400"/>
              <a:t>of their country</a:t>
            </a:r>
          </a:p>
        </p:txBody>
      </p:sp>
      <p:sp>
        <p:nvSpPr>
          <p:cNvPr id="161795" name="Text Box 4">
            <a:extLst>
              <a:ext uri="{FF2B5EF4-FFF2-40B4-BE49-F238E27FC236}">
                <a16:creationId xmlns:a16="http://schemas.microsoft.com/office/drawing/2014/main" id="{1966C5FE-5148-06B0-6028-06E477061095}"/>
              </a:ext>
            </a:extLst>
          </p:cNvPr>
          <p:cNvSpPr txBox="1">
            <a:spLocks noChangeArrowheads="1"/>
          </p:cNvSpPr>
          <p:nvPr/>
        </p:nvSpPr>
        <p:spPr bwMode="auto">
          <a:xfrm>
            <a:off x="1295400" y="3581400"/>
            <a:ext cx="92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Doc 1</a:t>
            </a:r>
          </a:p>
        </p:txBody>
      </p:sp>
      <p:sp>
        <p:nvSpPr>
          <p:cNvPr id="161796" name="Rectangle 5">
            <a:extLst>
              <a:ext uri="{FF2B5EF4-FFF2-40B4-BE49-F238E27FC236}">
                <a16:creationId xmlns:a16="http://schemas.microsoft.com/office/drawing/2014/main" id="{F54F4644-81C6-15BB-C120-B83334B23A41}"/>
              </a:ext>
            </a:extLst>
          </p:cNvPr>
          <p:cNvSpPr>
            <a:spLocks noChangeArrowheads="1"/>
          </p:cNvSpPr>
          <p:nvPr/>
        </p:nvSpPr>
        <p:spPr bwMode="auto">
          <a:xfrm>
            <a:off x="3124200" y="4038600"/>
            <a:ext cx="2362200" cy="2286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69</a:t>
            </a:r>
          </a:p>
          <a:p>
            <a:pPr>
              <a:spcBef>
                <a:spcPct val="0"/>
              </a:spcBef>
              <a:buClrTx/>
              <a:buFontTx/>
              <a:buNone/>
            </a:pPr>
            <a:r>
              <a:rPr lang="en-US" altLang="en-US" sz="2400"/>
              <a:t>It was a dark and</a:t>
            </a:r>
          </a:p>
          <a:p>
            <a:pPr>
              <a:spcBef>
                <a:spcPct val="0"/>
              </a:spcBef>
              <a:buClrTx/>
              <a:buFontTx/>
              <a:buNone/>
            </a:pPr>
            <a:r>
              <a:rPr lang="en-US" altLang="en-US" sz="2400"/>
              <a:t>stormy night in </a:t>
            </a:r>
          </a:p>
          <a:p>
            <a:pPr>
              <a:spcBef>
                <a:spcPct val="0"/>
              </a:spcBef>
              <a:buClrTx/>
              <a:buFontTx/>
              <a:buNone/>
            </a:pPr>
            <a:r>
              <a:rPr lang="en-US" altLang="en-US" sz="2400"/>
              <a:t>the country </a:t>
            </a:r>
          </a:p>
          <a:p>
            <a:pPr>
              <a:spcBef>
                <a:spcPct val="0"/>
              </a:spcBef>
              <a:buClrTx/>
              <a:buFontTx/>
              <a:buNone/>
            </a:pPr>
            <a:r>
              <a:rPr lang="en-US" altLang="en-US" sz="2400"/>
              <a:t>manor. The time </a:t>
            </a:r>
          </a:p>
          <a:p>
            <a:pPr>
              <a:spcBef>
                <a:spcPct val="0"/>
              </a:spcBef>
              <a:buClrTx/>
              <a:buFontTx/>
              <a:buNone/>
            </a:pPr>
            <a:r>
              <a:rPr lang="en-US" altLang="en-US" sz="2400"/>
              <a:t>was past midnight</a:t>
            </a:r>
          </a:p>
        </p:txBody>
      </p:sp>
      <p:sp>
        <p:nvSpPr>
          <p:cNvPr id="161797" name="Text Box 6">
            <a:extLst>
              <a:ext uri="{FF2B5EF4-FFF2-40B4-BE49-F238E27FC236}">
                <a16:creationId xmlns:a16="http://schemas.microsoft.com/office/drawing/2014/main" id="{0ADCAEAA-1BB3-4190-E6D3-76E0EF63CBBD}"/>
              </a:ext>
            </a:extLst>
          </p:cNvPr>
          <p:cNvSpPr txBox="1">
            <a:spLocks noChangeArrowheads="1"/>
          </p:cNvSpPr>
          <p:nvPr/>
        </p:nvSpPr>
        <p:spPr bwMode="auto">
          <a:xfrm>
            <a:off x="3886200" y="3581400"/>
            <a:ext cx="92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Doc 2</a:t>
            </a:r>
          </a:p>
        </p:txBody>
      </p:sp>
      <p:sp>
        <p:nvSpPr>
          <p:cNvPr id="161798" name="Rectangle 7">
            <a:extLst>
              <a:ext uri="{FF2B5EF4-FFF2-40B4-BE49-F238E27FC236}">
                <a16:creationId xmlns:a16="http://schemas.microsoft.com/office/drawing/2014/main" id="{43353AE6-FE36-7B95-FEA2-5A1937769B29}"/>
              </a:ext>
            </a:extLst>
          </p:cNvPr>
          <p:cNvSpPr>
            <a:spLocks noGrp="1" noChangeArrowheads="1"/>
          </p:cNvSpPr>
          <p:nvPr>
            <p:ph type="body" idx="1"/>
          </p:nvPr>
        </p:nvSpPr>
        <p:spPr>
          <a:xfrm>
            <a:off x="685800" y="1371600"/>
            <a:ext cx="7772400" cy="2057400"/>
          </a:xfrm>
          <a:noFill/>
        </p:spPr>
        <p:txBody>
          <a:bodyPr/>
          <a:lstStyle/>
          <a:p>
            <a:pPr lvl="1"/>
            <a:r>
              <a:rPr lang="en-US" altLang="en-US">
                <a:ea typeface="ＭＳ Ｐゴシック" panose="020B0600070205080204" pitchFamily="34" charset="-128"/>
              </a:rPr>
              <a:t>POSTING LIST example</a:t>
            </a:r>
          </a:p>
          <a:p>
            <a:pPr lvl="2"/>
            <a:r>
              <a:rPr lang="en-US" altLang="en-US" i="1">
                <a:ea typeface="ＭＳ Ｐゴシック" panose="020B0600070205080204" pitchFamily="34" charset="-128"/>
              </a:rPr>
              <a:t>now</a:t>
            </a:r>
            <a:r>
              <a:rPr lang="en-US" altLang="en-US">
                <a:ea typeface="ＭＳ Ｐゴシック" panose="020B0600070205080204" pitchFamily="34" charset="-128"/>
              </a:rPr>
              <a:t> (d1;1,1)</a:t>
            </a:r>
          </a:p>
          <a:p>
            <a:pPr lvl="2"/>
            <a:r>
              <a:rPr lang="en-US" altLang="en-US">
                <a:ea typeface="ＭＳ Ｐゴシック" panose="020B0600070205080204" pitchFamily="34" charset="-128"/>
              </a:rPr>
              <a:t>…</a:t>
            </a:r>
          </a:p>
          <a:p>
            <a:pPr lvl="2"/>
            <a:r>
              <a:rPr lang="en-US" altLang="en-US" i="1">
                <a:ea typeface="ＭＳ Ｐゴシック" panose="020B0600070205080204" pitchFamily="34" charset="-128"/>
              </a:rPr>
              <a:t>time</a:t>
            </a:r>
            <a:r>
              <a:rPr lang="en-US" altLang="en-US">
                <a:ea typeface="ＭＳ Ｐゴシック" panose="020B0600070205080204" pitchFamily="34" charset="-128"/>
              </a:rPr>
              <a:t> (d1;1,10) (d2;1,126)</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a:extLst>
              <a:ext uri="{FF2B5EF4-FFF2-40B4-BE49-F238E27FC236}">
                <a16:creationId xmlns:a16="http://schemas.microsoft.com/office/drawing/2014/main" id="{B6C1CBD3-858F-3F70-A90B-B4AB4090F3C0}"/>
              </a:ext>
            </a:extLst>
          </p:cNvPr>
          <p:cNvSpPr>
            <a:spLocks noGrp="1" noChangeArrowheads="1"/>
          </p:cNvSpPr>
          <p:nvPr>
            <p:ph type="title"/>
          </p:nvPr>
        </p:nvSpPr>
        <p:spPr>
          <a:xfrm>
            <a:off x="0" y="228600"/>
            <a:ext cx="7772400" cy="1143000"/>
          </a:xfrm>
        </p:spPr>
        <p:txBody>
          <a:bodyPr/>
          <a:lstStyle/>
          <a:p>
            <a:pPr algn="l"/>
            <a:r>
              <a:rPr lang="en-US" altLang="en-US">
                <a:ea typeface="ＭＳ Ｐゴシック" panose="020B0600070205080204" pitchFamily="34" charset="-128"/>
              </a:rPr>
              <a:t>Change weight</a:t>
            </a:r>
          </a:p>
        </p:txBody>
      </p:sp>
      <p:sp>
        <p:nvSpPr>
          <p:cNvPr id="162818" name="Rectangle 3">
            <a:extLst>
              <a:ext uri="{FF2B5EF4-FFF2-40B4-BE49-F238E27FC236}">
                <a16:creationId xmlns:a16="http://schemas.microsoft.com/office/drawing/2014/main" id="{33BF7601-3E6B-5371-3CD8-86D924E5DC77}"/>
              </a:ext>
            </a:extLst>
          </p:cNvPr>
          <p:cNvSpPr>
            <a:spLocks noGrp="1" noChangeArrowheads="1"/>
          </p:cNvSpPr>
          <p:nvPr>
            <p:ph type="body" idx="1"/>
          </p:nvPr>
        </p:nvSpPr>
        <p:spPr>
          <a:xfrm>
            <a:off x="685800" y="1981200"/>
            <a:ext cx="3886200" cy="4114800"/>
          </a:xfrm>
        </p:spPr>
        <p:txBody>
          <a:bodyPr/>
          <a:lstStyle/>
          <a:p>
            <a:r>
              <a:rPr lang="en-US" altLang="en-US" sz="2800">
                <a:ea typeface="ＭＳ Ｐゴシック" panose="020B0600070205080204" pitchFamily="34" charset="-128"/>
              </a:rPr>
              <a:t>Multiple term entries for a single document are merged.</a:t>
            </a:r>
          </a:p>
          <a:p>
            <a:r>
              <a:rPr lang="en-US" altLang="en-US" sz="2800">
                <a:ea typeface="ＭＳ Ｐゴシック" panose="020B0600070205080204" pitchFamily="34" charset="-128"/>
              </a:rPr>
              <a:t>Within-document term frequency information is compiled.</a:t>
            </a:r>
          </a:p>
          <a:p>
            <a:r>
              <a:rPr lang="en-US" altLang="en-US" sz="2800">
                <a:ea typeface="ＭＳ Ｐゴシック" panose="020B0600070205080204" pitchFamily="34" charset="-128"/>
              </a:rPr>
              <a:t>Replace term freq by tfidf.</a:t>
            </a:r>
            <a:endParaRPr lang="en-US" altLang="en-US">
              <a:ea typeface="ＭＳ Ｐゴシック" panose="020B0600070205080204" pitchFamily="34" charset="-128"/>
            </a:endParaRPr>
          </a:p>
        </p:txBody>
      </p:sp>
      <p:graphicFrame>
        <p:nvGraphicFramePr>
          <p:cNvPr id="162819" name="Object 2">
            <a:extLst>
              <a:ext uri="{FF2B5EF4-FFF2-40B4-BE49-F238E27FC236}">
                <a16:creationId xmlns:a16="http://schemas.microsoft.com/office/drawing/2014/main" id="{76C36523-E39B-EBDC-084A-3D104B374D99}"/>
              </a:ext>
            </a:extLst>
          </p:cNvPr>
          <p:cNvGraphicFramePr>
            <a:graphicFrameLocks noChangeAspect="1"/>
          </p:cNvGraphicFramePr>
          <p:nvPr/>
        </p:nvGraphicFramePr>
        <p:xfrm>
          <a:off x="6446838" y="304800"/>
          <a:ext cx="2381250" cy="6072188"/>
        </p:xfrm>
        <a:graphic>
          <a:graphicData uri="http://schemas.openxmlformats.org/presentationml/2006/ole">
            <mc:AlternateContent xmlns:mc="http://schemas.openxmlformats.org/markup-compatibility/2006">
              <mc:Choice xmlns:v="urn:schemas-microsoft-com:vml" Requires="v">
                <p:oleObj name="Worksheet" r:id="rId2" imgW="2184400" imgH="5588000" progId="Excel.Sheet.8">
                  <p:embed/>
                </p:oleObj>
              </mc:Choice>
              <mc:Fallback>
                <p:oleObj name="Worksheet" r:id="rId2" imgW="2184400" imgH="5588000" progId="Excel.Shee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838" y="304800"/>
                        <a:ext cx="2381250" cy="6072188"/>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2820" name="Object 3">
            <a:extLst>
              <a:ext uri="{FF2B5EF4-FFF2-40B4-BE49-F238E27FC236}">
                <a16:creationId xmlns:a16="http://schemas.microsoft.com/office/drawing/2014/main" id="{AA42D370-A5FF-101F-7542-2A29B77BF14F}"/>
              </a:ext>
            </a:extLst>
          </p:cNvPr>
          <p:cNvGraphicFramePr>
            <a:graphicFrameLocks noChangeAspect="1"/>
          </p:cNvGraphicFramePr>
          <p:nvPr/>
        </p:nvGraphicFramePr>
        <p:xfrm>
          <a:off x="4532313" y="304800"/>
          <a:ext cx="1416050" cy="6194425"/>
        </p:xfrm>
        <a:graphic>
          <a:graphicData uri="http://schemas.openxmlformats.org/presentationml/2006/ole">
            <mc:AlternateContent xmlns:mc="http://schemas.openxmlformats.org/markup-compatibility/2006">
              <mc:Choice xmlns:v="urn:schemas-microsoft-com:vml" Requires="v">
                <p:oleObj name="Worksheet" r:id="rId4" imgW="1460500" imgH="6350000" progId="Excel.Sheet.8">
                  <p:embed/>
                </p:oleObj>
              </mc:Choice>
              <mc:Fallback>
                <p:oleObj name="Worksheet" r:id="rId4" imgW="1460500" imgH="635000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2313" y="304800"/>
                        <a:ext cx="1416050" cy="619442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2821" name="Line 6">
            <a:extLst>
              <a:ext uri="{FF2B5EF4-FFF2-40B4-BE49-F238E27FC236}">
                <a16:creationId xmlns:a16="http://schemas.microsoft.com/office/drawing/2014/main" id="{D8C43EFA-6019-383F-B4F2-6352C5A10971}"/>
              </a:ext>
            </a:extLst>
          </p:cNvPr>
          <p:cNvSpPr>
            <a:spLocks noChangeShapeType="1"/>
          </p:cNvSpPr>
          <p:nvPr/>
        </p:nvSpPr>
        <p:spPr bwMode="auto">
          <a:xfrm>
            <a:off x="6019800" y="3657600"/>
            <a:ext cx="381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a:extLst>
              <a:ext uri="{FF2B5EF4-FFF2-40B4-BE49-F238E27FC236}">
                <a16:creationId xmlns:a16="http://schemas.microsoft.com/office/drawing/2014/main" id="{C98F4AB2-D37E-413F-42E4-985C3B1C2502}"/>
              </a:ext>
            </a:extLst>
          </p:cNvPr>
          <p:cNvSpPr>
            <a:spLocks noGrp="1" noChangeArrowheads="1"/>
          </p:cNvSpPr>
          <p:nvPr>
            <p:ph type="title"/>
          </p:nvPr>
        </p:nvSpPr>
        <p:spPr/>
        <p:txBody>
          <a:bodyPr/>
          <a:lstStyle/>
          <a:p>
            <a:r>
              <a:rPr lang="en-US" altLang="en-US">
                <a:ea typeface="ＭＳ Ｐゴシック" panose="020B0600070205080204" pitchFamily="34" charset="-128"/>
              </a:rPr>
              <a:t>Index File Structures: Linear Index</a:t>
            </a:r>
          </a:p>
        </p:txBody>
      </p:sp>
      <p:sp>
        <p:nvSpPr>
          <p:cNvPr id="163842" name="Text Box 3">
            <a:extLst>
              <a:ext uri="{FF2B5EF4-FFF2-40B4-BE49-F238E27FC236}">
                <a16:creationId xmlns:a16="http://schemas.microsoft.com/office/drawing/2014/main" id="{1E799AC2-CA54-6431-AD7C-5A6D3F869561}"/>
              </a:ext>
            </a:extLst>
          </p:cNvPr>
          <p:cNvSpPr txBox="1">
            <a:spLocks noChangeArrowheads="1"/>
          </p:cNvSpPr>
          <p:nvPr/>
        </p:nvSpPr>
        <p:spPr bwMode="auto">
          <a:xfrm>
            <a:off x="609600" y="2057400"/>
            <a:ext cx="83820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Tx/>
              <a:buFontTx/>
              <a:buNone/>
            </a:pPr>
            <a:r>
              <a:rPr lang="en-US" altLang="en-US" sz="2400" b="1">
                <a:solidFill>
                  <a:srgbClr val="0000CC"/>
                </a:solidFill>
              </a:rPr>
              <a:t>Advantages</a:t>
            </a:r>
          </a:p>
          <a:p>
            <a:pPr>
              <a:spcBef>
                <a:spcPct val="50000"/>
              </a:spcBef>
              <a:buClrTx/>
              <a:buFontTx/>
              <a:buNone/>
            </a:pPr>
            <a:r>
              <a:rPr lang="en-US" altLang="en-US" sz="2400"/>
              <a:t>	Can be searched quickly, e.g., by binary search, O(log </a:t>
            </a:r>
            <a:r>
              <a:rPr lang="en-US" altLang="en-US" sz="2400" i="1"/>
              <a:t>n</a:t>
            </a:r>
            <a:r>
              <a:rPr lang="en-US" altLang="en-US" sz="2400"/>
              <a:t>)</a:t>
            </a:r>
          </a:p>
          <a:p>
            <a:pPr>
              <a:spcBef>
                <a:spcPct val="15000"/>
              </a:spcBef>
              <a:buClrTx/>
              <a:buFontTx/>
              <a:buNone/>
            </a:pPr>
            <a:r>
              <a:rPr lang="en-US" altLang="en-US" sz="2400"/>
              <a:t>	Good for sequential processing, e.g., </a:t>
            </a:r>
            <a:r>
              <a:rPr lang="en-US" altLang="en-US" sz="2400" i="1"/>
              <a:t>comp</a:t>
            </a:r>
            <a:r>
              <a:rPr lang="en-US" altLang="en-US" sz="2400"/>
              <a:t>*</a:t>
            </a:r>
          </a:p>
          <a:p>
            <a:pPr>
              <a:spcBef>
                <a:spcPct val="15000"/>
              </a:spcBef>
              <a:buClrTx/>
              <a:buFontTx/>
              <a:buNone/>
            </a:pPr>
            <a:r>
              <a:rPr lang="en-US" altLang="en-US" sz="2400"/>
              <a:t>	Convenient for batch updating</a:t>
            </a:r>
          </a:p>
          <a:p>
            <a:pPr>
              <a:spcBef>
                <a:spcPct val="15000"/>
              </a:spcBef>
              <a:buClrTx/>
              <a:buFontTx/>
              <a:buNone/>
            </a:pPr>
            <a:r>
              <a:rPr lang="en-US" altLang="en-US" sz="2400"/>
              <a:t>	Economical use of storage</a:t>
            </a:r>
          </a:p>
          <a:p>
            <a:pPr>
              <a:spcBef>
                <a:spcPct val="50000"/>
              </a:spcBef>
              <a:buClrTx/>
              <a:buFontTx/>
              <a:buNone/>
            </a:pPr>
            <a:r>
              <a:rPr lang="en-US" altLang="en-US" sz="2400" b="1">
                <a:solidFill>
                  <a:srgbClr val="0000CC"/>
                </a:solidFill>
              </a:rPr>
              <a:t>Disadvantages</a:t>
            </a:r>
          </a:p>
          <a:p>
            <a:pPr>
              <a:spcBef>
                <a:spcPct val="50000"/>
              </a:spcBef>
              <a:buClrTx/>
              <a:buFontTx/>
              <a:buNone/>
            </a:pPr>
            <a:r>
              <a:rPr lang="en-US" altLang="en-US" sz="2400"/>
              <a:t>	Index must be rebuilt if an extra term is added</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a:extLst>
              <a:ext uri="{FF2B5EF4-FFF2-40B4-BE49-F238E27FC236}">
                <a16:creationId xmlns:a16="http://schemas.microsoft.com/office/drawing/2014/main" id="{DF77B6E4-3E3E-8842-AEA1-B3C751F151A3}"/>
              </a:ext>
            </a:extLst>
          </p:cNvPr>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t>Interface</a:t>
            </a:r>
          </a:p>
        </p:txBody>
      </p:sp>
      <p:sp>
        <p:nvSpPr>
          <p:cNvPr id="164866" name="Rectangle 3">
            <a:extLst>
              <a:ext uri="{FF2B5EF4-FFF2-40B4-BE49-F238E27FC236}">
                <a16:creationId xmlns:a16="http://schemas.microsoft.com/office/drawing/2014/main" id="{3E8659AA-EF0C-D6E2-DA7F-339704353832}"/>
              </a:ext>
            </a:extLst>
          </p:cNvPr>
          <p:cNvSpPr>
            <a:spLocks noChangeArrowheads="1"/>
          </p:cNvSpPr>
          <p:nvPr/>
        </p:nvSpPr>
        <p:spPr bwMode="auto">
          <a:xfrm>
            <a:off x="3657600" y="6858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t>Query Engine</a:t>
            </a:r>
          </a:p>
        </p:txBody>
      </p:sp>
      <p:sp>
        <p:nvSpPr>
          <p:cNvPr id="164867" name="Rectangle 4">
            <a:extLst>
              <a:ext uri="{FF2B5EF4-FFF2-40B4-BE49-F238E27FC236}">
                <a16:creationId xmlns:a16="http://schemas.microsoft.com/office/drawing/2014/main" id="{BA2C4383-C885-1305-724F-9F25E258393B}"/>
              </a:ext>
            </a:extLst>
          </p:cNvPr>
          <p:cNvSpPr>
            <a:spLocks noChangeArrowheads="1"/>
          </p:cNvSpPr>
          <p:nvPr/>
        </p:nvSpPr>
        <p:spPr bwMode="auto">
          <a:xfrm>
            <a:off x="6248400" y="26670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t>Indexer</a:t>
            </a:r>
          </a:p>
        </p:txBody>
      </p:sp>
      <p:sp>
        <p:nvSpPr>
          <p:cNvPr id="164868" name="Oval 5">
            <a:extLst>
              <a:ext uri="{FF2B5EF4-FFF2-40B4-BE49-F238E27FC236}">
                <a16:creationId xmlns:a16="http://schemas.microsoft.com/office/drawing/2014/main" id="{BE645A14-C3E5-2C71-3A33-A4587065F965}"/>
              </a:ext>
            </a:extLst>
          </p:cNvPr>
          <p:cNvSpPr>
            <a:spLocks noChangeArrowheads="1"/>
          </p:cNvSpPr>
          <p:nvPr/>
        </p:nvSpPr>
        <p:spPr bwMode="auto">
          <a:xfrm>
            <a:off x="6248400" y="609600"/>
            <a:ext cx="1676400" cy="914400"/>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t>Index</a:t>
            </a:r>
          </a:p>
        </p:txBody>
      </p:sp>
      <p:sp>
        <p:nvSpPr>
          <p:cNvPr id="164869" name="Rectangle 6">
            <a:extLst>
              <a:ext uri="{FF2B5EF4-FFF2-40B4-BE49-F238E27FC236}">
                <a16:creationId xmlns:a16="http://schemas.microsoft.com/office/drawing/2014/main" id="{A235B371-A9EB-811B-1A4F-6EFBE997910A}"/>
              </a:ext>
            </a:extLst>
          </p:cNvPr>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t>Crawler</a:t>
            </a:r>
          </a:p>
        </p:txBody>
      </p:sp>
      <p:sp>
        <p:nvSpPr>
          <p:cNvPr id="164870" name="Line 7">
            <a:extLst>
              <a:ext uri="{FF2B5EF4-FFF2-40B4-BE49-F238E27FC236}">
                <a16:creationId xmlns:a16="http://schemas.microsoft.com/office/drawing/2014/main" id="{64871E61-972A-19C9-8259-B76A09B9BD28}"/>
              </a:ext>
            </a:extLst>
          </p:cNvPr>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4871" name="Line 8">
            <a:extLst>
              <a:ext uri="{FF2B5EF4-FFF2-40B4-BE49-F238E27FC236}">
                <a16:creationId xmlns:a16="http://schemas.microsoft.com/office/drawing/2014/main" id="{DA4E5386-B80F-29F8-2C1A-DD66996342C9}"/>
              </a:ext>
            </a:extLst>
          </p:cNvPr>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4872" name="Line 9">
            <a:extLst>
              <a:ext uri="{FF2B5EF4-FFF2-40B4-BE49-F238E27FC236}">
                <a16:creationId xmlns:a16="http://schemas.microsoft.com/office/drawing/2014/main" id="{44B8497B-F004-04DC-C7C2-65E0CD871DB0}"/>
              </a:ext>
            </a:extLst>
          </p:cNvPr>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4873" name="Line 10">
            <a:extLst>
              <a:ext uri="{FF2B5EF4-FFF2-40B4-BE49-F238E27FC236}">
                <a16:creationId xmlns:a16="http://schemas.microsoft.com/office/drawing/2014/main" id="{0DACB1E5-FF4C-A8B7-CE36-D2C2528DCD5C}"/>
              </a:ext>
            </a:extLst>
          </p:cNvPr>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4874" name="Line 11">
            <a:extLst>
              <a:ext uri="{FF2B5EF4-FFF2-40B4-BE49-F238E27FC236}">
                <a16:creationId xmlns:a16="http://schemas.microsoft.com/office/drawing/2014/main" id="{1687A935-127E-566F-3122-159F768A4D82}"/>
              </a:ext>
            </a:extLst>
          </p:cNvPr>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4875" name="Line 12">
            <a:extLst>
              <a:ext uri="{FF2B5EF4-FFF2-40B4-BE49-F238E27FC236}">
                <a16:creationId xmlns:a16="http://schemas.microsoft.com/office/drawing/2014/main" id="{D4C9A3AD-F53F-4E8B-78E0-0B38DB2B35F8}"/>
              </a:ext>
            </a:extLst>
          </p:cNvPr>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4876" name="Line 13">
            <a:extLst>
              <a:ext uri="{FF2B5EF4-FFF2-40B4-BE49-F238E27FC236}">
                <a16:creationId xmlns:a16="http://schemas.microsoft.com/office/drawing/2014/main" id="{7C75D905-7602-C090-E4CB-A7ED1AF551E0}"/>
              </a:ext>
            </a:extLst>
          </p:cNvPr>
          <p:cNvSpPr>
            <a:spLocks noChangeShapeType="1"/>
          </p:cNvSpPr>
          <p:nvPr/>
        </p:nvSpPr>
        <p:spPr bwMode="auto">
          <a:xfrm flipV="1">
            <a:off x="4724400" y="3200400"/>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877" name="Line 14">
            <a:extLst>
              <a:ext uri="{FF2B5EF4-FFF2-40B4-BE49-F238E27FC236}">
                <a16:creationId xmlns:a16="http://schemas.microsoft.com/office/drawing/2014/main" id="{7078B683-9AF4-297A-F058-783ABA656C45}"/>
              </a:ext>
            </a:extLst>
          </p:cNvPr>
          <p:cNvSpPr>
            <a:spLocks noChangeShapeType="1"/>
          </p:cNvSpPr>
          <p:nvPr/>
        </p:nvSpPr>
        <p:spPr bwMode="auto">
          <a:xfrm>
            <a:off x="4724400" y="3200400"/>
            <a:ext cx="1524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4878" name="Line 15">
            <a:extLst>
              <a:ext uri="{FF2B5EF4-FFF2-40B4-BE49-F238E27FC236}">
                <a16:creationId xmlns:a16="http://schemas.microsoft.com/office/drawing/2014/main" id="{8336B491-1592-2ADE-F3FB-094F2C92EC14}"/>
              </a:ext>
            </a:extLst>
          </p:cNvPr>
          <p:cNvSpPr>
            <a:spLocks noChangeShapeType="1"/>
          </p:cNvSpPr>
          <p:nvPr/>
        </p:nvSpPr>
        <p:spPr bwMode="auto">
          <a:xfrm flipV="1">
            <a:off x="7162800" y="15240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4879" name="Line 16">
            <a:extLst>
              <a:ext uri="{FF2B5EF4-FFF2-40B4-BE49-F238E27FC236}">
                <a16:creationId xmlns:a16="http://schemas.microsoft.com/office/drawing/2014/main" id="{32A96157-120B-CCF8-A4EB-A86E02B2BA92}"/>
              </a:ext>
            </a:extLst>
          </p:cNvPr>
          <p:cNvSpPr>
            <a:spLocks noChangeShapeType="1"/>
          </p:cNvSpPr>
          <p:nvPr/>
        </p:nvSpPr>
        <p:spPr bwMode="auto">
          <a:xfrm>
            <a:off x="5410200" y="1066800"/>
            <a:ext cx="8382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4880" name="Line 17">
            <a:extLst>
              <a:ext uri="{FF2B5EF4-FFF2-40B4-BE49-F238E27FC236}">
                <a16:creationId xmlns:a16="http://schemas.microsoft.com/office/drawing/2014/main" id="{84CCE380-25D3-2A52-84C7-FA8B36FB7D81}"/>
              </a:ext>
            </a:extLst>
          </p:cNvPr>
          <p:cNvSpPr>
            <a:spLocks noChangeShapeType="1"/>
          </p:cNvSpPr>
          <p:nvPr/>
        </p:nvSpPr>
        <p:spPr bwMode="auto">
          <a:xfrm>
            <a:off x="2667000" y="1066800"/>
            <a:ext cx="990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4881" name="Line 18">
            <a:extLst>
              <a:ext uri="{FF2B5EF4-FFF2-40B4-BE49-F238E27FC236}">
                <a16:creationId xmlns:a16="http://schemas.microsoft.com/office/drawing/2014/main" id="{F19BC0CD-04DC-852A-BCD2-B68456109E6B}"/>
              </a:ext>
            </a:extLst>
          </p:cNvPr>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4882" name="Line 19">
            <a:extLst>
              <a:ext uri="{FF2B5EF4-FFF2-40B4-BE49-F238E27FC236}">
                <a16:creationId xmlns:a16="http://schemas.microsoft.com/office/drawing/2014/main" id="{4F11A1E2-66AC-B355-3657-F501A104377D}"/>
              </a:ext>
            </a:extLst>
          </p:cNvPr>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4883" name="Line 20">
            <a:extLst>
              <a:ext uri="{FF2B5EF4-FFF2-40B4-BE49-F238E27FC236}">
                <a16:creationId xmlns:a16="http://schemas.microsoft.com/office/drawing/2014/main" id="{399CD9AD-A34B-CA4C-B435-D9E2FE34AF62}"/>
              </a:ext>
            </a:extLst>
          </p:cNvPr>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4884" name="Line 21">
            <a:extLst>
              <a:ext uri="{FF2B5EF4-FFF2-40B4-BE49-F238E27FC236}">
                <a16:creationId xmlns:a16="http://schemas.microsoft.com/office/drawing/2014/main" id="{95C6C826-0CF0-217C-72C6-E100FB446CA3}"/>
              </a:ext>
            </a:extLst>
          </p:cNvPr>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4885" name="Text Box 22">
            <a:extLst>
              <a:ext uri="{FF2B5EF4-FFF2-40B4-BE49-F238E27FC236}">
                <a16:creationId xmlns:a16="http://schemas.microsoft.com/office/drawing/2014/main" id="{3F753303-8111-7DAC-F812-43D148A624B5}"/>
              </a:ext>
            </a:extLst>
          </p:cNvPr>
          <p:cNvSpPr txBox="1">
            <a:spLocks noChangeArrowheads="1"/>
          </p:cNvSpPr>
          <p:nvPr/>
        </p:nvSpPr>
        <p:spPr bwMode="auto">
          <a:xfrm>
            <a:off x="517525" y="3394075"/>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Users</a:t>
            </a:r>
          </a:p>
        </p:txBody>
      </p:sp>
      <p:sp>
        <p:nvSpPr>
          <p:cNvPr id="164886" name="Text Box 23">
            <a:extLst>
              <a:ext uri="{FF2B5EF4-FFF2-40B4-BE49-F238E27FC236}">
                <a16:creationId xmlns:a16="http://schemas.microsoft.com/office/drawing/2014/main" id="{9F12A7C8-FE34-A7F9-4BCA-01CF7B821569}"/>
              </a:ext>
            </a:extLst>
          </p:cNvPr>
          <p:cNvSpPr txBox="1">
            <a:spLocks noChangeArrowheads="1"/>
          </p:cNvSpPr>
          <p:nvPr/>
        </p:nvSpPr>
        <p:spPr bwMode="auto">
          <a:xfrm>
            <a:off x="4267200" y="55626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Web</a:t>
            </a:r>
          </a:p>
        </p:txBody>
      </p:sp>
      <p:sp>
        <p:nvSpPr>
          <p:cNvPr id="164887" name="Text Box 24">
            <a:extLst>
              <a:ext uri="{FF2B5EF4-FFF2-40B4-BE49-F238E27FC236}">
                <a16:creationId xmlns:a16="http://schemas.microsoft.com/office/drawing/2014/main" id="{68649C8C-DE60-2BB2-5E9A-8CF2686D1A93}"/>
              </a:ext>
            </a:extLst>
          </p:cNvPr>
          <p:cNvSpPr txBox="1">
            <a:spLocks noChangeArrowheads="1"/>
          </p:cNvSpPr>
          <p:nvPr/>
        </p:nvSpPr>
        <p:spPr bwMode="auto">
          <a:xfrm>
            <a:off x="1828800" y="5943600"/>
            <a:ext cx="542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b="1"/>
              <a:t>A Typical Web Search Engine</a:t>
            </a:r>
          </a:p>
        </p:txBody>
      </p:sp>
      <p:grpSp>
        <p:nvGrpSpPr>
          <p:cNvPr id="2" name="Group 27">
            <a:extLst>
              <a:ext uri="{FF2B5EF4-FFF2-40B4-BE49-F238E27FC236}">
                <a16:creationId xmlns:a16="http://schemas.microsoft.com/office/drawing/2014/main" id="{466D2B31-E356-54A3-2B90-BF58E905AAD6}"/>
              </a:ext>
            </a:extLst>
          </p:cNvPr>
          <p:cNvGrpSpPr>
            <a:grpSpLocks/>
          </p:cNvGrpSpPr>
          <p:nvPr/>
        </p:nvGrpSpPr>
        <p:grpSpPr bwMode="auto">
          <a:xfrm>
            <a:off x="457200" y="881063"/>
            <a:ext cx="1371600" cy="2471737"/>
            <a:chOff x="288" y="555"/>
            <a:chExt cx="864" cy="1557"/>
          </a:xfrm>
        </p:grpSpPr>
        <p:sp>
          <p:nvSpPr>
            <p:cNvPr id="164889" name="Rectangle 25">
              <a:extLst>
                <a:ext uri="{FF2B5EF4-FFF2-40B4-BE49-F238E27FC236}">
                  <a16:creationId xmlns:a16="http://schemas.microsoft.com/office/drawing/2014/main" id="{80D1DB6F-C94A-02C5-DEDB-51336F546B0C}"/>
                </a:ext>
              </a:extLst>
            </p:cNvPr>
            <p:cNvSpPr>
              <a:spLocks noChangeArrowheads="1"/>
            </p:cNvSpPr>
            <p:nvPr/>
          </p:nvSpPr>
          <p:spPr bwMode="auto">
            <a:xfrm>
              <a:off x="288" y="864"/>
              <a:ext cx="864" cy="1248"/>
            </a:xfrm>
            <a:prstGeom prst="rect">
              <a:avLst/>
            </a:prstGeom>
            <a:solidFill>
              <a:schemeClr val="accent1">
                <a:alpha val="0"/>
              </a:schemeClr>
            </a:solidFill>
            <a:ln w="28575">
              <a:solidFill>
                <a:srgbClr val="FF0000"/>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000"/>
            </a:p>
          </p:txBody>
        </p:sp>
        <p:sp>
          <p:nvSpPr>
            <p:cNvPr id="164890" name="Text Box 26">
              <a:extLst>
                <a:ext uri="{FF2B5EF4-FFF2-40B4-BE49-F238E27FC236}">
                  <a16:creationId xmlns:a16="http://schemas.microsoft.com/office/drawing/2014/main" id="{BEF9673A-9B19-133F-093E-298F11559FE8}"/>
                </a:ext>
              </a:extLst>
            </p:cNvPr>
            <p:cNvSpPr txBox="1">
              <a:spLocks noChangeArrowheads="1"/>
            </p:cNvSpPr>
            <p:nvPr/>
          </p:nvSpPr>
          <p:spPr bwMode="auto">
            <a:xfrm>
              <a:off x="326" y="555"/>
              <a:ext cx="7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solidFill>
                    <a:srgbClr val="FF0000"/>
                  </a:solidFill>
                </a:rPr>
                <a:t>Evaluation</a:t>
              </a:r>
              <a:endParaRPr lang="en-US" altLang="en-US" sz="20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a:extLst>
              <a:ext uri="{FF2B5EF4-FFF2-40B4-BE49-F238E27FC236}">
                <a16:creationId xmlns:a16="http://schemas.microsoft.com/office/drawing/2014/main" id="{C8B628C0-82B1-AB1D-BBC9-44216DD2EBAA}"/>
              </a:ext>
            </a:extLst>
          </p:cNvPr>
          <p:cNvSpPr>
            <a:spLocks noGrp="1" noChangeArrowheads="1"/>
          </p:cNvSpPr>
          <p:nvPr>
            <p:ph type="title"/>
          </p:nvPr>
        </p:nvSpPr>
        <p:spPr/>
        <p:txBody>
          <a:bodyPr/>
          <a:lstStyle/>
          <a:p>
            <a:r>
              <a:rPr lang="en-US" altLang="en-US">
                <a:ea typeface="ＭＳ Ｐゴシック" panose="020B0600070205080204" pitchFamily="34" charset="-128"/>
              </a:rPr>
              <a:t>Evaluation of IR Systems</a:t>
            </a:r>
          </a:p>
        </p:txBody>
      </p:sp>
      <p:sp>
        <p:nvSpPr>
          <p:cNvPr id="166914" name="Rectangle 3">
            <a:extLst>
              <a:ext uri="{FF2B5EF4-FFF2-40B4-BE49-F238E27FC236}">
                <a16:creationId xmlns:a16="http://schemas.microsoft.com/office/drawing/2014/main" id="{13AB3181-CDA9-2B91-D2BB-B94E6C085488}"/>
              </a:ext>
            </a:extLst>
          </p:cNvPr>
          <p:cNvSpPr>
            <a:spLocks noGrp="1" noChangeArrowheads="1"/>
          </p:cNvSpPr>
          <p:nvPr>
            <p:ph type="body" idx="1"/>
          </p:nvPr>
        </p:nvSpPr>
        <p:spPr/>
        <p:txBody>
          <a:bodyPr/>
          <a:lstStyle/>
          <a:p>
            <a:endParaRPr lang="en-US" altLang="en-US">
              <a:ea typeface="ＭＳ Ｐゴシック" panose="020B0600070205080204" pitchFamily="34" charset="-128"/>
            </a:endParaRPr>
          </a:p>
          <a:p>
            <a:r>
              <a:rPr lang="en-US" altLang="en-US">
                <a:ea typeface="ＭＳ Ｐゴシック" panose="020B0600070205080204" pitchFamily="34" charset="-128"/>
              </a:rPr>
              <a:t>Quality of evaluation - Relevance</a:t>
            </a:r>
          </a:p>
          <a:p>
            <a:r>
              <a:rPr lang="en-US" altLang="en-US">
                <a:ea typeface="ＭＳ Ｐゴシック" panose="020B0600070205080204" pitchFamily="34" charset="-128"/>
              </a:rPr>
              <a:t>Measurements of Evaluation</a:t>
            </a:r>
          </a:p>
          <a:p>
            <a:pPr lvl="1"/>
            <a:r>
              <a:rPr lang="en-US" altLang="en-US">
                <a:ea typeface="ＭＳ Ｐゴシック" panose="020B0600070205080204" pitchFamily="34" charset="-128"/>
              </a:rPr>
              <a:t>Precision vs recall</a:t>
            </a:r>
          </a:p>
          <a:p>
            <a:r>
              <a:rPr lang="en-US" altLang="en-US">
                <a:ea typeface="ＭＳ Ｐゴシック" panose="020B0600070205080204" pitchFamily="34" charset="-128"/>
              </a:rPr>
              <a:t>Test Collections/TREC</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a:extLst>
              <a:ext uri="{FF2B5EF4-FFF2-40B4-BE49-F238E27FC236}">
                <a16:creationId xmlns:a16="http://schemas.microsoft.com/office/drawing/2014/main" id="{EB6679BA-A4AC-4D04-0ADE-3D98AB003AA5}"/>
              </a:ext>
            </a:extLst>
          </p:cNvPr>
          <p:cNvSpPr>
            <a:spLocks noGrp="1" noChangeArrowheads="1"/>
          </p:cNvSpPr>
          <p:nvPr>
            <p:ph type="title"/>
          </p:nvPr>
        </p:nvSpPr>
        <p:spPr/>
        <p:txBody>
          <a:bodyPr/>
          <a:lstStyle/>
          <a:p>
            <a:r>
              <a:rPr lang="en-US" altLang="en-US" sz="4000">
                <a:ea typeface="ＭＳ Ｐゴシック" panose="020B0600070205080204" pitchFamily="34" charset="-128"/>
              </a:rPr>
              <a:t>Relevant vs. Retrieved Documents</a:t>
            </a:r>
            <a:endParaRPr lang="en-US" altLang="en-US">
              <a:ea typeface="ＭＳ Ｐゴシック" panose="020B0600070205080204" pitchFamily="34" charset="-128"/>
            </a:endParaRPr>
          </a:p>
        </p:txBody>
      </p:sp>
      <p:sp>
        <p:nvSpPr>
          <p:cNvPr id="167938" name="Oval 3">
            <a:extLst>
              <a:ext uri="{FF2B5EF4-FFF2-40B4-BE49-F238E27FC236}">
                <a16:creationId xmlns:a16="http://schemas.microsoft.com/office/drawing/2014/main" id="{DB98CE11-18B4-39BA-D83A-E0CF916962A2}"/>
              </a:ext>
            </a:extLst>
          </p:cNvPr>
          <p:cNvSpPr>
            <a:spLocks noChangeArrowheads="1"/>
          </p:cNvSpPr>
          <p:nvPr/>
        </p:nvSpPr>
        <p:spPr bwMode="auto">
          <a:xfrm>
            <a:off x="2133600" y="2819400"/>
            <a:ext cx="4876800" cy="1828800"/>
          </a:xfrm>
          <a:prstGeom prst="ellipse">
            <a:avLst/>
          </a:prstGeom>
          <a:noFill/>
          <a:ln w="38100">
            <a:solidFill>
              <a:srgbClr val="FFCC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67939" name="Oval 4">
            <a:extLst>
              <a:ext uri="{FF2B5EF4-FFF2-40B4-BE49-F238E27FC236}">
                <a16:creationId xmlns:a16="http://schemas.microsoft.com/office/drawing/2014/main" id="{2B4106C6-BF82-B3A6-2E60-AA2F6E294566}"/>
              </a:ext>
            </a:extLst>
          </p:cNvPr>
          <p:cNvSpPr>
            <a:spLocks noChangeArrowheads="1"/>
          </p:cNvSpPr>
          <p:nvPr/>
        </p:nvSpPr>
        <p:spPr bwMode="auto">
          <a:xfrm rot="-1673343">
            <a:off x="1371600" y="3733800"/>
            <a:ext cx="4495800" cy="1828800"/>
          </a:xfrm>
          <a:prstGeom prst="ellipse">
            <a:avLst/>
          </a:prstGeom>
          <a:noFill/>
          <a:ln w="381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endParaRPr lang="en-US" altLang="en-US" sz="2400">
              <a:latin typeface="Arial" panose="020B0604020202020204" pitchFamily="34" charset="0"/>
            </a:endParaRPr>
          </a:p>
        </p:txBody>
      </p:sp>
      <p:sp>
        <p:nvSpPr>
          <p:cNvPr id="167940" name="Text Box 5">
            <a:extLst>
              <a:ext uri="{FF2B5EF4-FFF2-40B4-BE49-F238E27FC236}">
                <a16:creationId xmlns:a16="http://schemas.microsoft.com/office/drawing/2014/main" id="{A5DF40A6-B44C-3291-DA40-CF22D7D21221}"/>
              </a:ext>
            </a:extLst>
          </p:cNvPr>
          <p:cNvSpPr txBox="1">
            <a:spLocks noChangeArrowheads="1"/>
          </p:cNvSpPr>
          <p:nvPr/>
        </p:nvSpPr>
        <p:spPr bwMode="auto">
          <a:xfrm>
            <a:off x="2133600" y="5334000"/>
            <a:ext cx="118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solidFill>
                  <a:schemeClr val="hlink"/>
                </a:solidFill>
                <a:latin typeface="Arial" panose="020B0604020202020204" pitchFamily="34" charset="0"/>
              </a:rPr>
              <a:t>Relevant</a:t>
            </a:r>
            <a:endParaRPr lang="en-US" altLang="en-US" sz="2400">
              <a:latin typeface="Arial" panose="020B0604020202020204" pitchFamily="34" charset="0"/>
            </a:endParaRPr>
          </a:p>
        </p:txBody>
      </p:sp>
      <p:sp>
        <p:nvSpPr>
          <p:cNvPr id="167941" name="Text Box 6">
            <a:extLst>
              <a:ext uri="{FF2B5EF4-FFF2-40B4-BE49-F238E27FC236}">
                <a16:creationId xmlns:a16="http://schemas.microsoft.com/office/drawing/2014/main" id="{ADB60D53-DFBF-38E8-DCE3-1A9C0B4B49E0}"/>
              </a:ext>
            </a:extLst>
          </p:cNvPr>
          <p:cNvSpPr txBox="1">
            <a:spLocks noChangeArrowheads="1"/>
          </p:cNvSpPr>
          <p:nvPr/>
        </p:nvSpPr>
        <p:spPr bwMode="auto">
          <a:xfrm>
            <a:off x="5562600" y="3276600"/>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solidFill>
                  <a:srgbClr val="FFCC99"/>
                </a:solidFill>
                <a:latin typeface="Arial" panose="020B0604020202020204" pitchFamily="34" charset="0"/>
              </a:rPr>
              <a:t>Retrieved</a:t>
            </a:r>
            <a:endParaRPr lang="en-US" altLang="en-US" sz="2400">
              <a:solidFill>
                <a:srgbClr val="FFCC99"/>
              </a:solidFill>
              <a:latin typeface="Arial" panose="020B0604020202020204" pitchFamily="34" charset="0"/>
            </a:endParaRPr>
          </a:p>
        </p:txBody>
      </p:sp>
      <p:sp>
        <p:nvSpPr>
          <p:cNvPr id="167942" name="Rectangle 7">
            <a:extLst>
              <a:ext uri="{FF2B5EF4-FFF2-40B4-BE49-F238E27FC236}">
                <a16:creationId xmlns:a16="http://schemas.microsoft.com/office/drawing/2014/main" id="{A166BE47-2564-3EE8-A378-C4A2E5434F6B}"/>
              </a:ext>
            </a:extLst>
          </p:cNvPr>
          <p:cNvSpPr>
            <a:spLocks noChangeArrowheads="1"/>
          </p:cNvSpPr>
          <p:nvPr/>
        </p:nvSpPr>
        <p:spPr bwMode="auto">
          <a:xfrm>
            <a:off x="838200" y="2590800"/>
            <a:ext cx="6858000" cy="3810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67943" name="Text Box 8">
            <a:extLst>
              <a:ext uri="{FF2B5EF4-FFF2-40B4-BE49-F238E27FC236}">
                <a16:creationId xmlns:a16="http://schemas.microsoft.com/office/drawing/2014/main" id="{D154BA28-4418-7CFA-73A1-D7E2215C832B}"/>
              </a:ext>
            </a:extLst>
          </p:cNvPr>
          <p:cNvSpPr txBox="1">
            <a:spLocks noChangeArrowheads="1"/>
          </p:cNvSpPr>
          <p:nvPr/>
        </p:nvSpPr>
        <p:spPr bwMode="auto">
          <a:xfrm>
            <a:off x="4495800" y="5589588"/>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b="1"/>
              <a:t>All docs available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a:extLst>
              <a:ext uri="{FF2B5EF4-FFF2-40B4-BE49-F238E27FC236}">
                <a16:creationId xmlns:a16="http://schemas.microsoft.com/office/drawing/2014/main" id="{E4D20E73-815C-4760-45CC-8EA87BBDE9B6}"/>
              </a:ext>
            </a:extLst>
          </p:cNvPr>
          <p:cNvSpPr>
            <a:spLocks noGrp="1" noChangeArrowheads="1"/>
          </p:cNvSpPr>
          <p:nvPr>
            <p:ph type="title"/>
          </p:nvPr>
        </p:nvSpPr>
        <p:spPr>
          <a:xfrm>
            <a:off x="609600" y="228600"/>
            <a:ext cx="7772400" cy="1143000"/>
          </a:xfrm>
        </p:spPr>
        <p:txBody>
          <a:bodyPr/>
          <a:lstStyle/>
          <a:p>
            <a:r>
              <a:rPr lang="en-US" altLang="en-US" sz="3600">
                <a:ea typeface="ＭＳ Ｐゴシック" panose="020B0600070205080204" pitchFamily="34" charset="-128"/>
              </a:rPr>
              <a:t>Contingency table of relevant nd retrieved documents</a:t>
            </a:r>
          </a:p>
        </p:txBody>
      </p:sp>
      <p:sp>
        <p:nvSpPr>
          <p:cNvPr id="168962" name="Text Box 3">
            <a:extLst>
              <a:ext uri="{FF2B5EF4-FFF2-40B4-BE49-F238E27FC236}">
                <a16:creationId xmlns:a16="http://schemas.microsoft.com/office/drawing/2014/main" id="{6D072DB2-29A9-A313-660C-09AB2AF597A0}"/>
              </a:ext>
            </a:extLst>
          </p:cNvPr>
          <p:cNvSpPr>
            <a:spLocks noGrp="1" noChangeArrowheads="1"/>
          </p:cNvSpPr>
          <p:nvPr>
            <p:ph type="body" sz="half" idx="1"/>
          </p:nvPr>
        </p:nvSpPr>
        <p:spPr>
          <a:xfrm>
            <a:off x="838200" y="5715000"/>
            <a:ext cx="6096000" cy="990600"/>
          </a:xfrm>
          <a:noFill/>
        </p:spPr>
        <p:txBody>
          <a:bodyPr/>
          <a:lstStyle/>
          <a:p>
            <a:r>
              <a:rPr lang="en-US" altLang="en-US" sz="2400">
                <a:ea typeface="ＭＳ Ｐゴシック" panose="020B0600070205080204" pitchFamily="34" charset="-128"/>
              </a:rPr>
              <a:t>Precision: P= w / Retrieved = w/(w+y) </a:t>
            </a:r>
          </a:p>
          <a:p>
            <a:r>
              <a:rPr lang="en-US" altLang="en-US" sz="2400">
                <a:ea typeface="ＭＳ Ｐゴシック" panose="020B0600070205080204" pitchFamily="34" charset="-128"/>
              </a:rPr>
              <a:t>Recall: R = w / Relevant = w/(w+x)</a:t>
            </a:r>
          </a:p>
        </p:txBody>
      </p:sp>
      <p:sp>
        <p:nvSpPr>
          <p:cNvPr id="168963" name="Rectangle 4">
            <a:extLst>
              <a:ext uri="{FF2B5EF4-FFF2-40B4-BE49-F238E27FC236}">
                <a16:creationId xmlns:a16="http://schemas.microsoft.com/office/drawing/2014/main" id="{5B98D6A0-DCFA-D3BC-86B6-7D6696D890FF}"/>
              </a:ext>
            </a:extLst>
          </p:cNvPr>
          <p:cNvSpPr>
            <a:spLocks noChangeArrowheads="1"/>
          </p:cNvSpPr>
          <p:nvPr/>
        </p:nvSpPr>
        <p:spPr bwMode="auto">
          <a:xfrm>
            <a:off x="3200400" y="1997075"/>
            <a:ext cx="1371600" cy="1219200"/>
          </a:xfrm>
          <a:prstGeom prst="rect">
            <a:avLst/>
          </a:prstGeom>
          <a:solidFill>
            <a:srgbClr val="00CC00"/>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latin typeface="Times" pitchFamily="2" charset="0"/>
              </a:rPr>
              <a:t>w</a:t>
            </a:r>
          </a:p>
        </p:txBody>
      </p:sp>
      <p:sp>
        <p:nvSpPr>
          <p:cNvPr id="168964" name="Rectangle 5">
            <a:extLst>
              <a:ext uri="{FF2B5EF4-FFF2-40B4-BE49-F238E27FC236}">
                <a16:creationId xmlns:a16="http://schemas.microsoft.com/office/drawing/2014/main" id="{88667FD8-ED9C-29EB-99B0-D51B3EB63333}"/>
              </a:ext>
            </a:extLst>
          </p:cNvPr>
          <p:cNvSpPr>
            <a:spLocks noChangeArrowheads="1"/>
          </p:cNvSpPr>
          <p:nvPr/>
        </p:nvSpPr>
        <p:spPr bwMode="auto">
          <a:xfrm>
            <a:off x="4572000" y="1997075"/>
            <a:ext cx="1371600" cy="1219200"/>
          </a:xfrm>
          <a:prstGeom prst="rect">
            <a:avLst/>
          </a:prstGeom>
          <a:solidFill>
            <a:srgbClr val="990033"/>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solidFill>
                  <a:srgbClr val="FF9900"/>
                </a:solidFill>
                <a:latin typeface="Times" pitchFamily="2" charset="0"/>
              </a:rPr>
              <a:t>x</a:t>
            </a:r>
          </a:p>
        </p:txBody>
      </p:sp>
      <p:sp>
        <p:nvSpPr>
          <p:cNvPr id="168965" name="Rectangle 6">
            <a:extLst>
              <a:ext uri="{FF2B5EF4-FFF2-40B4-BE49-F238E27FC236}">
                <a16:creationId xmlns:a16="http://schemas.microsoft.com/office/drawing/2014/main" id="{EEA02912-9943-CAEB-6759-B1D822ACF7E9}"/>
              </a:ext>
            </a:extLst>
          </p:cNvPr>
          <p:cNvSpPr>
            <a:spLocks noChangeArrowheads="1"/>
          </p:cNvSpPr>
          <p:nvPr/>
        </p:nvSpPr>
        <p:spPr bwMode="auto">
          <a:xfrm>
            <a:off x="3200400" y="3216275"/>
            <a:ext cx="1371600" cy="1219200"/>
          </a:xfrm>
          <a:prstGeom prst="rect">
            <a:avLst/>
          </a:prstGeom>
          <a:solidFill>
            <a:srgbClr val="990033"/>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solidFill>
                  <a:srgbClr val="FF9900"/>
                </a:solidFill>
                <a:latin typeface="Times" pitchFamily="2" charset="0"/>
              </a:rPr>
              <a:t>y</a:t>
            </a:r>
          </a:p>
        </p:txBody>
      </p:sp>
      <p:sp>
        <p:nvSpPr>
          <p:cNvPr id="168966" name="Rectangle 7">
            <a:extLst>
              <a:ext uri="{FF2B5EF4-FFF2-40B4-BE49-F238E27FC236}">
                <a16:creationId xmlns:a16="http://schemas.microsoft.com/office/drawing/2014/main" id="{7BF8D1F1-8D83-8EB3-6F5C-B8226B2382F5}"/>
              </a:ext>
            </a:extLst>
          </p:cNvPr>
          <p:cNvSpPr>
            <a:spLocks noChangeArrowheads="1"/>
          </p:cNvSpPr>
          <p:nvPr/>
        </p:nvSpPr>
        <p:spPr bwMode="auto">
          <a:xfrm>
            <a:off x="4572000" y="3216275"/>
            <a:ext cx="1371600" cy="1219200"/>
          </a:xfrm>
          <a:prstGeom prst="rect">
            <a:avLst/>
          </a:prstGeom>
          <a:solidFill>
            <a:srgbClr val="00CC00"/>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latin typeface="Times" pitchFamily="2" charset="0"/>
              </a:rPr>
              <a:t>z</a:t>
            </a:r>
          </a:p>
        </p:txBody>
      </p:sp>
      <p:sp>
        <p:nvSpPr>
          <p:cNvPr id="168967" name="Text Box 8">
            <a:extLst>
              <a:ext uri="{FF2B5EF4-FFF2-40B4-BE49-F238E27FC236}">
                <a16:creationId xmlns:a16="http://schemas.microsoft.com/office/drawing/2014/main" id="{26BC5D5D-B436-B730-015C-95892866AD47}"/>
              </a:ext>
            </a:extLst>
          </p:cNvPr>
          <p:cNvSpPr txBox="1">
            <a:spLocks noChangeArrowheads="1"/>
          </p:cNvSpPr>
          <p:nvPr/>
        </p:nvSpPr>
        <p:spPr bwMode="auto">
          <a:xfrm>
            <a:off x="6324600" y="2378075"/>
            <a:ext cx="2289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latin typeface="Times" pitchFamily="2" charset="0"/>
              </a:rPr>
              <a:t>Relevant = w + x</a:t>
            </a:r>
          </a:p>
        </p:txBody>
      </p:sp>
      <p:sp>
        <p:nvSpPr>
          <p:cNvPr id="168968" name="Text Box 9">
            <a:extLst>
              <a:ext uri="{FF2B5EF4-FFF2-40B4-BE49-F238E27FC236}">
                <a16:creationId xmlns:a16="http://schemas.microsoft.com/office/drawing/2014/main" id="{99DDA072-C9F4-27C2-0F54-1FC2F5CDBD07}"/>
              </a:ext>
            </a:extLst>
          </p:cNvPr>
          <p:cNvSpPr txBox="1">
            <a:spLocks noChangeArrowheads="1"/>
          </p:cNvSpPr>
          <p:nvPr/>
        </p:nvSpPr>
        <p:spPr bwMode="auto">
          <a:xfrm>
            <a:off x="2057400" y="4587875"/>
            <a:ext cx="239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latin typeface="Times" pitchFamily="2" charset="0"/>
              </a:rPr>
              <a:t>Retrieved = w + y</a:t>
            </a:r>
          </a:p>
        </p:txBody>
      </p:sp>
      <p:sp>
        <p:nvSpPr>
          <p:cNvPr id="168969" name="Text Box 10">
            <a:extLst>
              <a:ext uri="{FF2B5EF4-FFF2-40B4-BE49-F238E27FC236}">
                <a16:creationId xmlns:a16="http://schemas.microsoft.com/office/drawing/2014/main" id="{A7427A43-01B5-1C53-0930-79D9FA180335}"/>
              </a:ext>
            </a:extLst>
          </p:cNvPr>
          <p:cNvSpPr txBox="1">
            <a:spLocks noChangeArrowheads="1"/>
          </p:cNvSpPr>
          <p:nvPr/>
        </p:nvSpPr>
        <p:spPr bwMode="auto">
          <a:xfrm>
            <a:off x="4632325" y="1524000"/>
            <a:ext cx="1347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600">
                <a:latin typeface="Arial" panose="020B0604020202020204" pitchFamily="34" charset="0"/>
              </a:rPr>
              <a:t>Not retrieved</a:t>
            </a:r>
            <a:endParaRPr lang="en-US" altLang="en-US" sz="2400">
              <a:latin typeface="Times" pitchFamily="2" charset="0"/>
            </a:endParaRPr>
          </a:p>
        </p:txBody>
      </p:sp>
      <p:sp>
        <p:nvSpPr>
          <p:cNvPr id="168970" name="Text Box 11">
            <a:extLst>
              <a:ext uri="{FF2B5EF4-FFF2-40B4-BE49-F238E27FC236}">
                <a16:creationId xmlns:a16="http://schemas.microsoft.com/office/drawing/2014/main" id="{2F4A6990-F117-7940-CD88-155CEA78402F}"/>
              </a:ext>
            </a:extLst>
          </p:cNvPr>
          <p:cNvSpPr txBox="1">
            <a:spLocks noChangeArrowheads="1"/>
          </p:cNvSpPr>
          <p:nvPr/>
        </p:nvSpPr>
        <p:spPr bwMode="auto">
          <a:xfrm>
            <a:off x="3352800" y="1539875"/>
            <a:ext cx="1054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600">
                <a:latin typeface="Arial" panose="020B0604020202020204" pitchFamily="34" charset="0"/>
              </a:rPr>
              <a:t>Retrieved</a:t>
            </a:r>
            <a:endParaRPr lang="en-US" altLang="en-US" sz="2400">
              <a:latin typeface="Times" pitchFamily="2" charset="0"/>
            </a:endParaRPr>
          </a:p>
        </p:txBody>
      </p:sp>
      <p:sp>
        <p:nvSpPr>
          <p:cNvPr id="168971" name="Text Box 12">
            <a:extLst>
              <a:ext uri="{FF2B5EF4-FFF2-40B4-BE49-F238E27FC236}">
                <a16:creationId xmlns:a16="http://schemas.microsoft.com/office/drawing/2014/main" id="{95BEBCAB-9283-E825-BB12-D4068009C2A6}"/>
              </a:ext>
            </a:extLst>
          </p:cNvPr>
          <p:cNvSpPr txBox="1">
            <a:spLocks noChangeArrowheads="1"/>
          </p:cNvSpPr>
          <p:nvPr/>
        </p:nvSpPr>
        <p:spPr bwMode="auto">
          <a:xfrm>
            <a:off x="1905000" y="2378075"/>
            <a:ext cx="985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600">
                <a:latin typeface="Arial" panose="020B0604020202020204" pitchFamily="34" charset="0"/>
              </a:rPr>
              <a:t>Relevant</a:t>
            </a:r>
            <a:endParaRPr lang="en-US" altLang="en-US" sz="2400">
              <a:latin typeface="Times" pitchFamily="2" charset="0"/>
            </a:endParaRPr>
          </a:p>
        </p:txBody>
      </p:sp>
      <p:sp>
        <p:nvSpPr>
          <p:cNvPr id="168972" name="Text Box 13">
            <a:extLst>
              <a:ext uri="{FF2B5EF4-FFF2-40B4-BE49-F238E27FC236}">
                <a16:creationId xmlns:a16="http://schemas.microsoft.com/office/drawing/2014/main" id="{E0BB3FC0-200B-5A1B-8CB5-E6EFE867E819}"/>
              </a:ext>
            </a:extLst>
          </p:cNvPr>
          <p:cNvSpPr txBox="1">
            <a:spLocks noChangeArrowheads="1"/>
          </p:cNvSpPr>
          <p:nvPr/>
        </p:nvSpPr>
        <p:spPr bwMode="auto">
          <a:xfrm>
            <a:off x="1524000" y="3521075"/>
            <a:ext cx="1279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600">
                <a:latin typeface="Arial" panose="020B0604020202020204" pitchFamily="34" charset="0"/>
              </a:rPr>
              <a:t>Not relevant</a:t>
            </a:r>
            <a:endParaRPr lang="en-US" altLang="en-US" sz="2400">
              <a:latin typeface="Times" pitchFamily="2" charset="0"/>
            </a:endParaRPr>
          </a:p>
        </p:txBody>
      </p:sp>
      <p:sp>
        <p:nvSpPr>
          <p:cNvPr id="168973" name="Text Box 14">
            <a:extLst>
              <a:ext uri="{FF2B5EF4-FFF2-40B4-BE49-F238E27FC236}">
                <a16:creationId xmlns:a16="http://schemas.microsoft.com/office/drawing/2014/main" id="{1F1B8E6D-F6F7-57D6-65AA-CC9166948439}"/>
              </a:ext>
            </a:extLst>
          </p:cNvPr>
          <p:cNvSpPr txBox="1">
            <a:spLocks noChangeArrowheads="1"/>
          </p:cNvSpPr>
          <p:nvPr/>
        </p:nvSpPr>
        <p:spPr bwMode="auto">
          <a:xfrm>
            <a:off x="1600200" y="5029200"/>
            <a:ext cx="621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latin typeface="Times" pitchFamily="2" charset="0"/>
              </a:rPr>
              <a:t>Total # of documents available N = w + x + y + z</a:t>
            </a:r>
          </a:p>
        </p:txBody>
      </p:sp>
      <p:sp>
        <p:nvSpPr>
          <p:cNvPr id="168974" name="Text Box 15">
            <a:extLst>
              <a:ext uri="{FF2B5EF4-FFF2-40B4-BE49-F238E27FC236}">
                <a16:creationId xmlns:a16="http://schemas.microsoft.com/office/drawing/2014/main" id="{25C18974-5851-3434-7325-7ECF99F9EC2F}"/>
              </a:ext>
            </a:extLst>
          </p:cNvPr>
          <p:cNvSpPr txBox="1">
            <a:spLocks noChangeArrowheads="1"/>
          </p:cNvSpPr>
          <p:nvPr/>
        </p:nvSpPr>
        <p:spPr bwMode="auto">
          <a:xfrm>
            <a:off x="7010400" y="5654675"/>
            <a:ext cx="1676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800"/>
              <a:t>P = [0,1]</a:t>
            </a:r>
          </a:p>
          <a:p>
            <a:pPr>
              <a:spcBef>
                <a:spcPct val="0"/>
              </a:spcBef>
              <a:buClrTx/>
              <a:buFontTx/>
              <a:buNone/>
            </a:pPr>
            <a:r>
              <a:rPr lang="en-US" altLang="en-US" sz="2800"/>
              <a:t>R = [0,1]</a:t>
            </a:r>
          </a:p>
        </p:txBody>
      </p:sp>
      <p:sp>
        <p:nvSpPr>
          <p:cNvPr id="168975" name="Text Box 16">
            <a:extLst>
              <a:ext uri="{FF2B5EF4-FFF2-40B4-BE49-F238E27FC236}">
                <a16:creationId xmlns:a16="http://schemas.microsoft.com/office/drawing/2014/main" id="{B947213C-7447-AD09-CA1B-F6E047DDDC16}"/>
              </a:ext>
            </a:extLst>
          </p:cNvPr>
          <p:cNvSpPr txBox="1">
            <a:spLocks noChangeArrowheads="1"/>
          </p:cNvSpPr>
          <p:nvPr/>
        </p:nvSpPr>
        <p:spPr bwMode="auto">
          <a:xfrm>
            <a:off x="6172200" y="3597275"/>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latin typeface="Times" pitchFamily="2" charset="0"/>
              </a:rPr>
              <a:t>Not Relevant = y + z</a:t>
            </a:r>
          </a:p>
        </p:txBody>
      </p:sp>
      <p:sp>
        <p:nvSpPr>
          <p:cNvPr id="168976" name="Text Box 17">
            <a:extLst>
              <a:ext uri="{FF2B5EF4-FFF2-40B4-BE49-F238E27FC236}">
                <a16:creationId xmlns:a16="http://schemas.microsoft.com/office/drawing/2014/main" id="{25252698-184C-C9F1-AA83-AB3B1E816049}"/>
              </a:ext>
            </a:extLst>
          </p:cNvPr>
          <p:cNvSpPr txBox="1">
            <a:spLocks noChangeArrowheads="1"/>
          </p:cNvSpPr>
          <p:nvPr/>
        </p:nvSpPr>
        <p:spPr bwMode="auto">
          <a:xfrm>
            <a:off x="4648200" y="4587875"/>
            <a:ext cx="2838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latin typeface="Times" pitchFamily="2" charset="0"/>
              </a:rPr>
              <a:t>Not Retrieved = x + z</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a:extLst>
              <a:ext uri="{FF2B5EF4-FFF2-40B4-BE49-F238E27FC236}">
                <a16:creationId xmlns:a16="http://schemas.microsoft.com/office/drawing/2014/main" id="{7D3B3188-6907-7548-0BA4-E6486E9E86A4}"/>
              </a:ext>
            </a:extLst>
          </p:cNvPr>
          <p:cNvSpPr>
            <a:spLocks noGrp="1" noChangeArrowheads="1"/>
          </p:cNvSpPr>
          <p:nvPr>
            <p:ph type="title"/>
          </p:nvPr>
        </p:nvSpPr>
        <p:spPr>
          <a:xfrm>
            <a:off x="609600" y="304800"/>
            <a:ext cx="7772400" cy="1143000"/>
          </a:xfrm>
        </p:spPr>
        <p:txBody>
          <a:bodyPr/>
          <a:lstStyle/>
          <a:p>
            <a:r>
              <a:rPr lang="en-US" altLang="en-US">
                <a:ea typeface="ＭＳ Ｐゴシック" panose="020B0600070205080204" pitchFamily="34" charset="-128"/>
              </a:rPr>
              <a:t>Retrieval example</a:t>
            </a:r>
          </a:p>
        </p:txBody>
      </p:sp>
      <p:sp>
        <p:nvSpPr>
          <p:cNvPr id="169986" name="Rectangle 3">
            <a:extLst>
              <a:ext uri="{FF2B5EF4-FFF2-40B4-BE49-F238E27FC236}">
                <a16:creationId xmlns:a16="http://schemas.microsoft.com/office/drawing/2014/main" id="{9D79E8C5-E817-ACE7-ED4A-6F163D68C646}"/>
              </a:ext>
            </a:extLst>
          </p:cNvPr>
          <p:cNvSpPr>
            <a:spLocks noGrp="1" noChangeArrowheads="1"/>
          </p:cNvSpPr>
          <p:nvPr>
            <p:ph type="body" sz="half" idx="1"/>
          </p:nvPr>
        </p:nvSpPr>
        <p:spPr>
          <a:xfrm>
            <a:off x="685800" y="1981200"/>
            <a:ext cx="3276600" cy="4114800"/>
          </a:xfrm>
        </p:spPr>
        <p:txBody>
          <a:bodyPr/>
          <a:lstStyle/>
          <a:p>
            <a:r>
              <a:rPr lang="en-US" altLang="en-US" sz="2400">
                <a:ea typeface="ＭＳ Ｐゴシック" panose="020B0600070205080204" pitchFamily="34" charset="-128"/>
              </a:rPr>
              <a:t>Documents available: D1,D2,D3,D4,D5,D6,D7,D8,D9,D10</a:t>
            </a:r>
          </a:p>
          <a:p>
            <a:r>
              <a:rPr lang="en-US" altLang="en-US" sz="2400">
                <a:ea typeface="ＭＳ Ｐゴシック" panose="020B0600070205080204" pitchFamily="34" charset="-128"/>
              </a:rPr>
              <a:t>Relevant to our need: D1, D4, D5, D8, D10</a:t>
            </a:r>
          </a:p>
          <a:p>
            <a:r>
              <a:rPr lang="en-US" altLang="en-US" sz="2400">
                <a:ea typeface="ＭＳ Ｐゴシック" panose="020B0600070205080204" pitchFamily="34" charset="-128"/>
              </a:rPr>
              <a:t>Query to search engine retrieves: D2, D4, D5, D6, D8, D9</a:t>
            </a:r>
          </a:p>
        </p:txBody>
      </p:sp>
      <p:graphicFrame>
        <p:nvGraphicFramePr>
          <p:cNvPr id="487428" name="Group 4">
            <a:extLst>
              <a:ext uri="{FF2B5EF4-FFF2-40B4-BE49-F238E27FC236}">
                <a16:creationId xmlns:a16="http://schemas.microsoft.com/office/drawing/2014/main" id="{2E60F904-39C9-B012-B754-B8343B2344B5}"/>
              </a:ext>
            </a:extLst>
          </p:cNvPr>
          <p:cNvGraphicFramePr>
            <a:graphicFrameLocks noGrp="1"/>
          </p:cNvGraphicFramePr>
          <p:nvPr>
            <p:ph sz="half" idx="2"/>
          </p:nvPr>
        </p:nvGraphicFramePr>
        <p:xfrm>
          <a:off x="4572000" y="1981200"/>
          <a:ext cx="4343400" cy="3962400"/>
        </p:xfrm>
        <a:graphic>
          <a:graphicData uri="http://schemas.openxmlformats.org/drawingml/2006/table">
            <a:tbl>
              <a:tblPr/>
              <a:tblGrid>
                <a:gridCol w="1371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1447800">
                <a:tc>
                  <a:txBody>
                    <a:bodyPr/>
                    <a:lstStyle>
                      <a:lvl1pPr>
                        <a:spcBef>
                          <a:spcPct val="20000"/>
                        </a:spcBef>
                        <a:buClr>
                          <a:schemeClr val="accent2"/>
                        </a:buClr>
                        <a:defRPr sz="2800">
                          <a:solidFill>
                            <a:schemeClr val="tx1"/>
                          </a:solidFill>
                          <a:latin typeface="Times New Roman" charset="0"/>
                          <a:ea typeface="ＭＳ Ｐゴシック" charset="-128"/>
                        </a:defRPr>
                      </a:lvl1pPr>
                      <a:lvl2pPr marL="742950" indent="-285750">
                        <a:spcBef>
                          <a:spcPct val="20000"/>
                        </a:spcBef>
                        <a:buClr>
                          <a:srgbClr val="FF3300"/>
                        </a:buClr>
                        <a:defRPr sz="2400">
                          <a:solidFill>
                            <a:schemeClr val="tx1"/>
                          </a:solidFill>
                          <a:latin typeface="Times New Roman" charset="0"/>
                          <a:ea typeface="ＭＳ Ｐゴシック" charset="-128"/>
                        </a:defRPr>
                      </a:lvl2pPr>
                      <a:lvl3pPr marL="1143000" indent="-228600">
                        <a:spcBef>
                          <a:spcPct val="20000"/>
                        </a:spcBef>
                        <a:buClr>
                          <a:schemeClr val="accent1"/>
                        </a:buClr>
                        <a:defRPr sz="2000">
                          <a:solidFill>
                            <a:schemeClr val="tx1"/>
                          </a:solidFill>
                          <a:latin typeface="Times New Roman" charset="0"/>
                          <a:ea typeface="ＭＳ Ｐゴシック" charset="-128"/>
                        </a:defRPr>
                      </a:lvl3pPr>
                      <a:lvl4pPr marL="1600200" indent="-228600">
                        <a:spcBef>
                          <a:spcPct val="20000"/>
                        </a:spcBef>
                        <a:buClr>
                          <a:srgbClr val="FF9900"/>
                        </a:buClr>
                        <a:defRPr>
                          <a:solidFill>
                            <a:schemeClr val="tx1"/>
                          </a:solidFill>
                          <a:latin typeface="Times New Roman" charset="0"/>
                          <a:ea typeface="ＭＳ Ｐゴシック" charset="-128"/>
                        </a:defRPr>
                      </a:lvl4pPr>
                      <a:lvl5pPr marL="2057400" indent="-228600">
                        <a:spcBef>
                          <a:spcPct val="20000"/>
                        </a:spcBef>
                        <a:buClr>
                          <a:schemeClr val="accent2"/>
                        </a:buClr>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altLang="en-US" sz="2800" b="0" i="0" u="none" strike="noStrike" cap="none" normalizeH="0" baseline="0">
                        <a:ln>
                          <a:noFill/>
                        </a:ln>
                        <a:solidFill>
                          <a:schemeClr val="tx1"/>
                        </a:solidFill>
                        <a:effectLst/>
                        <a:latin typeface="Times New Roman"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800">
                          <a:solidFill>
                            <a:schemeClr val="tx1"/>
                          </a:solidFill>
                          <a:latin typeface="Times New Roman" charset="0"/>
                          <a:ea typeface="ＭＳ Ｐゴシック" charset="-128"/>
                        </a:defRPr>
                      </a:lvl1pPr>
                      <a:lvl2pPr marL="742950" indent="-285750">
                        <a:spcBef>
                          <a:spcPct val="20000"/>
                        </a:spcBef>
                        <a:buClr>
                          <a:srgbClr val="FF3300"/>
                        </a:buClr>
                        <a:defRPr sz="2400">
                          <a:solidFill>
                            <a:schemeClr val="tx1"/>
                          </a:solidFill>
                          <a:latin typeface="Times New Roman" charset="0"/>
                          <a:ea typeface="ＭＳ Ｐゴシック" charset="-128"/>
                        </a:defRPr>
                      </a:lvl2pPr>
                      <a:lvl3pPr marL="1143000" indent="-228600">
                        <a:spcBef>
                          <a:spcPct val="20000"/>
                        </a:spcBef>
                        <a:buClr>
                          <a:schemeClr val="accent1"/>
                        </a:buClr>
                        <a:defRPr sz="2000">
                          <a:solidFill>
                            <a:schemeClr val="tx1"/>
                          </a:solidFill>
                          <a:latin typeface="Times New Roman" charset="0"/>
                          <a:ea typeface="ＭＳ Ｐゴシック" charset="-128"/>
                        </a:defRPr>
                      </a:lvl3pPr>
                      <a:lvl4pPr marL="1600200" indent="-228600">
                        <a:spcBef>
                          <a:spcPct val="20000"/>
                        </a:spcBef>
                        <a:buClr>
                          <a:srgbClr val="FF9900"/>
                        </a:buClr>
                        <a:defRPr>
                          <a:solidFill>
                            <a:schemeClr val="tx1"/>
                          </a:solidFill>
                          <a:latin typeface="Times New Roman" charset="0"/>
                          <a:ea typeface="ＭＳ Ｐゴシック" charset="-128"/>
                        </a:defRPr>
                      </a:lvl4pPr>
                      <a:lvl5pPr marL="2057400" indent="-228600">
                        <a:spcBef>
                          <a:spcPct val="20000"/>
                        </a:spcBef>
                        <a:buClr>
                          <a:schemeClr val="accent2"/>
                        </a:buClr>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altLang="en-US" sz="2400" b="0" i="0" u="none" strike="noStrike" cap="none" normalizeH="0" baseline="0">
                          <a:ln>
                            <a:noFill/>
                          </a:ln>
                          <a:solidFill>
                            <a:schemeClr val="tx1"/>
                          </a:solidFill>
                          <a:effectLst/>
                          <a:latin typeface="Times New Roman" charset="0"/>
                          <a:ea typeface="ＭＳ Ｐゴシック" charset="-128"/>
                        </a:rPr>
                        <a:t>retrieved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800">
                          <a:solidFill>
                            <a:schemeClr val="tx1"/>
                          </a:solidFill>
                          <a:latin typeface="Times New Roman" charset="0"/>
                          <a:ea typeface="ＭＳ Ｐゴシック" charset="-128"/>
                        </a:defRPr>
                      </a:lvl1pPr>
                      <a:lvl2pPr marL="742950" indent="-285750">
                        <a:spcBef>
                          <a:spcPct val="20000"/>
                        </a:spcBef>
                        <a:buClr>
                          <a:srgbClr val="FF3300"/>
                        </a:buClr>
                        <a:defRPr sz="2400">
                          <a:solidFill>
                            <a:schemeClr val="tx1"/>
                          </a:solidFill>
                          <a:latin typeface="Times New Roman" charset="0"/>
                          <a:ea typeface="ＭＳ Ｐゴシック" charset="-128"/>
                        </a:defRPr>
                      </a:lvl2pPr>
                      <a:lvl3pPr marL="1143000" indent="-228600">
                        <a:spcBef>
                          <a:spcPct val="20000"/>
                        </a:spcBef>
                        <a:buClr>
                          <a:schemeClr val="accent1"/>
                        </a:buClr>
                        <a:defRPr sz="2000">
                          <a:solidFill>
                            <a:schemeClr val="tx1"/>
                          </a:solidFill>
                          <a:latin typeface="Times New Roman" charset="0"/>
                          <a:ea typeface="ＭＳ Ｐゴシック" charset="-128"/>
                        </a:defRPr>
                      </a:lvl3pPr>
                      <a:lvl4pPr marL="1600200" indent="-228600">
                        <a:spcBef>
                          <a:spcPct val="20000"/>
                        </a:spcBef>
                        <a:buClr>
                          <a:srgbClr val="FF9900"/>
                        </a:buClr>
                        <a:defRPr>
                          <a:solidFill>
                            <a:schemeClr val="tx1"/>
                          </a:solidFill>
                          <a:latin typeface="Times New Roman" charset="0"/>
                          <a:ea typeface="ＭＳ Ｐゴシック" charset="-128"/>
                        </a:defRPr>
                      </a:lvl4pPr>
                      <a:lvl5pPr marL="2057400" indent="-228600">
                        <a:spcBef>
                          <a:spcPct val="20000"/>
                        </a:spcBef>
                        <a:buClr>
                          <a:schemeClr val="accent2"/>
                        </a:buClr>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altLang="en-US" sz="2400" b="0" i="0" u="none" strike="noStrike" cap="none" normalizeH="0" baseline="0">
                          <a:ln>
                            <a:noFill/>
                          </a:ln>
                          <a:solidFill>
                            <a:schemeClr val="tx1"/>
                          </a:solidFill>
                          <a:effectLst/>
                          <a:latin typeface="Times New Roman" charset="0"/>
                          <a:ea typeface="ＭＳ Ｐゴシック" charset="-128"/>
                        </a:rPr>
                        <a:t>not</a:t>
                      </a:r>
                    </a:p>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altLang="en-US" sz="2400" b="0" i="0" u="none" strike="noStrike" cap="none" normalizeH="0" baseline="0">
                          <a:ln>
                            <a:noFill/>
                          </a:ln>
                          <a:solidFill>
                            <a:schemeClr val="tx1"/>
                          </a:solidFill>
                          <a:effectLst/>
                          <a:latin typeface="Times New Roman" charset="0"/>
                          <a:ea typeface="ＭＳ Ｐゴシック" charset="-128"/>
                        </a:rPr>
                        <a:t>retrieved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3000">
                <a:tc>
                  <a:txBody>
                    <a:bodyPr/>
                    <a:lstStyle>
                      <a:lvl1pPr>
                        <a:spcBef>
                          <a:spcPct val="20000"/>
                        </a:spcBef>
                        <a:buClr>
                          <a:schemeClr val="accent2"/>
                        </a:buClr>
                        <a:defRPr sz="2800">
                          <a:solidFill>
                            <a:schemeClr val="tx1"/>
                          </a:solidFill>
                          <a:latin typeface="Times New Roman" charset="0"/>
                          <a:ea typeface="ＭＳ Ｐゴシック" charset="-128"/>
                        </a:defRPr>
                      </a:lvl1pPr>
                      <a:lvl2pPr marL="742950" indent="-285750">
                        <a:spcBef>
                          <a:spcPct val="20000"/>
                        </a:spcBef>
                        <a:buClr>
                          <a:srgbClr val="FF3300"/>
                        </a:buClr>
                        <a:defRPr sz="2400">
                          <a:solidFill>
                            <a:schemeClr val="tx1"/>
                          </a:solidFill>
                          <a:latin typeface="Times New Roman" charset="0"/>
                          <a:ea typeface="ＭＳ Ｐゴシック" charset="-128"/>
                        </a:defRPr>
                      </a:lvl2pPr>
                      <a:lvl3pPr marL="1143000" indent="-228600">
                        <a:spcBef>
                          <a:spcPct val="20000"/>
                        </a:spcBef>
                        <a:buClr>
                          <a:schemeClr val="accent1"/>
                        </a:buClr>
                        <a:defRPr sz="2000">
                          <a:solidFill>
                            <a:schemeClr val="tx1"/>
                          </a:solidFill>
                          <a:latin typeface="Times New Roman" charset="0"/>
                          <a:ea typeface="ＭＳ Ｐゴシック" charset="-128"/>
                        </a:defRPr>
                      </a:lvl3pPr>
                      <a:lvl4pPr marL="1600200" indent="-228600">
                        <a:spcBef>
                          <a:spcPct val="20000"/>
                        </a:spcBef>
                        <a:buClr>
                          <a:srgbClr val="FF9900"/>
                        </a:buClr>
                        <a:defRPr>
                          <a:solidFill>
                            <a:schemeClr val="tx1"/>
                          </a:solidFill>
                          <a:latin typeface="Times New Roman" charset="0"/>
                          <a:ea typeface="ＭＳ Ｐゴシック" charset="-128"/>
                        </a:defRPr>
                      </a:lvl4pPr>
                      <a:lvl5pPr marL="2057400" indent="-228600">
                        <a:spcBef>
                          <a:spcPct val="20000"/>
                        </a:spcBef>
                        <a:buClr>
                          <a:schemeClr val="accent2"/>
                        </a:buClr>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altLang="en-US" sz="2400" b="0" i="0" u="none" strike="noStrike" cap="none" normalizeH="0" baseline="0">
                          <a:ln>
                            <a:noFill/>
                          </a:ln>
                          <a:solidFill>
                            <a:schemeClr val="tx1"/>
                          </a:solidFill>
                          <a:effectLst/>
                          <a:latin typeface="Times New Roman" charset="0"/>
                          <a:ea typeface="ＭＳ Ｐゴシック" charset="-128"/>
                        </a:rPr>
                        <a:t>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800">
                          <a:solidFill>
                            <a:schemeClr val="tx1"/>
                          </a:solidFill>
                          <a:latin typeface="Times New Roman" charset="0"/>
                          <a:ea typeface="ＭＳ Ｐゴシック" charset="-128"/>
                        </a:defRPr>
                      </a:lvl1pPr>
                      <a:lvl2pPr marL="742950" indent="-285750">
                        <a:spcBef>
                          <a:spcPct val="20000"/>
                        </a:spcBef>
                        <a:buClr>
                          <a:srgbClr val="FF3300"/>
                        </a:buClr>
                        <a:defRPr sz="2400">
                          <a:solidFill>
                            <a:schemeClr val="tx1"/>
                          </a:solidFill>
                          <a:latin typeface="Times New Roman" charset="0"/>
                          <a:ea typeface="ＭＳ Ｐゴシック" charset="-128"/>
                        </a:defRPr>
                      </a:lvl2pPr>
                      <a:lvl3pPr marL="1143000" indent="-228600">
                        <a:spcBef>
                          <a:spcPct val="20000"/>
                        </a:spcBef>
                        <a:buClr>
                          <a:schemeClr val="accent1"/>
                        </a:buClr>
                        <a:defRPr sz="2000">
                          <a:solidFill>
                            <a:schemeClr val="tx1"/>
                          </a:solidFill>
                          <a:latin typeface="Times New Roman" charset="0"/>
                          <a:ea typeface="ＭＳ Ｐゴシック" charset="-128"/>
                        </a:defRPr>
                      </a:lvl3pPr>
                      <a:lvl4pPr marL="1600200" indent="-228600">
                        <a:spcBef>
                          <a:spcPct val="20000"/>
                        </a:spcBef>
                        <a:buClr>
                          <a:srgbClr val="FF9900"/>
                        </a:buClr>
                        <a:defRPr>
                          <a:solidFill>
                            <a:schemeClr val="tx1"/>
                          </a:solidFill>
                          <a:latin typeface="Times New Roman" charset="0"/>
                          <a:ea typeface="ＭＳ Ｐゴシック" charset="-128"/>
                        </a:defRPr>
                      </a:lvl4pPr>
                      <a:lvl5pPr marL="2057400" indent="-228600">
                        <a:spcBef>
                          <a:spcPct val="20000"/>
                        </a:spcBef>
                        <a:buClr>
                          <a:schemeClr val="accent2"/>
                        </a:buClr>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altLang="en-US" sz="2400" b="0" i="0" u="none" strike="noStrike" cap="none" normalizeH="0" baseline="0">
                        <a:ln>
                          <a:noFill/>
                        </a:ln>
                        <a:solidFill>
                          <a:schemeClr val="tx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800">
                          <a:solidFill>
                            <a:schemeClr val="tx1"/>
                          </a:solidFill>
                          <a:latin typeface="Times New Roman" charset="0"/>
                          <a:ea typeface="ＭＳ Ｐゴシック" charset="-128"/>
                        </a:defRPr>
                      </a:lvl1pPr>
                      <a:lvl2pPr marL="742950" indent="-285750">
                        <a:spcBef>
                          <a:spcPct val="20000"/>
                        </a:spcBef>
                        <a:buClr>
                          <a:srgbClr val="FF3300"/>
                        </a:buClr>
                        <a:defRPr sz="2400">
                          <a:solidFill>
                            <a:schemeClr val="tx1"/>
                          </a:solidFill>
                          <a:latin typeface="Times New Roman" charset="0"/>
                          <a:ea typeface="ＭＳ Ｐゴシック" charset="-128"/>
                        </a:defRPr>
                      </a:lvl2pPr>
                      <a:lvl3pPr marL="1143000" indent="-228600">
                        <a:spcBef>
                          <a:spcPct val="20000"/>
                        </a:spcBef>
                        <a:buClr>
                          <a:schemeClr val="accent1"/>
                        </a:buClr>
                        <a:defRPr sz="2000">
                          <a:solidFill>
                            <a:schemeClr val="tx1"/>
                          </a:solidFill>
                          <a:latin typeface="Times New Roman" charset="0"/>
                          <a:ea typeface="ＭＳ Ｐゴシック" charset="-128"/>
                        </a:defRPr>
                      </a:lvl3pPr>
                      <a:lvl4pPr marL="1600200" indent="-228600">
                        <a:spcBef>
                          <a:spcPct val="20000"/>
                        </a:spcBef>
                        <a:buClr>
                          <a:srgbClr val="FF9900"/>
                        </a:buClr>
                        <a:defRPr>
                          <a:solidFill>
                            <a:schemeClr val="tx1"/>
                          </a:solidFill>
                          <a:latin typeface="Times New Roman" charset="0"/>
                          <a:ea typeface="ＭＳ Ｐゴシック" charset="-128"/>
                        </a:defRPr>
                      </a:lvl4pPr>
                      <a:lvl5pPr marL="2057400" indent="-228600">
                        <a:spcBef>
                          <a:spcPct val="20000"/>
                        </a:spcBef>
                        <a:buClr>
                          <a:schemeClr val="accent2"/>
                        </a:buClr>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altLang="en-US" sz="2400" b="0" i="0" u="none" strike="noStrike" cap="none" normalizeH="0" baseline="0">
                        <a:ln>
                          <a:noFill/>
                        </a:ln>
                        <a:solidFill>
                          <a:schemeClr val="tx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lvl1pPr>
                        <a:spcBef>
                          <a:spcPct val="20000"/>
                        </a:spcBef>
                        <a:buClr>
                          <a:schemeClr val="accent2"/>
                        </a:buClr>
                        <a:defRPr sz="2800">
                          <a:solidFill>
                            <a:schemeClr val="tx1"/>
                          </a:solidFill>
                          <a:latin typeface="Times New Roman" charset="0"/>
                          <a:ea typeface="ＭＳ Ｐゴシック" charset="-128"/>
                        </a:defRPr>
                      </a:lvl1pPr>
                      <a:lvl2pPr marL="742950" indent="-285750">
                        <a:spcBef>
                          <a:spcPct val="20000"/>
                        </a:spcBef>
                        <a:buClr>
                          <a:srgbClr val="FF3300"/>
                        </a:buClr>
                        <a:defRPr sz="2400">
                          <a:solidFill>
                            <a:schemeClr val="tx1"/>
                          </a:solidFill>
                          <a:latin typeface="Times New Roman" charset="0"/>
                          <a:ea typeface="ＭＳ Ｐゴシック" charset="-128"/>
                        </a:defRPr>
                      </a:lvl2pPr>
                      <a:lvl3pPr marL="1143000" indent="-228600">
                        <a:spcBef>
                          <a:spcPct val="20000"/>
                        </a:spcBef>
                        <a:buClr>
                          <a:schemeClr val="accent1"/>
                        </a:buClr>
                        <a:defRPr sz="2000">
                          <a:solidFill>
                            <a:schemeClr val="tx1"/>
                          </a:solidFill>
                          <a:latin typeface="Times New Roman" charset="0"/>
                          <a:ea typeface="ＭＳ Ｐゴシック" charset="-128"/>
                        </a:defRPr>
                      </a:lvl3pPr>
                      <a:lvl4pPr marL="1600200" indent="-228600">
                        <a:spcBef>
                          <a:spcPct val="20000"/>
                        </a:spcBef>
                        <a:buClr>
                          <a:srgbClr val="FF9900"/>
                        </a:buClr>
                        <a:defRPr>
                          <a:solidFill>
                            <a:schemeClr val="tx1"/>
                          </a:solidFill>
                          <a:latin typeface="Times New Roman" charset="0"/>
                          <a:ea typeface="ＭＳ Ｐゴシック" charset="-128"/>
                        </a:defRPr>
                      </a:lvl4pPr>
                      <a:lvl5pPr marL="2057400" indent="-228600">
                        <a:spcBef>
                          <a:spcPct val="20000"/>
                        </a:spcBef>
                        <a:buClr>
                          <a:schemeClr val="accent2"/>
                        </a:buClr>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altLang="en-US" sz="2400" b="0" i="0" u="none" strike="noStrike" cap="none" normalizeH="0" baseline="0">
                          <a:ln>
                            <a:noFill/>
                          </a:ln>
                          <a:solidFill>
                            <a:schemeClr val="tx1"/>
                          </a:solidFill>
                          <a:effectLst/>
                          <a:latin typeface="Times New Roman" charset="0"/>
                          <a:ea typeface="ＭＳ Ｐゴシック" charset="-128"/>
                        </a:rPr>
                        <a:t>not</a:t>
                      </a:r>
                    </a:p>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altLang="en-US" sz="2400" b="0" i="0" u="none" strike="noStrike" cap="none" normalizeH="0" baseline="0">
                          <a:ln>
                            <a:noFill/>
                          </a:ln>
                          <a:solidFill>
                            <a:schemeClr val="tx1"/>
                          </a:solidFill>
                          <a:effectLst/>
                          <a:latin typeface="Times New Roman" charset="0"/>
                          <a:ea typeface="ＭＳ Ｐゴシック" charset="-128"/>
                        </a:rPr>
                        <a:t>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800">
                          <a:solidFill>
                            <a:schemeClr val="tx1"/>
                          </a:solidFill>
                          <a:latin typeface="Times New Roman" charset="0"/>
                          <a:ea typeface="ＭＳ Ｐゴシック" charset="-128"/>
                        </a:defRPr>
                      </a:lvl1pPr>
                      <a:lvl2pPr marL="742950" indent="-285750">
                        <a:spcBef>
                          <a:spcPct val="20000"/>
                        </a:spcBef>
                        <a:buClr>
                          <a:srgbClr val="FF3300"/>
                        </a:buClr>
                        <a:defRPr sz="2400">
                          <a:solidFill>
                            <a:schemeClr val="tx1"/>
                          </a:solidFill>
                          <a:latin typeface="Times New Roman" charset="0"/>
                          <a:ea typeface="ＭＳ Ｐゴシック" charset="-128"/>
                        </a:defRPr>
                      </a:lvl2pPr>
                      <a:lvl3pPr marL="1143000" indent="-228600">
                        <a:spcBef>
                          <a:spcPct val="20000"/>
                        </a:spcBef>
                        <a:buClr>
                          <a:schemeClr val="accent1"/>
                        </a:buClr>
                        <a:defRPr sz="2000">
                          <a:solidFill>
                            <a:schemeClr val="tx1"/>
                          </a:solidFill>
                          <a:latin typeface="Times New Roman" charset="0"/>
                          <a:ea typeface="ＭＳ Ｐゴシック" charset="-128"/>
                        </a:defRPr>
                      </a:lvl3pPr>
                      <a:lvl4pPr marL="1600200" indent="-228600">
                        <a:spcBef>
                          <a:spcPct val="20000"/>
                        </a:spcBef>
                        <a:buClr>
                          <a:srgbClr val="FF9900"/>
                        </a:buClr>
                        <a:defRPr>
                          <a:solidFill>
                            <a:schemeClr val="tx1"/>
                          </a:solidFill>
                          <a:latin typeface="Times New Roman" charset="0"/>
                          <a:ea typeface="ＭＳ Ｐゴシック" charset="-128"/>
                        </a:defRPr>
                      </a:lvl4pPr>
                      <a:lvl5pPr marL="2057400" indent="-228600">
                        <a:spcBef>
                          <a:spcPct val="20000"/>
                        </a:spcBef>
                        <a:buClr>
                          <a:schemeClr val="accent2"/>
                        </a:buClr>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altLang="en-US" sz="2400" b="0" i="0" u="none" strike="noStrike" cap="none" normalizeH="0" baseline="0">
                        <a:ln>
                          <a:noFill/>
                        </a:ln>
                        <a:solidFill>
                          <a:schemeClr val="tx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defRPr sz="2800">
                          <a:solidFill>
                            <a:schemeClr val="tx1"/>
                          </a:solidFill>
                          <a:latin typeface="Times New Roman" charset="0"/>
                          <a:ea typeface="ＭＳ Ｐゴシック" charset="-128"/>
                        </a:defRPr>
                      </a:lvl1pPr>
                      <a:lvl2pPr marL="742950" indent="-285750">
                        <a:spcBef>
                          <a:spcPct val="20000"/>
                        </a:spcBef>
                        <a:buClr>
                          <a:srgbClr val="FF3300"/>
                        </a:buClr>
                        <a:defRPr sz="2400">
                          <a:solidFill>
                            <a:schemeClr val="tx1"/>
                          </a:solidFill>
                          <a:latin typeface="Times New Roman" charset="0"/>
                          <a:ea typeface="ＭＳ Ｐゴシック" charset="-128"/>
                        </a:defRPr>
                      </a:lvl2pPr>
                      <a:lvl3pPr marL="1143000" indent="-228600">
                        <a:spcBef>
                          <a:spcPct val="20000"/>
                        </a:spcBef>
                        <a:buClr>
                          <a:schemeClr val="accent1"/>
                        </a:buClr>
                        <a:defRPr sz="2000">
                          <a:solidFill>
                            <a:schemeClr val="tx1"/>
                          </a:solidFill>
                          <a:latin typeface="Times New Roman" charset="0"/>
                          <a:ea typeface="ＭＳ Ｐゴシック" charset="-128"/>
                        </a:defRPr>
                      </a:lvl3pPr>
                      <a:lvl4pPr marL="1600200" indent="-228600">
                        <a:spcBef>
                          <a:spcPct val="20000"/>
                        </a:spcBef>
                        <a:buClr>
                          <a:srgbClr val="FF9900"/>
                        </a:buClr>
                        <a:defRPr>
                          <a:solidFill>
                            <a:schemeClr val="tx1"/>
                          </a:solidFill>
                          <a:latin typeface="Times New Roman" charset="0"/>
                          <a:ea typeface="ＭＳ Ｐゴシック" charset="-128"/>
                        </a:defRPr>
                      </a:lvl4pPr>
                      <a:lvl5pPr marL="2057400" indent="-228600">
                        <a:spcBef>
                          <a:spcPct val="20000"/>
                        </a:spcBef>
                        <a:buClr>
                          <a:schemeClr val="accent2"/>
                        </a:buClr>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accent2"/>
                        </a:buClr>
                        <a:defRPr>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altLang="en-US" sz="2400" b="0" i="0" u="none" strike="noStrike" cap="none" normalizeH="0" baseline="0">
                        <a:ln>
                          <a:noFill/>
                        </a:ln>
                        <a:solidFill>
                          <a:schemeClr val="tx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a:extLst>
              <a:ext uri="{FF2B5EF4-FFF2-40B4-BE49-F238E27FC236}">
                <a16:creationId xmlns:a16="http://schemas.microsoft.com/office/drawing/2014/main" id="{F5D1072A-DD75-13BC-EA4B-5A53846CF463}"/>
              </a:ext>
            </a:extLst>
          </p:cNvPr>
          <p:cNvSpPr>
            <a:spLocks noGrp="1" noChangeArrowheads="1"/>
          </p:cNvSpPr>
          <p:nvPr>
            <p:ph type="title"/>
          </p:nvPr>
        </p:nvSpPr>
        <p:spPr>
          <a:xfrm>
            <a:off x="685800" y="381000"/>
            <a:ext cx="7772400" cy="1143000"/>
          </a:xfrm>
        </p:spPr>
        <p:txBody>
          <a:bodyPr/>
          <a:lstStyle/>
          <a:p>
            <a:r>
              <a:rPr lang="en-US" altLang="en-US" sz="4000">
                <a:ea typeface="ＭＳ Ｐゴシック" panose="020B0600070205080204" pitchFamily="34" charset="-128"/>
              </a:rPr>
              <a:t>Precision and Recall – Contingency Table</a:t>
            </a:r>
          </a:p>
        </p:txBody>
      </p:sp>
      <p:sp>
        <p:nvSpPr>
          <p:cNvPr id="171010" name="Text Box 3">
            <a:extLst>
              <a:ext uri="{FF2B5EF4-FFF2-40B4-BE49-F238E27FC236}">
                <a16:creationId xmlns:a16="http://schemas.microsoft.com/office/drawing/2014/main" id="{2A98EE3C-C595-8A7F-5D71-FBAC3E39DDD2}"/>
              </a:ext>
            </a:extLst>
          </p:cNvPr>
          <p:cNvSpPr>
            <a:spLocks noGrp="1" noChangeArrowheads="1"/>
          </p:cNvSpPr>
          <p:nvPr>
            <p:ph type="body" sz="half" idx="1"/>
          </p:nvPr>
        </p:nvSpPr>
        <p:spPr>
          <a:xfrm>
            <a:off x="1295400" y="5638800"/>
            <a:ext cx="5257800" cy="990600"/>
          </a:xfrm>
          <a:noFill/>
        </p:spPr>
        <p:txBody>
          <a:bodyPr/>
          <a:lstStyle/>
          <a:p>
            <a:r>
              <a:rPr lang="en-US" altLang="en-US" sz="2800">
                <a:ea typeface="ＭＳ Ｐゴシック" panose="020B0600070205080204" pitchFamily="34" charset="-128"/>
              </a:rPr>
              <a:t>Precision: P= w / w+y =3/6 =.5 </a:t>
            </a:r>
          </a:p>
          <a:p>
            <a:r>
              <a:rPr lang="en-US" altLang="en-US" sz="2800">
                <a:ea typeface="ＭＳ Ｐゴシック" panose="020B0600070205080204" pitchFamily="34" charset="-128"/>
              </a:rPr>
              <a:t>Recall: R = w / w+x = 3/5 =.6</a:t>
            </a:r>
          </a:p>
        </p:txBody>
      </p:sp>
      <p:sp>
        <p:nvSpPr>
          <p:cNvPr id="171011" name="Rectangle 4">
            <a:extLst>
              <a:ext uri="{FF2B5EF4-FFF2-40B4-BE49-F238E27FC236}">
                <a16:creationId xmlns:a16="http://schemas.microsoft.com/office/drawing/2014/main" id="{D0995D5A-0B0E-BFB5-9827-88360BF46767}"/>
              </a:ext>
            </a:extLst>
          </p:cNvPr>
          <p:cNvSpPr>
            <a:spLocks noChangeArrowheads="1"/>
          </p:cNvSpPr>
          <p:nvPr/>
        </p:nvSpPr>
        <p:spPr bwMode="auto">
          <a:xfrm>
            <a:off x="3200400" y="1981200"/>
            <a:ext cx="1371600" cy="1219200"/>
          </a:xfrm>
          <a:prstGeom prst="rect">
            <a:avLst/>
          </a:prstGeom>
          <a:solidFill>
            <a:srgbClr val="00CC00"/>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latin typeface="Times" pitchFamily="2" charset="0"/>
              </a:rPr>
              <a:t>w=3</a:t>
            </a:r>
          </a:p>
        </p:txBody>
      </p:sp>
      <p:sp>
        <p:nvSpPr>
          <p:cNvPr id="171012" name="Rectangle 5">
            <a:extLst>
              <a:ext uri="{FF2B5EF4-FFF2-40B4-BE49-F238E27FC236}">
                <a16:creationId xmlns:a16="http://schemas.microsoft.com/office/drawing/2014/main" id="{AB282246-D507-D272-43F0-2A5A357D9187}"/>
              </a:ext>
            </a:extLst>
          </p:cNvPr>
          <p:cNvSpPr>
            <a:spLocks noChangeArrowheads="1"/>
          </p:cNvSpPr>
          <p:nvPr/>
        </p:nvSpPr>
        <p:spPr bwMode="auto">
          <a:xfrm>
            <a:off x="4572000" y="1981200"/>
            <a:ext cx="1371600" cy="1219200"/>
          </a:xfrm>
          <a:prstGeom prst="rect">
            <a:avLst/>
          </a:prstGeom>
          <a:solidFill>
            <a:srgbClr val="990033"/>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solidFill>
                  <a:srgbClr val="FF9900"/>
                </a:solidFill>
                <a:latin typeface="Times" pitchFamily="2" charset="0"/>
              </a:rPr>
              <a:t>x=2</a:t>
            </a:r>
          </a:p>
        </p:txBody>
      </p:sp>
      <p:sp>
        <p:nvSpPr>
          <p:cNvPr id="171013" name="Rectangle 6">
            <a:extLst>
              <a:ext uri="{FF2B5EF4-FFF2-40B4-BE49-F238E27FC236}">
                <a16:creationId xmlns:a16="http://schemas.microsoft.com/office/drawing/2014/main" id="{768E917C-C91B-633D-9A19-107DBCEC16FE}"/>
              </a:ext>
            </a:extLst>
          </p:cNvPr>
          <p:cNvSpPr>
            <a:spLocks noChangeArrowheads="1"/>
          </p:cNvSpPr>
          <p:nvPr/>
        </p:nvSpPr>
        <p:spPr bwMode="auto">
          <a:xfrm>
            <a:off x="3200400" y="3200400"/>
            <a:ext cx="1371600" cy="1219200"/>
          </a:xfrm>
          <a:prstGeom prst="rect">
            <a:avLst/>
          </a:prstGeom>
          <a:solidFill>
            <a:srgbClr val="990033"/>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solidFill>
                  <a:srgbClr val="FF9900"/>
                </a:solidFill>
                <a:latin typeface="Times" pitchFamily="2" charset="0"/>
              </a:rPr>
              <a:t>y=3</a:t>
            </a:r>
          </a:p>
        </p:txBody>
      </p:sp>
      <p:sp>
        <p:nvSpPr>
          <p:cNvPr id="171014" name="Rectangle 7">
            <a:extLst>
              <a:ext uri="{FF2B5EF4-FFF2-40B4-BE49-F238E27FC236}">
                <a16:creationId xmlns:a16="http://schemas.microsoft.com/office/drawing/2014/main" id="{059CC6FC-5D7B-DC30-77A0-EE6A4B1CDBBE}"/>
              </a:ext>
            </a:extLst>
          </p:cNvPr>
          <p:cNvSpPr>
            <a:spLocks noChangeArrowheads="1"/>
          </p:cNvSpPr>
          <p:nvPr/>
        </p:nvSpPr>
        <p:spPr bwMode="auto">
          <a:xfrm>
            <a:off x="4572000" y="3200400"/>
            <a:ext cx="1371600" cy="1219200"/>
          </a:xfrm>
          <a:prstGeom prst="rect">
            <a:avLst/>
          </a:prstGeom>
          <a:solidFill>
            <a:srgbClr val="00CC00"/>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latin typeface="Times" pitchFamily="2" charset="0"/>
              </a:rPr>
              <a:t>z=2</a:t>
            </a:r>
          </a:p>
        </p:txBody>
      </p:sp>
      <p:sp>
        <p:nvSpPr>
          <p:cNvPr id="171015" name="Text Box 8">
            <a:extLst>
              <a:ext uri="{FF2B5EF4-FFF2-40B4-BE49-F238E27FC236}">
                <a16:creationId xmlns:a16="http://schemas.microsoft.com/office/drawing/2014/main" id="{EAB4B7F5-54C4-005D-3E0A-596AD972D402}"/>
              </a:ext>
            </a:extLst>
          </p:cNvPr>
          <p:cNvSpPr txBox="1">
            <a:spLocks noChangeArrowheads="1"/>
          </p:cNvSpPr>
          <p:nvPr/>
        </p:nvSpPr>
        <p:spPr bwMode="auto">
          <a:xfrm>
            <a:off x="6172200" y="2346325"/>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latin typeface="Times" pitchFamily="2" charset="0"/>
              </a:rPr>
              <a:t>Relevant = w+x= 5</a:t>
            </a:r>
          </a:p>
        </p:txBody>
      </p:sp>
      <p:sp>
        <p:nvSpPr>
          <p:cNvPr id="171016" name="Text Box 9">
            <a:extLst>
              <a:ext uri="{FF2B5EF4-FFF2-40B4-BE49-F238E27FC236}">
                <a16:creationId xmlns:a16="http://schemas.microsoft.com/office/drawing/2014/main" id="{4831F4D3-C457-64A1-7586-A0A5A801BE64}"/>
              </a:ext>
            </a:extLst>
          </p:cNvPr>
          <p:cNvSpPr txBox="1">
            <a:spLocks noChangeArrowheads="1"/>
          </p:cNvSpPr>
          <p:nvPr/>
        </p:nvSpPr>
        <p:spPr bwMode="auto">
          <a:xfrm>
            <a:off x="1676400" y="4495800"/>
            <a:ext cx="271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latin typeface="Times" pitchFamily="2" charset="0"/>
              </a:rPr>
              <a:t>Retrieved = w+y = 6</a:t>
            </a:r>
          </a:p>
        </p:txBody>
      </p:sp>
      <p:sp>
        <p:nvSpPr>
          <p:cNvPr id="171017" name="Text Box 10">
            <a:extLst>
              <a:ext uri="{FF2B5EF4-FFF2-40B4-BE49-F238E27FC236}">
                <a16:creationId xmlns:a16="http://schemas.microsoft.com/office/drawing/2014/main" id="{C1816CF3-9E06-367A-E6F8-9A04A95D9111}"/>
              </a:ext>
            </a:extLst>
          </p:cNvPr>
          <p:cNvSpPr txBox="1">
            <a:spLocks noChangeArrowheads="1"/>
          </p:cNvSpPr>
          <p:nvPr/>
        </p:nvSpPr>
        <p:spPr bwMode="auto">
          <a:xfrm>
            <a:off x="4632325" y="1508125"/>
            <a:ext cx="1347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600">
                <a:latin typeface="Arial" panose="020B0604020202020204" pitchFamily="34" charset="0"/>
              </a:rPr>
              <a:t>Not retrieved</a:t>
            </a:r>
            <a:endParaRPr lang="en-US" altLang="en-US" sz="2400">
              <a:latin typeface="Times" pitchFamily="2" charset="0"/>
            </a:endParaRPr>
          </a:p>
        </p:txBody>
      </p:sp>
      <p:sp>
        <p:nvSpPr>
          <p:cNvPr id="171018" name="Text Box 11">
            <a:extLst>
              <a:ext uri="{FF2B5EF4-FFF2-40B4-BE49-F238E27FC236}">
                <a16:creationId xmlns:a16="http://schemas.microsoft.com/office/drawing/2014/main" id="{9FBD3391-57D7-5CED-12BE-3FA5AEC90377}"/>
              </a:ext>
            </a:extLst>
          </p:cNvPr>
          <p:cNvSpPr txBox="1">
            <a:spLocks noChangeArrowheads="1"/>
          </p:cNvSpPr>
          <p:nvPr/>
        </p:nvSpPr>
        <p:spPr bwMode="auto">
          <a:xfrm>
            <a:off x="3352800" y="1524000"/>
            <a:ext cx="1054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600">
                <a:latin typeface="Arial" panose="020B0604020202020204" pitchFamily="34" charset="0"/>
              </a:rPr>
              <a:t>Retrieved</a:t>
            </a:r>
            <a:endParaRPr lang="en-US" altLang="en-US" sz="2400">
              <a:latin typeface="Times" pitchFamily="2" charset="0"/>
            </a:endParaRPr>
          </a:p>
        </p:txBody>
      </p:sp>
      <p:sp>
        <p:nvSpPr>
          <p:cNvPr id="171019" name="Text Box 12">
            <a:extLst>
              <a:ext uri="{FF2B5EF4-FFF2-40B4-BE49-F238E27FC236}">
                <a16:creationId xmlns:a16="http://schemas.microsoft.com/office/drawing/2014/main" id="{4D3A839A-D02A-E038-B3E5-0B07CB765AE8}"/>
              </a:ext>
            </a:extLst>
          </p:cNvPr>
          <p:cNvSpPr txBox="1">
            <a:spLocks noChangeArrowheads="1"/>
          </p:cNvSpPr>
          <p:nvPr/>
        </p:nvSpPr>
        <p:spPr bwMode="auto">
          <a:xfrm>
            <a:off x="1905000" y="2362200"/>
            <a:ext cx="985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600">
                <a:latin typeface="Arial" panose="020B0604020202020204" pitchFamily="34" charset="0"/>
              </a:rPr>
              <a:t>Relevant</a:t>
            </a:r>
            <a:endParaRPr lang="en-US" altLang="en-US" sz="2400">
              <a:latin typeface="Times" pitchFamily="2" charset="0"/>
            </a:endParaRPr>
          </a:p>
        </p:txBody>
      </p:sp>
      <p:sp>
        <p:nvSpPr>
          <p:cNvPr id="171020" name="Text Box 13">
            <a:extLst>
              <a:ext uri="{FF2B5EF4-FFF2-40B4-BE49-F238E27FC236}">
                <a16:creationId xmlns:a16="http://schemas.microsoft.com/office/drawing/2014/main" id="{9C0CEF4B-8727-0116-4BE6-B96B6EEC8771}"/>
              </a:ext>
            </a:extLst>
          </p:cNvPr>
          <p:cNvSpPr txBox="1">
            <a:spLocks noChangeArrowheads="1"/>
          </p:cNvSpPr>
          <p:nvPr/>
        </p:nvSpPr>
        <p:spPr bwMode="auto">
          <a:xfrm>
            <a:off x="1524000" y="3505200"/>
            <a:ext cx="1279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600">
                <a:latin typeface="Arial" panose="020B0604020202020204" pitchFamily="34" charset="0"/>
              </a:rPr>
              <a:t>Not relevant</a:t>
            </a:r>
            <a:endParaRPr lang="en-US" altLang="en-US" sz="2400">
              <a:latin typeface="Times" pitchFamily="2" charset="0"/>
            </a:endParaRPr>
          </a:p>
        </p:txBody>
      </p:sp>
      <p:sp>
        <p:nvSpPr>
          <p:cNvPr id="171021" name="Text Box 14">
            <a:extLst>
              <a:ext uri="{FF2B5EF4-FFF2-40B4-BE49-F238E27FC236}">
                <a16:creationId xmlns:a16="http://schemas.microsoft.com/office/drawing/2014/main" id="{81C5921A-34D5-BFEE-1CF1-C2E7818D8078}"/>
              </a:ext>
            </a:extLst>
          </p:cNvPr>
          <p:cNvSpPr txBox="1">
            <a:spLocks noChangeArrowheads="1"/>
          </p:cNvSpPr>
          <p:nvPr/>
        </p:nvSpPr>
        <p:spPr bwMode="auto">
          <a:xfrm>
            <a:off x="2514600" y="5029200"/>
            <a:ext cx="4649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latin typeface="Times" pitchFamily="2" charset="0"/>
              </a:rPr>
              <a:t>Total documents N = w+x+y+z = 10</a:t>
            </a:r>
          </a:p>
        </p:txBody>
      </p:sp>
      <p:sp>
        <p:nvSpPr>
          <p:cNvPr id="171022" name="Text Box 15">
            <a:extLst>
              <a:ext uri="{FF2B5EF4-FFF2-40B4-BE49-F238E27FC236}">
                <a16:creationId xmlns:a16="http://schemas.microsoft.com/office/drawing/2014/main" id="{7CB3BA0F-9E26-937A-2110-B7010B836EBB}"/>
              </a:ext>
            </a:extLst>
          </p:cNvPr>
          <p:cNvSpPr txBox="1">
            <a:spLocks noChangeArrowheads="1"/>
          </p:cNvSpPr>
          <p:nvPr/>
        </p:nvSpPr>
        <p:spPr bwMode="auto">
          <a:xfrm>
            <a:off x="6248400" y="3505200"/>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latin typeface="Times" pitchFamily="2" charset="0"/>
              </a:rPr>
              <a:t>Not Relevant = y+z = 5</a:t>
            </a:r>
          </a:p>
        </p:txBody>
      </p:sp>
      <p:sp>
        <p:nvSpPr>
          <p:cNvPr id="171023" name="Text Box 16">
            <a:extLst>
              <a:ext uri="{FF2B5EF4-FFF2-40B4-BE49-F238E27FC236}">
                <a16:creationId xmlns:a16="http://schemas.microsoft.com/office/drawing/2014/main" id="{AD6F8B89-E01C-81E5-8862-5A3A6EBE74DB}"/>
              </a:ext>
            </a:extLst>
          </p:cNvPr>
          <p:cNvSpPr txBox="1">
            <a:spLocks noChangeArrowheads="1"/>
          </p:cNvSpPr>
          <p:nvPr/>
        </p:nvSpPr>
        <p:spPr bwMode="auto">
          <a:xfrm>
            <a:off x="4800600" y="4495800"/>
            <a:ext cx="3162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latin typeface="Times" pitchFamily="2" charset="0"/>
              </a:rPr>
              <a:t>Not Retrieved = x+z = 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5700C0B9-E36D-CA59-B354-FB1895E79AA2}"/>
              </a:ext>
            </a:extLst>
          </p:cNvPr>
          <p:cNvSpPr>
            <a:spLocks noGrp="1" noChangeArrowheads="1"/>
          </p:cNvSpPr>
          <p:nvPr>
            <p:ph type="title"/>
          </p:nvPr>
        </p:nvSpPr>
        <p:spPr/>
        <p:txBody>
          <a:bodyPr/>
          <a:lstStyle/>
          <a:p>
            <a:r>
              <a:rPr lang="en-US" altLang="en-US">
                <a:ea typeface="ＭＳ Ｐゴシック" panose="020B0600070205080204" pitchFamily="34" charset="-128"/>
              </a:rPr>
              <a:t>What IR is usually not about</a:t>
            </a:r>
          </a:p>
        </p:txBody>
      </p:sp>
      <p:sp>
        <p:nvSpPr>
          <p:cNvPr id="38914" name="Rectangle 3">
            <a:extLst>
              <a:ext uri="{FF2B5EF4-FFF2-40B4-BE49-F238E27FC236}">
                <a16:creationId xmlns:a16="http://schemas.microsoft.com/office/drawing/2014/main" id="{FF27E19C-51EC-416E-C26E-85EB5D1129A5}"/>
              </a:ext>
            </a:extLst>
          </p:cNvPr>
          <p:cNvSpPr>
            <a:spLocks noGrp="1" noChangeArrowheads="1"/>
          </p:cNvSpPr>
          <p:nvPr>
            <p:ph type="body" idx="1"/>
          </p:nvPr>
        </p:nvSpPr>
        <p:spPr/>
        <p:txBody>
          <a:bodyPr/>
          <a:lstStyle/>
          <a:p>
            <a:r>
              <a:rPr lang="en-US" altLang="en-US">
                <a:ea typeface="ＭＳ Ｐゴシック" panose="020B0600070205080204" pitchFamily="34" charset="-128"/>
              </a:rPr>
              <a:t>Usually just unstructured data</a:t>
            </a:r>
          </a:p>
          <a:p>
            <a:r>
              <a:rPr lang="en-US" altLang="en-US">
                <a:ea typeface="ＭＳ Ｐゴシック" panose="020B0600070205080204" pitchFamily="34" charset="-128"/>
              </a:rPr>
              <a:t>Retrieval from databases is usually not considered</a:t>
            </a:r>
          </a:p>
          <a:p>
            <a:pPr lvl="1"/>
            <a:r>
              <a:rPr lang="en-US" altLang="en-US">
                <a:ea typeface="ＭＳ Ｐゴシック" panose="020B0600070205080204" pitchFamily="34" charset="-128"/>
              </a:rPr>
              <a:t>Database querying assumes that the data is in a standardized format</a:t>
            </a:r>
          </a:p>
          <a:p>
            <a:pPr lvl="1"/>
            <a:r>
              <a:rPr lang="en-US" altLang="en-US">
                <a:ea typeface="ＭＳ Ｐゴシック" panose="020B0600070205080204" pitchFamily="34" charset="-128"/>
              </a:rPr>
              <a:t>Transforming all information, news articles, web sites into a database format is difficult for large data collections</a:t>
            </a:r>
          </a:p>
          <a:p>
            <a:endParaRPr lang="en-US" altLang="en-US">
              <a:ea typeface="ＭＳ Ｐゴシック" panose="020B0600070205080204" pitchFamily="34" charset="-128"/>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a:extLst>
              <a:ext uri="{FF2B5EF4-FFF2-40B4-BE49-F238E27FC236}">
                <a16:creationId xmlns:a16="http://schemas.microsoft.com/office/drawing/2014/main" id="{596D3EB1-BF2D-BC3B-FC20-9B4D31A114E2}"/>
              </a:ext>
            </a:extLst>
          </p:cNvPr>
          <p:cNvSpPr>
            <a:spLocks noGrp="1" noChangeArrowheads="1"/>
          </p:cNvSpPr>
          <p:nvPr>
            <p:ph type="title"/>
          </p:nvPr>
        </p:nvSpPr>
        <p:spPr/>
        <p:txBody>
          <a:bodyPr/>
          <a:lstStyle/>
          <a:p>
            <a:r>
              <a:rPr lang="en-US" altLang="en-US">
                <a:ea typeface="ＭＳ Ｐゴシック" panose="020B0600070205080204" pitchFamily="34" charset="-128"/>
              </a:rPr>
              <a:t>What do we want</a:t>
            </a:r>
          </a:p>
        </p:txBody>
      </p:sp>
      <p:sp>
        <p:nvSpPr>
          <p:cNvPr id="172034" name="Rectangle 3">
            <a:extLst>
              <a:ext uri="{FF2B5EF4-FFF2-40B4-BE49-F238E27FC236}">
                <a16:creationId xmlns:a16="http://schemas.microsoft.com/office/drawing/2014/main" id="{DF4EB7F0-46AC-BA85-4BC6-112BF0E882E1}"/>
              </a:ext>
            </a:extLst>
          </p:cNvPr>
          <p:cNvSpPr>
            <a:spLocks noGrp="1" noChangeArrowheads="1"/>
          </p:cNvSpPr>
          <p:nvPr>
            <p:ph type="body" idx="1"/>
          </p:nvPr>
        </p:nvSpPr>
        <p:spPr/>
        <p:txBody>
          <a:bodyPr/>
          <a:lstStyle/>
          <a:p>
            <a:r>
              <a:rPr lang="en-US" altLang="en-US">
                <a:ea typeface="ＭＳ Ｐゴシック" panose="020B0600070205080204" pitchFamily="34" charset="-128"/>
              </a:rPr>
              <a:t>Find everything relevant – high recall</a:t>
            </a:r>
          </a:p>
          <a:p>
            <a:r>
              <a:rPr lang="en-US" altLang="en-US">
                <a:ea typeface="ＭＳ Ｐゴシック" panose="020B0600070205080204" pitchFamily="34" charset="-128"/>
              </a:rPr>
              <a:t>Only retrieve those – high precision</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a:extLst>
              <a:ext uri="{FF2B5EF4-FFF2-40B4-BE49-F238E27FC236}">
                <a16:creationId xmlns:a16="http://schemas.microsoft.com/office/drawing/2014/main" id="{A592716C-B7F3-7C5B-834E-77AFBE66DFC9}"/>
              </a:ext>
            </a:extLst>
          </p:cNvPr>
          <p:cNvSpPr>
            <a:spLocks noChangeArrowheads="1"/>
          </p:cNvSpPr>
          <p:nvPr/>
        </p:nvSpPr>
        <p:spPr bwMode="auto">
          <a:xfrm>
            <a:off x="368300" y="1219200"/>
            <a:ext cx="3810000" cy="1295400"/>
          </a:xfrm>
          <a:prstGeom prst="rect">
            <a:avLst/>
          </a:prstGeom>
          <a:solidFill>
            <a:srgbClr val="FFCC99"/>
          </a:solidFill>
          <a:ln w="12700">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73058" name="Rectangle 3">
            <a:extLst>
              <a:ext uri="{FF2B5EF4-FFF2-40B4-BE49-F238E27FC236}">
                <a16:creationId xmlns:a16="http://schemas.microsoft.com/office/drawing/2014/main" id="{54271C45-4D24-ABB0-6B01-1A009CE4DF3C}"/>
              </a:ext>
            </a:extLst>
          </p:cNvPr>
          <p:cNvSpPr>
            <a:spLocks noGrp="1" noChangeArrowheads="1"/>
          </p:cNvSpPr>
          <p:nvPr>
            <p:ph type="title"/>
          </p:nvPr>
        </p:nvSpPr>
        <p:spPr>
          <a:xfrm>
            <a:off x="685800" y="0"/>
            <a:ext cx="7772400" cy="1143000"/>
          </a:xfrm>
        </p:spPr>
        <p:txBody>
          <a:bodyPr/>
          <a:lstStyle/>
          <a:p>
            <a:r>
              <a:rPr lang="en-US" altLang="en-US" sz="4000">
                <a:ea typeface="ＭＳ Ｐゴシック" panose="020B0600070205080204" pitchFamily="34" charset="-128"/>
              </a:rPr>
              <a:t>Precision vs. Recall</a:t>
            </a:r>
            <a:endParaRPr lang="en-US" altLang="en-US">
              <a:ea typeface="ＭＳ Ｐゴシック" panose="020B0600070205080204" pitchFamily="34" charset="-128"/>
            </a:endParaRPr>
          </a:p>
        </p:txBody>
      </p:sp>
      <p:sp>
        <p:nvSpPr>
          <p:cNvPr id="173059" name="Oval 4">
            <a:extLst>
              <a:ext uri="{FF2B5EF4-FFF2-40B4-BE49-F238E27FC236}">
                <a16:creationId xmlns:a16="http://schemas.microsoft.com/office/drawing/2014/main" id="{4B4DA52B-58CA-6D40-4F2A-6EE72832D800}"/>
              </a:ext>
            </a:extLst>
          </p:cNvPr>
          <p:cNvSpPr>
            <a:spLocks noChangeArrowheads="1"/>
          </p:cNvSpPr>
          <p:nvPr/>
        </p:nvSpPr>
        <p:spPr bwMode="auto">
          <a:xfrm>
            <a:off x="2133600" y="2819400"/>
            <a:ext cx="4876800" cy="1828800"/>
          </a:xfrm>
          <a:prstGeom prst="ellipse">
            <a:avLst/>
          </a:prstGeom>
          <a:noFill/>
          <a:ln w="38100">
            <a:solidFill>
              <a:srgbClr val="FFCC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73060" name="Oval 5">
            <a:extLst>
              <a:ext uri="{FF2B5EF4-FFF2-40B4-BE49-F238E27FC236}">
                <a16:creationId xmlns:a16="http://schemas.microsoft.com/office/drawing/2014/main" id="{4724A9A6-62BD-838F-3AF5-AAE85DF84FAF}"/>
              </a:ext>
            </a:extLst>
          </p:cNvPr>
          <p:cNvSpPr>
            <a:spLocks noChangeArrowheads="1"/>
          </p:cNvSpPr>
          <p:nvPr/>
        </p:nvSpPr>
        <p:spPr bwMode="auto">
          <a:xfrm rot="-1673343">
            <a:off x="1371600" y="3733800"/>
            <a:ext cx="4495800" cy="1828800"/>
          </a:xfrm>
          <a:prstGeom prst="ellipse">
            <a:avLst/>
          </a:prstGeom>
          <a:noFill/>
          <a:ln w="381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endParaRPr lang="en-US" altLang="en-US" sz="2400">
              <a:latin typeface="Arial" panose="020B0604020202020204" pitchFamily="34" charset="0"/>
            </a:endParaRPr>
          </a:p>
        </p:txBody>
      </p:sp>
      <p:sp>
        <p:nvSpPr>
          <p:cNvPr id="173061" name="Text Box 6">
            <a:extLst>
              <a:ext uri="{FF2B5EF4-FFF2-40B4-BE49-F238E27FC236}">
                <a16:creationId xmlns:a16="http://schemas.microsoft.com/office/drawing/2014/main" id="{DF9987B5-8C93-FF76-129C-19EDBA1A9C8D}"/>
              </a:ext>
            </a:extLst>
          </p:cNvPr>
          <p:cNvSpPr txBox="1">
            <a:spLocks noChangeArrowheads="1"/>
          </p:cNvSpPr>
          <p:nvPr/>
        </p:nvSpPr>
        <p:spPr bwMode="auto">
          <a:xfrm>
            <a:off x="2133600" y="5334000"/>
            <a:ext cx="118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solidFill>
                  <a:schemeClr val="hlink"/>
                </a:solidFill>
                <a:latin typeface="Arial" panose="020B0604020202020204" pitchFamily="34" charset="0"/>
              </a:rPr>
              <a:t>Relevant</a:t>
            </a:r>
            <a:endParaRPr lang="en-US" altLang="en-US" sz="2400">
              <a:latin typeface="Arial" panose="020B0604020202020204" pitchFamily="34" charset="0"/>
            </a:endParaRPr>
          </a:p>
        </p:txBody>
      </p:sp>
      <p:sp>
        <p:nvSpPr>
          <p:cNvPr id="173062" name="Text Box 7">
            <a:extLst>
              <a:ext uri="{FF2B5EF4-FFF2-40B4-BE49-F238E27FC236}">
                <a16:creationId xmlns:a16="http://schemas.microsoft.com/office/drawing/2014/main" id="{9B3B8580-828D-A807-1FAC-C691426772C1}"/>
              </a:ext>
            </a:extLst>
          </p:cNvPr>
          <p:cNvSpPr txBox="1">
            <a:spLocks noChangeArrowheads="1"/>
          </p:cNvSpPr>
          <p:nvPr/>
        </p:nvSpPr>
        <p:spPr bwMode="auto">
          <a:xfrm>
            <a:off x="5562600" y="3276600"/>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solidFill>
                  <a:srgbClr val="FFCC99"/>
                </a:solidFill>
                <a:latin typeface="Arial" panose="020B0604020202020204" pitchFamily="34" charset="0"/>
              </a:rPr>
              <a:t>Retrieved</a:t>
            </a:r>
            <a:endParaRPr lang="en-US" altLang="en-US" sz="2400">
              <a:solidFill>
                <a:srgbClr val="FFCC99"/>
              </a:solidFill>
              <a:latin typeface="Arial" panose="020B0604020202020204" pitchFamily="34" charset="0"/>
            </a:endParaRPr>
          </a:p>
        </p:txBody>
      </p:sp>
      <p:sp>
        <p:nvSpPr>
          <p:cNvPr id="173063" name="Rectangle 8">
            <a:extLst>
              <a:ext uri="{FF2B5EF4-FFF2-40B4-BE49-F238E27FC236}">
                <a16:creationId xmlns:a16="http://schemas.microsoft.com/office/drawing/2014/main" id="{4FFA47DB-2F43-983F-0124-EC1F7260A5CF}"/>
              </a:ext>
            </a:extLst>
          </p:cNvPr>
          <p:cNvSpPr>
            <a:spLocks noChangeArrowheads="1"/>
          </p:cNvSpPr>
          <p:nvPr/>
        </p:nvSpPr>
        <p:spPr bwMode="auto">
          <a:xfrm>
            <a:off x="5105400" y="1219200"/>
            <a:ext cx="3733800" cy="1295400"/>
          </a:xfrm>
          <a:prstGeom prst="rect">
            <a:avLst/>
          </a:prstGeom>
          <a:solidFill>
            <a:srgbClr val="FFCC99"/>
          </a:solidFill>
          <a:ln w="12700">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graphicFrame>
        <p:nvGraphicFramePr>
          <p:cNvPr id="173064" name="Object 2">
            <a:extLst>
              <a:ext uri="{FF2B5EF4-FFF2-40B4-BE49-F238E27FC236}">
                <a16:creationId xmlns:a16="http://schemas.microsoft.com/office/drawing/2014/main" id="{653C0673-1957-1397-8766-0613099258BE}"/>
              </a:ext>
            </a:extLst>
          </p:cNvPr>
          <p:cNvGraphicFramePr>
            <a:graphicFrameLocks noChangeAspect="1"/>
          </p:cNvGraphicFramePr>
          <p:nvPr/>
        </p:nvGraphicFramePr>
        <p:xfrm>
          <a:off x="5194300" y="1371600"/>
          <a:ext cx="3556000" cy="863600"/>
        </p:xfrm>
        <a:graphic>
          <a:graphicData uri="http://schemas.openxmlformats.org/presentationml/2006/ole">
            <mc:AlternateContent xmlns:mc="http://schemas.openxmlformats.org/markup-compatibility/2006">
              <mc:Choice xmlns:v="urn:schemas-microsoft-com:vml" Requires="v">
                <p:oleObj name="Equation" r:id="rId2" imgW="1727200" imgH="419100" progId="Equation.3">
                  <p:embed/>
                </p:oleObj>
              </mc:Choice>
              <mc:Fallback>
                <p:oleObj name="Equation" r:id="rId2" imgW="1727200" imgH="4191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300" y="1371600"/>
                        <a:ext cx="3556000" cy="8636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73065" name="Object 3">
            <a:extLst>
              <a:ext uri="{FF2B5EF4-FFF2-40B4-BE49-F238E27FC236}">
                <a16:creationId xmlns:a16="http://schemas.microsoft.com/office/drawing/2014/main" id="{5B8F4A1A-41A4-F73E-E84B-64F076BF9D95}"/>
              </a:ext>
            </a:extLst>
          </p:cNvPr>
          <p:cNvGraphicFramePr>
            <a:graphicFrameLocks noChangeAspect="1"/>
          </p:cNvGraphicFramePr>
          <p:nvPr/>
        </p:nvGraphicFramePr>
        <p:xfrm>
          <a:off x="463550" y="1447800"/>
          <a:ext cx="3478213" cy="863600"/>
        </p:xfrm>
        <a:graphic>
          <a:graphicData uri="http://schemas.openxmlformats.org/presentationml/2006/ole">
            <mc:AlternateContent xmlns:mc="http://schemas.openxmlformats.org/markup-compatibility/2006">
              <mc:Choice xmlns:v="urn:schemas-microsoft-com:vml" Requires="v">
                <p:oleObj name="Equation" r:id="rId4" imgW="1689100" imgH="419100" progId="Equation.3">
                  <p:embed/>
                </p:oleObj>
              </mc:Choice>
              <mc:Fallback>
                <p:oleObj name="Equation" r:id="rId4" imgW="1689100" imgH="4191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1447800"/>
                        <a:ext cx="3478213"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73066" name="Rectangle 11">
            <a:extLst>
              <a:ext uri="{FF2B5EF4-FFF2-40B4-BE49-F238E27FC236}">
                <a16:creationId xmlns:a16="http://schemas.microsoft.com/office/drawing/2014/main" id="{0926148B-BB20-4EC6-EC82-1C1C7BBCE376}"/>
              </a:ext>
            </a:extLst>
          </p:cNvPr>
          <p:cNvSpPr>
            <a:spLocks noChangeArrowheads="1"/>
          </p:cNvSpPr>
          <p:nvPr/>
        </p:nvSpPr>
        <p:spPr bwMode="auto">
          <a:xfrm>
            <a:off x="838200" y="2590800"/>
            <a:ext cx="6858000" cy="3810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73067" name="Text Box 12">
            <a:extLst>
              <a:ext uri="{FF2B5EF4-FFF2-40B4-BE49-F238E27FC236}">
                <a16:creationId xmlns:a16="http://schemas.microsoft.com/office/drawing/2014/main" id="{D9D37CA3-4851-B3DF-7237-5BCA61A580D0}"/>
              </a:ext>
            </a:extLst>
          </p:cNvPr>
          <p:cNvSpPr txBox="1">
            <a:spLocks noChangeArrowheads="1"/>
          </p:cNvSpPr>
          <p:nvPr/>
        </p:nvSpPr>
        <p:spPr bwMode="auto">
          <a:xfrm>
            <a:off x="914400" y="2743200"/>
            <a:ext cx="1208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All docs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a:extLst>
              <a:ext uri="{FF2B5EF4-FFF2-40B4-BE49-F238E27FC236}">
                <a16:creationId xmlns:a16="http://schemas.microsoft.com/office/drawing/2014/main" id="{56E80327-47CA-6573-F1A7-6466C1A0FC62}"/>
              </a:ext>
            </a:extLst>
          </p:cNvPr>
          <p:cNvSpPr>
            <a:spLocks noGrp="1" noChangeArrowheads="1"/>
          </p:cNvSpPr>
          <p:nvPr>
            <p:ph type="title"/>
          </p:nvPr>
        </p:nvSpPr>
        <p:spPr/>
        <p:txBody>
          <a:bodyPr/>
          <a:lstStyle/>
          <a:p>
            <a:r>
              <a:rPr lang="en-US" altLang="en-US" sz="4000">
                <a:ea typeface="ＭＳ Ｐゴシック" panose="020B0600070205080204" pitchFamily="34" charset="-128"/>
              </a:rPr>
              <a:t>Retrieved vs. Relevant Documents</a:t>
            </a:r>
            <a:endParaRPr lang="en-US" altLang="en-US">
              <a:ea typeface="ＭＳ Ｐゴシック" panose="020B0600070205080204" pitchFamily="34" charset="-128"/>
            </a:endParaRPr>
          </a:p>
        </p:txBody>
      </p:sp>
      <p:sp>
        <p:nvSpPr>
          <p:cNvPr id="174082" name="Oval 3">
            <a:extLst>
              <a:ext uri="{FF2B5EF4-FFF2-40B4-BE49-F238E27FC236}">
                <a16:creationId xmlns:a16="http://schemas.microsoft.com/office/drawing/2014/main" id="{59E5F9EF-DDB3-9D9A-7B1D-635517BAA07F}"/>
              </a:ext>
            </a:extLst>
          </p:cNvPr>
          <p:cNvSpPr>
            <a:spLocks noChangeArrowheads="1"/>
          </p:cNvSpPr>
          <p:nvPr/>
        </p:nvSpPr>
        <p:spPr bwMode="auto">
          <a:xfrm rot="-1673343">
            <a:off x="1371600" y="3733800"/>
            <a:ext cx="4495800" cy="1828800"/>
          </a:xfrm>
          <a:prstGeom prst="ellipse">
            <a:avLst/>
          </a:prstGeom>
          <a:noFill/>
          <a:ln w="38100">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endParaRPr lang="en-US" altLang="en-US" sz="2400">
              <a:latin typeface="Arial" panose="020B0604020202020204" pitchFamily="34" charset="0"/>
            </a:endParaRPr>
          </a:p>
        </p:txBody>
      </p:sp>
      <p:sp>
        <p:nvSpPr>
          <p:cNvPr id="174083" name="Text Box 4">
            <a:extLst>
              <a:ext uri="{FF2B5EF4-FFF2-40B4-BE49-F238E27FC236}">
                <a16:creationId xmlns:a16="http://schemas.microsoft.com/office/drawing/2014/main" id="{48B50B51-E69C-7E32-0F9F-35DF5050634D}"/>
              </a:ext>
            </a:extLst>
          </p:cNvPr>
          <p:cNvSpPr txBox="1">
            <a:spLocks noChangeArrowheads="1"/>
          </p:cNvSpPr>
          <p:nvPr/>
        </p:nvSpPr>
        <p:spPr bwMode="auto">
          <a:xfrm>
            <a:off x="2133600" y="5334000"/>
            <a:ext cx="118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solidFill>
                  <a:srgbClr val="FF3300"/>
                </a:solidFill>
                <a:latin typeface="Arial" panose="020B0604020202020204" pitchFamily="34" charset="0"/>
              </a:rPr>
              <a:t>Relevant</a:t>
            </a:r>
            <a:endParaRPr lang="en-US" altLang="en-US" sz="2400">
              <a:solidFill>
                <a:srgbClr val="FF3300"/>
              </a:solidFill>
              <a:latin typeface="Arial" panose="020B0604020202020204" pitchFamily="34" charset="0"/>
            </a:endParaRPr>
          </a:p>
        </p:txBody>
      </p:sp>
      <p:sp>
        <p:nvSpPr>
          <p:cNvPr id="174084" name="Oval 5">
            <a:extLst>
              <a:ext uri="{FF2B5EF4-FFF2-40B4-BE49-F238E27FC236}">
                <a16:creationId xmlns:a16="http://schemas.microsoft.com/office/drawing/2014/main" id="{4D20808F-9153-8581-F899-12984EB1AE46}"/>
              </a:ext>
            </a:extLst>
          </p:cNvPr>
          <p:cNvSpPr>
            <a:spLocks noChangeArrowheads="1"/>
          </p:cNvSpPr>
          <p:nvPr/>
        </p:nvSpPr>
        <p:spPr bwMode="auto">
          <a:xfrm>
            <a:off x="5029200" y="3733800"/>
            <a:ext cx="304800" cy="304800"/>
          </a:xfrm>
          <a:prstGeom prst="ellipse">
            <a:avLst/>
          </a:prstGeom>
          <a:solidFill>
            <a:srgbClr val="FFCC99"/>
          </a:solidFill>
          <a:ln w="12700">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endParaRPr lang="en-US" altLang="en-US" sz="2400">
              <a:solidFill>
                <a:srgbClr val="FFCC99"/>
              </a:solidFill>
            </a:endParaRPr>
          </a:p>
        </p:txBody>
      </p:sp>
      <p:sp>
        <p:nvSpPr>
          <p:cNvPr id="174085" name="Text Box 6">
            <a:extLst>
              <a:ext uri="{FF2B5EF4-FFF2-40B4-BE49-F238E27FC236}">
                <a16:creationId xmlns:a16="http://schemas.microsoft.com/office/drawing/2014/main" id="{BF967750-7C4E-F5BC-962C-4F7CFAEB0492}"/>
              </a:ext>
            </a:extLst>
          </p:cNvPr>
          <p:cNvSpPr txBox="1">
            <a:spLocks noChangeArrowheads="1"/>
          </p:cNvSpPr>
          <p:nvPr/>
        </p:nvSpPr>
        <p:spPr bwMode="auto">
          <a:xfrm>
            <a:off x="838200" y="1828800"/>
            <a:ext cx="458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Very high precision, very low recall</a:t>
            </a:r>
          </a:p>
        </p:txBody>
      </p:sp>
      <p:sp>
        <p:nvSpPr>
          <p:cNvPr id="174086" name="Rectangle 7">
            <a:extLst>
              <a:ext uri="{FF2B5EF4-FFF2-40B4-BE49-F238E27FC236}">
                <a16:creationId xmlns:a16="http://schemas.microsoft.com/office/drawing/2014/main" id="{7B21B428-5FA8-5CD8-45C0-E4042E9B1D8C}"/>
              </a:ext>
            </a:extLst>
          </p:cNvPr>
          <p:cNvSpPr>
            <a:spLocks noChangeArrowheads="1"/>
          </p:cNvSpPr>
          <p:nvPr/>
        </p:nvSpPr>
        <p:spPr bwMode="auto">
          <a:xfrm>
            <a:off x="838200" y="2590800"/>
            <a:ext cx="6858000" cy="3810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74087" name="Text Box 8">
            <a:extLst>
              <a:ext uri="{FF2B5EF4-FFF2-40B4-BE49-F238E27FC236}">
                <a16:creationId xmlns:a16="http://schemas.microsoft.com/office/drawing/2014/main" id="{AA6F2E21-F1C0-F010-34AC-39D148856404}"/>
              </a:ext>
            </a:extLst>
          </p:cNvPr>
          <p:cNvSpPr txBox="1">
            <a:spLocks noChangeArrowheads="1"/>
          </p:cNvSpPr>
          <p:nvPr/>
        </p:nvSpPr>
        <p:spPr bwMode="auto">
          <a:xfrm>
            <a:off x="5943600" y="2971800"/>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solidFill>
                  <a:srgbClr val="FF9900"/>
                </a:solidFill>
              </a:rPr>
              <a:t>retrieved</a:t>
            </a:r>
          </a:p>
        </p:txBody>
      </p:sp>
      <p:sp>
        <p:nvSpPr>
          <p:cNvPr id="174088" name="Line 9">
            <a:extLst>
              <a:ext uri="{FF2B5EF4-FFF2-40B4-BE49-F238E27FC236}">
                <a16:creationId xmlns:a16="http://schemas.microsoft.com/office/drawing/2014/main" id="{490BF3AE-44F2-A686-2828-4F615B032866}"/>
              </a:ext>
            </a:extLst>
          </p:cNvPr>
          <p:cNvSpPr>
            <a:spLocks noChangeShapeType="1"/>
          </p:cNvSpPr>
          <p:nvPr/>
        </p:nvSpPr>
        <p:spPr bwMode="auto">
          <a:xfrm flipH="1">
            <a:off x="5334000" y="3276600"/>
            <a:ext cx="609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a:extLst>
              <a:ext uri="{FF2B5EF4-FFF2-40B4-BE49-F238E27FC236}">
                <a16:creationId xmlns:a16="http://schemas.microsoft.com/office/drawing/2014/main" id="{3EE89DA0-D57E-C873-6A27-CB4B072154E6}"/>
              </a:ext>
            </a:extLst>
          </p:cNvPr>
          <p:cNvSpPr>
            <a:spLocks noGrp="1" noChangeArrowheads="1"/>
          </p:cNvSpPr>
          <p:nvPr>
            <p:ph type="title"/>
          </p:nvPr>
        </p:nvSpPr>
        <p:spPr/>
        <p:txBody>
          <a:bodyPr/>
          <a:lstStyle/>
          <a:p>
            <a:r>
              <a:rPr lang="en-US" altLang="en-US" sz="4000">
                <a:ea typeface="ＭＳ Ｐゴシック" panose="020B0600070205080204" pitchFamily="34" charset="-128"/>
              </a:rPr>
              <a:t>Retrieved vs. Relevant Documents</a:t>
            </a:r>
            <a:endParaRPr lang="en-US" altLang="en-US">
              <a:ea typeface="ＭＳ Ｐゴシック" panose="020B0600070205080204" pitchFamily="34" charset="-128"/>
            </a:endParaRPr>
          </a:p>
        </p:txBody>
      </p:sp>
      <p:sp>
        <p:nvSpPr>
          <p:cNvPr id="175106" name="Text Box 3">
            <a:extLst>
              <a:ext uri="{FF2B5EF4-FFF2-40B4-BE49-F238E27FC236}">
                <a16:creationId xmlns:a16="http://schemas.microsoft.com/office/drawing/2014/main" id="{43CC3C2F-754E-489A-9327-B86278675AF7}"/>
              </a:ext>
            </a:extLst>
          </p:cNvPr>
          <p:cNvSpPr txBox="1">
            <a:spLocks noChangeArrowheads="1"/>
          </p:cNvSpPr>
          <p:nvPr/>
        </p:nvSpPr>
        <p:spPr bwMode="auto">
          <a:xfrm>
            <a:off x="2133600" y="5334000"/>
            <a:ext cx="118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solidFill>
                  <a:srgbClr val="FF3300"/>
                </a:solidFill>
                <a:latin typeface="Arial" panose="020B0604020202020204" pitchFamily="34" charset="0"/>
              </a:rPr>
              <a:t>Relevant</a:t>
            </a:r>
            <a:endParaRPr lang="en-US" altLang="en-US" sz="2400">
              <a:solidFill>
                <a:srgbClr val="FF3300"/>
              </a:solidFill>
              <a:latin typeface="Arial" panose="020B0604020202020204" pitchFamily="34" charset="0"/>
            </a:endParaRPr>
          </a:p>
        </p:txBody>
      </p:sp>
      <p:sp>
        <p:nvSpPr>
          <p:cNvPr id="175107" name="Oval 4">
            <a:extLst>
              <a:ext uri="{FF2B5EF4-FFF2-40B4-BE49-F238E27FC236}">
                <a16:creationId xmlns:a16="http://schemas.microsoft.com/office/drawing/2014/main" id="{5D4BB2FC-06DA-8D7F-8DAF-E73599A5EDCA}"/>
              </a:ext>
            </a:extLst>
          </p:cNvPr>
          <p:cNvSpPr>
            <a:spLocks noChangeArrowheads="1"/>
          </p:cNvSpPr>
          <p:nvPr/>
        </p:nvSpPr>
        <p:spPr bwMode="auto">
          <a:xfrm flipV="1">
            <a:off x="1219200" y="2895600"/>
            <a:ext cx="6096000" cy="2438400"/>
          </a:xfrm>
          <a:prstGeom prst="ellipse">
            <a:avLst/>
          </a:prstGeom>
          <a:solidFill>
            <a:srgbClr val="FFCC99"/>
          </a:solidFill>
          <a:ln w="12700">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75108" name="Text Box 5">
            <a:extLst>
              <a:ext uri="{FF2B5EF4-FFF2-40B4-BE49-F238E27FC236}">
                <a16:creationId xmlns:a16="http://schemas.microsoft.com/office/drawing/2014/main" id="{FDE20426-B2E5-8510-ECBA-A162C99DA12F}"/>
              </a:ext>
            </a:extLst>
          </p:cNvPr>
          <p:cNvSpPr txBox="1">
            <a:spLocks noChangeArrowheads="1"/>
          </p:cNvSpPr>
          <p:nvPr/>
        </p:nvSpPr>
        <p:spPr bwMode="auto">
          <a:xfrm>
            <a:off x="838200" y="1828800"/>
            <a:ext cx="3814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High recall, but low precision</a:t>
            </a:r>
          </a:p>
        </p:txBody>
      </p:sp>
      <p:sp>
        <p:nvSpPr>
          <p:cNvPr id="175109" name="Rectangle 6">
            <a:extLst>
              <a:ext uri="{FF2B5EF4-FFF2-40B4-BE49-F238E27FC236}">
                <a16:creationId xmlns:a16="http://schemas.microsoft.com/office/drawing/2014/main" id="{1B88A34E-6760-39F6-54DA-B91367A90955}"/>
              </a:ext>
            </a:extLst>
          </p:cNvPr>
          <p:cNvSpPr>
            <a:spLocks noChangeArrowheads="1"/>
          </p:cNvSpPr>
          <p:nvPr/>
        </p:nvSpPr>
        <p:spPr bwMode="auto">
          <a:xfrm>
            <a:off x="838200" y="2590800"/>
            <a:ext cx="6858000" cy="3810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75110" name="Oval 7">
            <a:extLst>
              <a:ext uri="{FF2B5EF4-FFF2-40B4-BE49-F238E27FC236}">
                <a16:creationId xmlns:a16="http://schemas.microsoft.com/office/drawing/2014/main" id="{17F03F1A-00C5-558E-2AC1-6319A5D9D575}"/>
              </a:ext>
            </a:extLst>
          </p:cNvPr>
          <p:cNvSpPr>
            <a:spLocks noChangeArrowheads="1"/>
          </p:cNvSpPr>
          <p:nvPr/>
        </p:nvSpPr>
        <p:spPr bwMode="auto">
          <a:xfrm rot="-1673343">
            <a:off x="1371600" y="3733800"/>
            <a:ext cx="4495800" cy="1828800"/>
          </a:xfrm>
          <a:prstGeom prst="ellipse">
            <a:avLst/>
          </a:prstGeom>
          <a:noFill/>
          <a:ln w="38100">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endParaRPr lang="en-US" altLang="en-US" sz="2400">
              <a:latin typeface="Arial" panose="020B0604020202020204" pitchFamily="34" charset="0"/>
            </a:endParaRPr>
          </a:p>
        </p:txBody>
      </p:sp>
      <p:sp>
        <p:nvSpPr>
          <p:cNvPr id="175111" name="Text Box 8">
            <a:extLst>
              <a:ext uri="{FF2B5EF4-FFF2-40B4-BE49-F238E27FC236}">
                <a16:creationId xmlns:a16="http://schemas.microsoft.com/office/drawing/2014/main" id="{17194F93-9C2D-0C28-11E2-D73D107C41BE}"/>
              </a:ext>
            </a:extLst>
          </p:cNvPr>
          <p:cNvSpPr txBox="1">
            <a:spLocks noChangeArrowheads="1"/>
          </p:cNvSpPr>
          <p:nvPr/>
        </p:nvSpPr>
        <p:spPr bwMode="auto">
          <a:xfrm>
            <a:off x="5867400" y="5257800"/>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solidFill>
                  <a:srgbClr val="FF9900"/>
                </a:solidFill>
              </a:rPr>
              <a:t>retrieved</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a:extLst>
              <a:ext uri="{FF2B5EF4-FFF2-40B4-BE49-F238E27FC236}">
                <a16:creationId xmlns:a16="http://schemas.microsoft.com/office/drawing/2014/main" id="{884BAE6F-A572-B13E-EB29-A7DCBD926012}"/>
              </a:ext>
            </a:extLst>
          </p:cNvPr>
          <p:cNvSpPr>
            <a:spLocks noGrp="1" noChangeArrowheads="1"/>
          </p:cNvSpPr>
          <p:nvPr>
            <p:ph type="title"/>
          </p:nvPr>
        </p:nvSpPr>
        <p:spPr/>
        <p:txBody>
          <a:bodyPr/>
          <a:lstStyle/>
          <a:p>
            <a:r>
              <a:rPr lang="en-US" altLang="en-US" sz="4000">
                <a:ea typeface="ＭＳ Ｐゴシック" panose="020B0600070205080204" pitchFamily="34" charset="-128"/>
              </a:rPr>
              <a:t>Retrieved vs. Relevant Documents</a:t>
            </a:r>
            <a:endParaRPr lang="en-US" altLang="en-US">
              <a:ea typeface="ＭＳ Ｐゴシック" panose="020B0600070205080204" pitchFamily="34" charset="-128"/>
            </a:endParaRPr>
          </a:p>
        </p:txBody>
      </p:sp>
      <p:sp>
        <p:nvSpPr>
          <p:cNvPr id="176130" name="Oval 3">
            <a:extLst>
              <a:ext uri="{FF2B5EF4-FFF2-40B4-BE49-F238E27FC236}">
                <a16:creationId xmlns:a16="http://schemas.microsoft.com/office/drawing/2014/main" id="{158FBF2A-6B53-E546-0340-DDBD063B339F}"/>
              </a:ext>
            </a:extLst>
          </p:cNvPr>
          <p:cNvSpPr>
            <a:spLocks noChangeArrowheads="1"/>
          </p:cNvSpPr>
          <p:nvPr/>
        </p:nvSpPr>
        <p:spPr bwMode="auto">
          <a:xfrm rot="-1673343">
            <a:off x="1371600" y="3733800"/>
            <a:ext cx="4495800" cy="1828800"/>
          </a:xfrm>
          <a:prstGeom prst="ellipse">
            <a:avLst/>
          </a:prstGeom>
          <a:noFill/>
          <a:ln w="38100">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endParaRPr lang="en-US" altLang="en-US" sz="2400">
              <a:latin typeface="Arial" panose="020B0604020202020204" pitchFamily="34" charset="0"/>
            </a:endParaRPr>
          </a:p>
        </p:txBody>
      </p:sp>
      <p:sp>
        <p:nvSpPr>
          <p:cNvPr id="176131" name="Text Box 4">
            <a:extLst>
              <a:ext uri="{FF2B5EF4-FFF2-40B4-BE49-F238E27FC236}">
                <a16:creationId xmlns:a16="http://schemas.microsoft.com/office/drawing/2014/main" id="{091710FB-8EA7-7130-9898-7E390B4EFA52}"/>
              </a:ext>
            </a:extLst>
          </p:cNvPr>
          <p:cNvSpPr txBox="1">
            <a:spLocks noChangeArrowheads="1"/>
          </p:cNvSpPr>
          <p:nvPr/>
        </p:nvSpPr>
        <p:spPr bwMode="auto">
          <a:xfrm>
            <a:off x="2133600" y="5334000"/>
            <a:ext cx="118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solidFill>
                  <a:srgbClr val="FF3300"/>
                </a:solidFill>
                <a:latin typeface="Arial" panose="020B0604020202020204" pitchFamily="34" charset="0"/>
              </a:rPr>
              <a:t>Relevant</a:t>
            </a:r>
            <a:endParaRPr lang="en-US" altLang="en-US" sz="2400">
              <a:solidFill>
                <a:srgbClr val="FF3300"/>
              </a:solidFill>
              <a:latin typeface="Arial" panose="020B0604020202020204" pitchFamily="34" charset="0"/>
            </a:endParaRPr>
          </a:p>
        </p:txBody>
      </p:sp>
      <p:sp>
        <p:nvSpPr>
          <p:cNvPr id="176132" name="Oval 5">
            <a:extLst>
              <a:ext uri="{FF2B5EF4-FFF2-40B4-BE49-F238E27FC236}">
                <a16:creationId xmlns:a16="http://schemas.microsoft.com/office/drawing/2014/main" id="{F2710745-977B-8D4E-FEC2-04EF53021AE1}"/>
              </a:ext>
            </a:extLst>
          </p:cNvPr>
          <p:cNvSpPr>
            <a:spLocks noChangeArrowheads="1"/>
          </p:cNvSpPr>
          <p:nvPr/>
        </p:nvSpPr>
        <p:spPr bwMode="auto">
          <a:xfrm>
            <a:off x="6172200" y="3276600"/>
            <a:ext cx="304800" cy="304800"/>
          </a:xfrm>
          <a:prstGeom prst="ellipse">
            <a:avLst/>
          </a:prstGeom>
          <a:solidFill>
            <a:srgbClr val="FFCC99"/>
          </a:solidFill>
          <a:ln w="12700">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76133" name="Text Box 6">
            <a:extLst>
              <a:ext uri="{FF2B5EF4-FFF2-40B4-BE49-F238E27FC236}">
                <a16:creationId xmlns:a16="http://schemas.microsoft.com/office/drawing/2014/main" id="{14207864-B0DE-468B-24A4-D299319C99E8}"/>
              </a:ext>
            </a:extLst>
          </p:cNvPr>
          <p:cNvSpPr txBox="1">
            <a:spLocks noChangeArrowheads="1"/>
          </p:cNvSpPr>
          <p:nvPr/>
        </p:nvSpPr>
        <p:spPr bwMode="auto">
          <a:xfrm>
            <a:off x="838200" y="1828800"/>
            <a:ext cx="5981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Very low precision, very low recall (0 for both)</a:t>
            </a:r>
          </a:p>
        </p:txBody>
      </p:sp>
      <p:sp>
        <p:nvSpPr>
          <p:cNvPr id="176134" name="Rectangle 7">
            <a:extLst>
              <a:ext uri="{FF2B5EF4-FFF2-40B4-BE49-F238E27FC236}">
                <a16:creationId xmlns:a16="http://schemas.microsoft.com/office/drawing/2014/main" id="{5C7233E1-F8B4-5F63-6C94-5BAE3025457E}"/>
              </a:ext>
            </a:extLst>
          </p:cNvPr>
          <p:cNvSpPr>
            <a:spLocks noChangeArrowheads="1"/>
          </p:cNvSpPr>
          <p:nvPr/>
        </p:nvSpPr>
        <p:spPr bwMode="auto">
          <a:xfrm>
            <a:off x="838200" y="2590800"/>
            <a:ext cx="6858000" cy="3810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76135" name="Text Box 8">
            <a:extLst>
              <a:ext uri="{FF2B5EF4-FFF2-40B4-BE49-F238E27FC236}">
                <a16:creationId xmlns:a16="http://schemas.microsoft.com/office/drawing/2014/main" id="{B4CF3175-0929-2DFA-693C-5FFFADF841FE}"/>
              </a:ext>
            </a:extLst>
          </p:cNvPr>
          <p:cNvSpPr txBox="1">
            <a:spLocks noChangeArrowheads="1"/>
          </p:cNvSpPr>
          <p:nvPr/>
        </p:nvSpPr>
        <p:spPr bwMode="auto">
          <a:xfrm>
            <a:off x="5867400" y="4343400"/>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solidFill>
                  <a:srgbClr val="FF9900"/>
                </a:solidFill>
              </a:rPr>
              <a:t>retrieved</a:t>
            </a:r>
          </a:p>
        </p:txBody>
      </p:sp>
      <p:sp>
        <p:nvSpPr>
          <p:cNvPr id="176136" name="Line 9">
            <a:extLst>
              <a:ext uri="{FF2B5EF4-FFF2-40B4-BE49-F238E27FC236}">
                <a16:creationId xmlns:a16="http://schemas.microsoft.com/office/drawing/2014/main" id="{01FBCB55-BD0C-5CC2-3575-D73B30F6AD04}"/>
              </a:ext>
            </a:extLst>
          </p:cNvPr>
          <p:cNvSpPr>
            <a:spLocks noChangeShapeType="1"/>
          </p:cNvSpPr>
          <p:nvPr/>
        </p:nvSpPr>
        <p:spPr bwMode="auto">
          <a:xfrm flipH="1" flipV="1">
            <a:off x="6400800" y="3657600"/>
            <a:ext cx="76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Oval 2">
            <a:extLst>
              <a:ext uri="{FF2B5EF4-FFF2-40B4-BE49-F238E27FC236}">
                <a16:creationId xmlns:a16="http://schemas.microsoft.com/office/drawing/2014/main" id="{E1AD5E91-DC3C-FA83-81D0-19EF9A4FCD4A}"/>
              </a:ext>
            </a:extLst>
          </p:cNvPr>
          <p:cNvSpPr>
            <a:spLocks noChangeArrowheads="1"/>
          </p:cNvSpPr>
          <p:nvPr/>
        </p:nvSpPr>
        <p:spPr bwMode="auto">
          <a:xfrm rot="-1673343">
            <a:off x="1524000" y="3886200"/>
            <a:ext cx="4495800" cy="1828800"/>
          </a:xfrm>
          <a:prstGeom prst="ellipse">
            <a:avLst/>
          </a:prstGeom>
          <a:solidFill>
            <a:srgbClr val="FFCC99"/>
          </a:solidFill>
          <a:ln>
            <a:noFill/>
          </a:ln>
          <a:extLst>
            <a:ext uri="{91240B29-F687-4F45-9708-019B960494DF}">
              <a14:hiddenLine xmlns:a14="http://schemas.microsoft.com/office/drawing/2010/main" w="38100">
                <a:solidFill>
                  <a:srgbClr val="000000"/>
                </a:solidFill>
                <a:round/>
                <a:headEnd type="none" w="sm" len="sm"/>
                <a:tailEnd type="none" w="sm" len="sm"/>
              </a14:hiddenLine>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endParaRPr lang="en-US" altLang="en-US" sz="2400">
              <a:latin typeface="Arial" panose="020B0604020202020204" pitchFamily="34" charset="0"/>
            </a:endParaRPr>
          </a:p>
        </p:txBody>
      </p:sp>
      <p:sp>
        <p:nvSpPr>
          <p:cNvPr id="177154" name="Rectangle 3">
            <a:extLst>
              <a:ext uri="{FF2B5EF4-FFF2-40B4-BE49-F238E27FC236}">
                <a16:creationId xmlns:a16="http://schemas.microsoft.com/office/drawing/2014/main" id="{AE8293C8-B62C-D30B-793D-42B03648A0F7}"/>
              </a:ext>
            </a:extLst>
          </p:cNvPr>
          <p:cNvSpPr>
            <a:spLocks noGrp="1" noChangeArrowheads="1"/>
          </p:cNvSpPr>
          <p:nvPr>
            <p:ph type="title"/>
          </p:nvPr>
        </p:nvSpPr>
        <p:spPr/>
        <p:txBody>
          <a:bodyPr/>
          <a:lstStyle/>
          <a:p>
            <a:r>
              <a:rPr lang="en-US" altLang="en-US" sz="4000">
                <a:ea typeface="ＭＳ Ｐゴシック" panose="020B0600070205080204" pitchFamily="34" charset="-128"/>
              </a:rPr>
              <a:t>Retrieved vs. Relevant Documents</a:t>
            </a:r>
            <a:endParaRPr lang="en-US" altLang="en-US">
              <a:ea typeface="ＭＳ Ｐゴシック" panose="020B0600070205080204" pitchFamily="34" charset="-128"/>
            </a:endParaRPr>
          </a:p>
        </p:txBody>
      </p:sp>
      <p:sp>
        <p:nvSpPr>
          <p:cNvPr id="177155" name="Oval 4">
            <a:extLst>
              <a:ext uri="{FF2B5EF4-FFF2-40B4-BE49-F238E27FC236}">
                <a16:creationId xmlns:a16="http://schemas.microsoft.com/office/drawing/2014/main" id="{3A0E7A03-6E93-E8C3-CDE1-34522701A5CE}"/>
              </a:ext>
            </a:extLst>
          </p:cNvPr>
          <p:cNvSpPr>
            <a:spLocks noChangeArrowheads="1"/>
          </p:cNvSpPr>
          <p:nvPr/>
        </p:nvSpPr>
        <p:spPr bwMode="auto">
          <a:xfrm rot="-1673343">
            <a:off x="1371600" y="3733800"/>
            <a:ext cx="4495800" cy="1828800"/>
          </a:xfrm>
          <a:prstGeom prst="ellipse">
            <a:avLst/>
          </a:prstGeom>
          <a:noFill/>
          <a:ln w="38100">
            <a:solidFill>
              <a:srgbClr val="FF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endParaRPr lang="en-US" altLang="en-US" sz="2400">
              <a:latin typeface="Arial" panose="020B0604020202020204" pitchFamily="34" charset="0"/>
            </a:endParaRPr>
          </a:p>
        </p:txBody>
      </p:sp>
      <p:sp>
        <p:nvSpPr>
          <p:cNvPr id="177156" name="Text Box 5">
            <a:extLst>
              <a:ext uri="{FF2B5EF4-FFF2-40B4-BE49-F238E27FC236}">
                <a16:creationId xmlns:a16="http://schemas.microsoft.com/office/drawing/2014/main" id="{7035DC0D-A1D3-F24D-BCF6-B7BEDB67AEAC}"/>
              </a:ext>
            </a:extLst>
          </p:cNvPr>
          <p:cNvSpPr txBox="1">
            <a:spLocks noChangeArrowheads="1"/>
          </p:cNvSpPr>
          <p:nvPr/>
        </p:nvSpPr>
        <p:spPr bwMode="auto">
          <a:xfrm>
            <a:off x="1752600" y="4876800"/>
            <a:ext cx="118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solidFill>
                  <a:srgbClr val="FF3300"/>
                </a:solidFill>
                <a:latin typeface="Arial" panose="020B0604020202020204" pitchFamily="34" charset="0"/>
              </a:rPr>
              <a:t>Relevant</a:t>
            </a:r>
            <a:endParaRPr lang="en-US" altLang="en-US" sz="2400">
              <a:solidFill>
                <a:srgbClr val="FF3300"/>
              </a:solidFill>
              <a:latin typeface="Arial" panose="020B0604020202020204" pitchFamily="34" charset="0"/>
            </a:endParaRPr>
          </a:p>
        </p:txBody>
      </p:sp>
      <p:sp>
        <p:nvSpPr>
          <p:cNvPr id="177157" name="Text Box 6">
            <a:extLst>
              <a:ext uri="{FF2B5EF4-FFF2-40B4-BE49-F238E27FC236}">
                <a16:creationId xmlns:a16="http://schemas.microsoft.com/office/drawing/2014/main" id="{630C0A17-608E-F7FB-4FE1-130586DE1D4D}"/>
              </a:ext>
            </a:extLst>
          </p:cNvPr>
          <p:cNvSpPr txBox="1">
            <a:spLocks noChangeArrowheads="1"/>
          </p:cNvSpPr>
          <p:nvPr/>
        </p:nvSpPr>
        <p:spPr bwMode="auto">
          <a:xfrm>
            <a:off x="838200" y="18288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High precision, high recall (at last!)</a:t>
            </a:r>
          </a:p>
        </p:txBody>
      </p:sp>
      <p:sp>
        <p:nvSpPr>
          <p:cNvPr id="177158" name="Rectangle 7">
            <a:extLst>
              <a:ext uri="{FF2B5EF4-FFF2-40B4-BE49-F238E27FC236}">
                <a16:creationId xmlns:a16="http://schemas.microsoft.com/office/drawing/2014/main" id="{D13E2B0A-1BA7-34AB-39E9-45305B57A8A7}"/>
              </a:ext>
            </a:extLst>
          </p:cNvPr>
          <p:cNvSpPr>
            <a:spLocks noChangeArrowheads="1"/>
          </p:cNvSpPr>
          <p:nvPr/>
        </p:nvSpPr>
        <p:spPr bwMode="auto">
          <a:xfrm>
            <a:off x="838200" y="2590800"/>
            <a:ext cx="6858000" cy="3810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77159" name="Text Box 8">
            <a:extLst>
              <a:ext uri="{FF2B5EF4-FFF2-40B4-BE49-F238E27FC236}">
                <a16:creationId xmlns:a16="http://schemas.microsoft.com/office/drawing/2014/main" id="{02166DB4-22F2-6909-7285-47EFD5C9B248}"/>
              </a:ext>
            </a:extLst>
          </p:cNvPr>
          <p:cNvSpPr txBox="1">
            <a:spLocks noChangeArrowheads="1"/>
          </p:cNvSpPr>
          <p:nvPr/>
        </p:nvSpPr>
        <p:spPr bwMode="auto">
          <a:xfrm>
            <a:off x="6019800" y="3886200"/>
            <a:ext cx="126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solidFill>
                  <a:srgbClr val="FF9900"/>
                </a:solidFill>
              </a:rPr>
              <a:t>retrieved</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2">
            <a:extLst>
              <a:ext uri="{FF2B5EF4-FFF2-40B4-BE49-F238E27FC236}">
                <a16:creationId xmlns:a16="http://schemas.microsoft.com/office/drawing/2014/main" id="{86B93C9D-D49A-F035-F2F7-B3D865BB7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4902"/>
          <a:stretch>
            <a:fillRect/>
          </a:stretch>
        </p:blipFill>
        <p:spPr bwMode="auto">
          <a:xfrm>
            <a:off x="5257800" y="1295400"/>
            <a:ext cx="28956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78" name="Text Box 3">
            <a:extLst>
              <a:ext uri="{FF2B5EF4-FFF2-40B4-BE49-F238E27FC236}">
                <a16:creationId xmlns:a16="http://schemas.microsoft.com/office/drawing/2014/main" id="{F9167009-9023-3C23-7CCF-8DADD6D420FB}"/>
              </a:ext>
            </a:extLst>
          </p:cNvPr>
          <p:cNvSpPr txBox="1">
            <a:spLocks noChangeArrowheads="1"/>
          </p:cNvSpPr>
          <p:nvPr/>
        </p:nvSpPr>
        <p:spPr bwMode="auto">
          <a:xfrm>
            <a:off x="304800" y="381000"/>
            <a:ext cx="44196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800" b="1">
                <a:solidFill>
                  <a:srgbClr val="FF0000"/>
                </a:solidFill>
              </a:rPr>
              <a:t>Retrieve one document at a time without replacement and in order.</a:t>
            </a:r>
            <a:endParaRPr lang="en-US" altLang="en-US" sz="2400" b="1">
              <a:solidFill>
                <a:srgbClr val="FF0000"/>
              </a:solidFill>
            </a:endParaRPr>
          </a:p>
          <a:p>
            <a:pPr>
              <a:spcBef>
                <a:spcPct val="0"/>
              </a:spcBef>
              <a:buClrTx/>
              <a:buFontTx/>
              <a:buNone/>
            </a:pPr>
            <a:endParaRPr lang="en-US" altLang="en-US" sz="2400"/>
          </a:p>
          <a:p>
            <a:pPr>
              <a:spcBef>
                <a:spcPct val="0"/>
              </a:spcBef>
              <a:buClrTx/>
              <a:buFontTx/>
              <a:buNone/>
            </a:pPr>
            <a:r>
              <a:rPr lang="en-US" altLang="en-US" sz="2400"/>
              <a:t>Given: </a:t>
            </a:r>
            <a:r>
              <a:rPr lang="en-US" altLang="en-US" sz="2400" b="1"/>
              <a:t>only</a:t>
            </a:r>
            <a:r>
              <a:rPr lang="en-US" altLang="en-US" sz="2400"/>
              <a:t> 25 documents of which 5 are relevant (D1, D2, D4, D15, D25)</a:t>
            </a:r>
          </a:p>
          <a:p>
            <a:pPr>
              <a:spcBef>
                <a:spcPct val="0"/>
              </a:spcBef>
              <a:buClrTx/>
              <a:buFontTx/>
              <a:buNone/>
            </a:pPr>
            <a:endParaRPr lang="en-US" altLang="en-US" sz="2400"/>
          </a:p>
          <a:p>
            <a:pPr>
              <a:spcBef>
                <a:spcPct val="0"/>
              </a:spcBef>
              <a:buClrTx/>
              <a:buFontTx/>
              <a:buNone/>
            </a:pPr>
            <a:r>
              <a:rPr lang="en-US" altLang="en-US" sz="2400"/>
              <a:t>Calculate precision and recall after each document retrieved</a:t>
            </a:r>
          </a:p>
          <a:p>
            <a:pPr>
              <a:spcBef>
                <a:spcPct val="0"/>
              </a:spcBef>
              <a:buClrTx/>
              <a:buFontTx/>
              <a:buNone/>
            </a:pPr>
            <a:endParaRPr lang="en-US" altLang="en-US" sz="2400"/>
          </a:p>
          <a:p>
            <a:pPr>
              <a:spcBef>
                <a:spcPct val="0"/>
              </a:spcBef>
              <a:buClrTx/>
              <a:buFontTx/>
              <a:buNone/>
            </a:pPr>
            <a:r>
              <a:rPr lang="en-US" altLang="en-US" sz="2400"/>
              <a:t>Retrieve D1</a:t>
            </a:r>
          </a:p>
          <a:p>
            <a:pPr>
              <a:spcBef>
                <a:spcPct val="0"/>
              </a:spcBef>
              <a:buClrTx/>
              <a:buFontTx/>
              <a:buNone/>
            </a:pPr>
            <a:r>
              <a:rPr lang="en-US" altLang="en-US" sz="2400"/>
              <a:t>	Have D1</a:t>
            </a:r>
          </a:p>
          <a:p>
            <a:pPr>
              <a:spcBef>
                <a:spcPct val="0"/>
              </a:spcBef>
              <a:buClrTx/>
              <a:buFontTx/>
              <a:buNone/>
            </a:pPr>
            <a:r>
              <a:rPr lang="en-US" altLang="en-US" sz="2400"/>
              <a:t>Retrieve D2</a:t>
            </a:r>
          </a:p>
          <a:p>
            <a:pPr>
              <a:spcBef>
                <a:spcPct val="0"/>
              </a:spcBef>
              <a:buClrTx/>
              <a:buFontTx/>
              <a:buNone/>
            </a:pPr>
            <a:r>
              <a:rPr lang="en-US" altLang="en-US" sz="2400"/>
              <a:t>	Have D1, D2</a:t>
            </a:r>
          </a:p>
          <a:p>
            <a:pPr>
              <a:spcBef>
                <a:spcPct val="0"/>
              </a:spcBef>
              <a:buClrTx/>
              <a:buFontTx/>
              <a:buNone/>
            </a:pPr>
            <a:r>
              <a:rPr lang="en-US" altLang="en-US" sz="2400"/>
              <a:t>Retrieve D3</a:t>
            </a:r>
          </a:p>
          <a:p>
            <a:pPr>
              <a:spcBef>
                <a:spcPct val="0"/>
              </a:spcBef>
              <a:buClrTx/>
              <a:buFontTx/>
              <a:buNone/>
            </a:pPr>
            <a:r>
              <a:rPr lang="en-US" altLang="en-US" sz="2400"/>
              <a:t>	Now have D1, D2, D3</a:t>
            </a:r>
          </a:p>
        </p:txBody>
      </p:sp>
      <p:sp>
        <p:nvSpPr>
          <p:cNvPr id="178179" name="Text Box 4">
            <a:extLst>
              <a:ext uri="{FF2B5EF4-FFF2-40B4-BE49-F238E27FC236}">
                <a16:creationId xmlns:a16="http://schemas.microsoft.com/office/drawing/2014/main" id="{D98E77D0-92DF-29D3-D286-7B274993812C}"/>
              </a:ext>
            </a:extLst>
          </p:cNvPr>
          <p:cNvSpPr txBox="1">
            <a:spLocks noChangeArrowheads="1"/>
          </p:cNvSpPr>
          <p:nvPr/>
        </p:nvSpPr>
        <p:spPr bwMode="auto">
          <a:xfrm>
            <a:off x="4572000" y="1524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Rec- recall	NRel - # relevant</a:t>
            </a:r>
          </a:p>
          <a:p>
            <a:pPr>
              <a:spcBef>
                <a:spcPct val="0"/>
              </a:spcBef>
              <a:buClrTx/>
              <a:buFontTx/>
              <a:buNone/>
            </a:pPr>
            <a:r>
              <a:rPr lang="en-US" altLang="en-US" sz="2400"/>
              <a:t>Prec - precision</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1026">
            <a:extLst>
              <a:ext uri="{FF2B5EF4-FFF2-40B4-BE49-F238E27FC236}">
                <a16:creationId xmlns:a16="http://schemas.microsoft.com/office/drawing/2014/main" id="{3DFD7727-5DD8-2E5A-EF5D-D10C6F813D3D}"/>
              </a:ext>
            </a:extLst>
          </p:cNvPr>
          <p:cNvSpPr>
            <a:spLocks noGrp="1" noChangeArrowheads="1"/>
          </p:cNvSpPr>
          <p:nvPr>
            <p:ph type="title"/>
          </p:nvPr>
        </p:nvSpPr>
        <p:spPr>
          <a:xfrm>
            <a:off x="762000" y="304800"/>
            <a:ext cx="7772400" cy="1143000"/>
          </a:xfrm>
        </p:spPr>
        <p:txBody>
          <a:bodyPr/>
          <a:lstStyle/>
          <a:p>
            <a:r>
              <a:rPr lang="en-US" altLang="en-US">
                <a:ea typeface="ＭＳ Ｐゴシック" panose="020B0600070205080204" pitchFamily="34" charset="-128"/>
              </a:rPr>
              <a:t>Recall Plot</a:t>
            </a:r>
          </a:p>
        </p:txBody>
      </p:sp>
      <p:sp>
        <p:nvSpPr>
          <p:cNvPr id="180226" name="Rectangle 1028">
            <a:extLst>
              <a:ext uri="{FF2B5EF4-FFF2-40B4-BE49-F238E27FC236}">
                <a16:creationId xmlns:a16="http://schemas.microsoft.com/office/drawing/2014/main" id="{591A50B6-9B9B-8FE9-1CE3-9EBF99896F2A}"/>
              </a:ext>
            </a:extLst>
          </p:cNvPr>
          <p:cNvSpPr>
            <a:spLocks noGrp="1" noChangeArrowheads="1"/>
          </p:cNvSpPr>
          <p:nvPr>
            <p:ph type="body" idx="1"/>
          </p:nvPr>
        </p:nvSpPr>
        <p:spPr>
          <a:xfrm>
            <a:off x="914400" y="1295400"/>
            <a:ext cx="7772400" cy="457200"/>
          </a:xfrm>
          <a:noFill/>
        </p:spPr>
        <p:txBody>
          <a:bodyPr/>
          <a:lstStyle/>
          <a:p>
            <a:r>
              <a:rPr lang="en-US" altLang="en-US" sz="2800">
                <a:ea typeface="ＭＳ Ｐゴシック" panose="020B0600070205080204" pitchFamily="34" charset="-128"/>
              </a:rPr>
              <a:t>Recall when more and more documents are retrieved. </a:t>
            </a:r>
          </a:p>
          <a:p>
            <a:r>
              <a:rPr lang="en-US" altLang="en-US" sz="2800">
                <a:ea typeface="ＭＳ Ｐゴシック" panose="020B0600070205080204" pitchFamily="34" charset="-128"/>
              </a:rPr>
              <a:t>Why this shape?</a:t>
            </a:r>
            <a:endParaRPr lang="en-US" altLang="en-US" sz="4000">
              <a:ea typeface="ＭＳ Ｐゴシック" panose="020B0600070205080204" pitchFamily="34" charset="-128"/>
            </a:endParaRPr>
          </a:p>
        </p:txBody>
      </p:sp>
      <p:pic>
        <p:nvPicPr>
          <p:cNvPr id="180227" name="Picture 5" descr="Screen shot 2011-02-08 at 4.23.04 PM.png">
            <a:extLst>
              <a:ext uri="{FF2B5EF4-FFF2-40B4-BE49-F238E27FC236}">
                <a16:creationId xmlns:a16="http://schemas.microsoft.com/office/drawing/2014/main" id="{EEB90D55-A810-3677-16D1-78178588CB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95600"/>
            <a:ext cx="73152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026">
            <a:extLst>
              <a:ext uri="{FF2B5EF4-FFF2-40B4-BE49-F238E27FC236}">
                <a16:creationId xmlns:a16="http://schemas.microsoft.com/office/drawing/2014/main" id="{0D99F24A-5EF4-4B3B-7326-DBF72DBC69D4}"/>
              </a:ext>
            </a:extLst>
          </p:cNvPr>
          <p:cNvSpPr>
            <a:spLocks noGrp="1" noChangeArrowheads="1"/>
          </p:cNvSpPr>
          <p:nvPr>
            <p:ph type="title"/>
          </p:nvPr>
        </p:nvSpPr>
        <p:spPr>
          <a:xfrm>
            <a:off x="762000" y="304800"/>
            <a:ext cx="7772400" cy="1143000"/>
          </a:xfrm>
        </p:spPr>
        <p:txBody>
          <a:bodyPr/>
          <a:lstStyle/>
          <a:p>
            <a:r>
              <a:rPr lang="en-US" altLang="en-US">
                <a:ea typeface="ＭＳ Ｐゴシック" panose="020B0600070205080204" pitchFamily="34" charset="-128"/>
              </a:rPr>
              <a:t>Precision Plot</a:t>
            </a:r>
          </a:p>
        </p:txBody>
      </p:sp>
      <p:sp>
        <p:nvSpPr>
          <p:cNvPr id="182274" name="Rectangle 1027">
            <a:extLst>
              <a:ext uri="{FF2B5EF4-FFF2-40B4-BE49-F238E27FC236}">
                <a16:creationId xmlns:a16="http://schemas.microsoft.com/office/drawing/2014/main" id="{8F1B43D3-FD87-DCF3-F381-C13CCA204B7B}"/>
              </a:ext>
            </a:extLst>
          </p:cNvPr>
          <p:cNvSpPr>
            <a:spLocks noGrp="1" noChangeArrowheads="1"/>
          </p:cNvSpPr>
          <p:nvPr>
            <p:ph type="body" idx="1"/>
          </p:nvPr>
        </p:nvSpPr>
        <p:spPr>
          <a:xfrm>
            <a:off x="609600" y="1447800"/>
            <a:ext cx="7772400" cy="457200"/>
          </a:xfrm>
        </p:spPr>
        <p:txBody>
          <a:bodyPr/>
          <a:lstStyle/>
          <a:p>
            <a:r>
              <a:rPr lang="en-US" altLang="en-US" sz="2800">
                <a:ea typeface="ＭＳ Ｐゴシック" panose="020B0600070205080204" pitchFamily="34" charset="-128"/>
              </a:rPr>
              <a:t>Precision when more and more documents are retrieved. </a:t>
            </a:r>
          </a:p>
          <a:p>
            <a:r>
              <a:rPr lang="en-US" altLang="en-US" sz="2800">
                <a:ea typeface="ＭＳ Ｐゴシック" panose="020B0600070205080204" pitchFamily="34" charset="-128"/>
              </a:rPr>
              <a:t>Note shape!</a:t>
            </a:r>
            <a:endParaRPr lang="en-US" altLang="en-US" sz="4000">
              <a:ea typeface="ＭＳ Ｐゴシック" panose="020B0600070205080204" pitchFamily="34" charset="-128"/>
            </a:endParaRPr>
          </a:p>
        </p:txBody>
      </p:sp>
      <p:pic>
        <p:nvPicPr>
          <p:cNvPr id="182275" name="Picture 4" descr="Screen shot 2011-02-08 at 4.21.49 PM.png">
            <a:extLst>
              <a:ext uri="{FF2B5EF4-FFF2-40B4-BE49-F238E27FC236}">
                <a16:creationId xmlns:a16="http://schemas.microsoft.com/office/drawing/2014/main" id="{74D83769-8DBA-C694-21DD-9492746D9D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95600"/>
            <a:ext cx="7805738"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a:extLst>
              <a:ext uri="{FF2B5EF4-FFF2-40B4-BE49-F238E27FC236}">
                <a16:creationId xmlns:a16="http://schemas.microsoft.com/office/drawing/2014/main" id="{957C07A1-3412-785B-4CCD-E26DC08E6275}"/>
              </a:ext>
            </a:extLst>
          </p:cNvPr>
          <p:cNvSpPr>
            <a:spLocks noGrp="1" noChangeArrowheads="1"/>
          </p:cNvSpPr>
          <p:nvPr>
            <p:ph type="title"/>
          </p:nvPr>
        </p:nvSpPr>
        <p:spPr/>
        <p:txBody>
          <a:bodyPr/>
          <a:lstStyle/>
          <a:p>
            <a:r>
              <a:rPr lang="en-US" altLang="en-US">
                <a:ea typeface="ＭＳ Ｐゴシック" panose="020B0600070205080204" pitchFamily="34" charset="-128"/>
              </a:rPr>
              <a:t>Precision/recall plot</a:t>
            </a:r>
          </a:p>
        </p:txBody>
      </p:sp>
      <p:sp>
        <p:nvSpPr>
          <p:cNvPr id="184322" name="Rectangle 3">
            <a:extLst>
              <a:ext uri="{FF2B5EF4-FFF2-40B4-BE49-F238E27FC236}">
                <a16:creationId xmlns:a16="http://schemas.microsoft.com/office/drawing/2014/main" id="{554AC530-E5D0-A657-A25F-F32A2B181D01}"/>
              </a:ext>
            </a:extLst>
          </p:cNvPr>
          <p:cNvSpPr>
            <a:spLocks noGrp="1" noChangeArrowheads="1"/>
          </p:cNvSpPr>
          <p:nvPr>
            <p:ph type="body" idx="1"/>
          </p:nvPr>
        </p:nvSpPr>
        <p:spPr/>
        <p:txBody>
          <a:bodyPr/>
          <a:lstStyle/>
          <a:p>
            <a:r>
              <a:rPr lang="en-US" altLang="en-US">
                <a:ea typeface="ＭＳ Ｐゴシック" panose="020B0600070205080204" pitchFamily="34" charset="-128"/>
              </a:rPr>
              <a:t>Sequences of points (p, r)</a:t>
            </a:r>
          </a:p>
          <a:p>
            <a:r>
              <a:rPr lang="en-US" altLang="en-US">
                <a:ea typeface="ＭＳ Ｐゴシック" panose="020B0600070205080204" pitchFamily="34" charset="-128"/>
              </a:rPr>
              <a:t>Similar to y = 1 / x:</a:t>
            </a:r>
          </a:p>
          <a:p>
            <a:pPr lvl="1"/>
            <a:r>
              <a:rPr lang="en-US" altLang="en-US">
                <a:ea typeface="ＭＳ Ｐゴシック" panose="020B0600070205080204" pitchFamily="34" charset="-128"/>
              </a:rPr>
              <a:t>Inversely proportional!</a:t>
            </a:r>
          </a:p>
          <a:p>
            <a:pPr lvl="1"/>
            <a:r>
              <a:rPr lang="en-US" altLang="en-US">
                <a:ea typeface="ＭＳ Ｐゴシック" panose="020B0600070205080204" pitchFamily="34" charset="-128"/>
              </a:rPr>
              <a:t>Sawtooth shape - use smoothed graphs</a:t>
            </a:r>
          </a:p>
          <a:p>
            <a:r>
              <a:rPr lang="en-US" altLang="en-US">
                <a:ea typeface="ＭＳ Ｐゴシック" panose="020B0600070205080204" pitchFamily="34" charset="-128"/>
              </a:rPr>
              <a:t>How we can compare systems?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1D420B0A-6056-5570-6201-B136838B2FF7}"/>
              </a:ext>
            </a:extLst>
          </p:cNvPr>
          <p:cNvSpPr>
            <a:spLocks noGrp="1" noChangeArrowheads="1"/>
          </p:cNvSpPr>
          <p:nvPr>
            <p:ph type="title"/>
          </p:nvPr>
        </p:nvSpPr>
        <p:spPr/>
        <p:txBody>
          <a:bodyPr/>
          <a:lstStyle/>
          <a:p>
            <a:r>
              <a:rPr lang="en-US" altLang="en-US">
                <a:ea typeface="ＭＳ Ｐゴシック" panose="020B0600070205080204" pitchFamily="34" charset="-128"/>
              </a:rPr>
              <a:t>What an IR system should do</a:t>
            </a:r>
          </a:p>
        </p:txBody>
      </p:sp>
      <p:sp>
        <p:nvSpPr>
          <p:cNvPr id="40962" name="Rectangle 3">
            <a:extLst>
              <a:ext uri="{FF2B5EF4-FFF2-40B4-BE49-F238E27FC236}">
                <a16:creationId xmlns:a16="http://schemas.microsoft.com/office/drawing/2014/main" id="{17ADC189-FFE8-AC2A-3346-FFC2811D9956}"/>
              </a:ext>
            </a:extLst>
          </p:cNvPr>
          <p:cNvSpPr>
            <a:spLocks noGrp="1" noChangeArrowheads="1"/>
          </p:cNvSpPr>
          <p:nvPr>
            <p:ph type="body" idx="1"/>
          </p:nvPr>
        </p:nvSpPr>
        <p:spPr>
          <a:xfrm>
            <a:off x="685800" y="1676400"/>
            <a:ext cx="7772400" cy="4419600"/>
          </a:xfrm>
        </p:spPr>
        <p:txBody>
          <a:bodyPr/>
          <a:lstStyle/>
          <a:p>
            <a:pPr>
              <a:lnSpc>
                <a:spcPct val="90000"/>
              </a:lnSpc>
            </a:pPr>
            <a:r>
              <a:rPr lang="en-US" altLang="en-US">
                <a:ea typeface="ＭＳ Ｐゴシック" panose="020B0600070205080204" pitchFamily="34" charset="-128"/>
              </a:rPr>
              <a:t>Store/archive information</a:t>
            </a:r>
          </a:p>
          <a:p>
            <a:pPr>
              <a:lnSpc>
                <a:spcPct val="90000"/>
              </a:lnSpc>
            </a:pPr>
            <a:r>
              <a:rPr lang="en-US" altLang="en-US">
                <a:ea typeface="ＭＳ Ｐゴシック" panose="020B0600070205080204" pitchFamily="34" charset="-128"/>
              </a:rPr>
              <a:t>Provide access to that information</a:t>
            </a:r>
          </a:p>
          <a:p>
            <a:pPr>
              <a:lnSpc>
                <a:spcPct val="90000"/>
              </a:lnSpc>
            </a:pPr>
            <a:r>
              <a:rPr lang="en-US" altLang="en-US">
                <a:ea typeface="ＭＳ Ｐゴシック" panose="020B0600070205080204" pitchFamily="34" charset="-128"/>
              </a:rPr>
              <a:t>Answer queries with relevant information</a:t>
            </a:r>
          </a:p>
          <a:p>
            <a:pPr>
              <a:lnSpc>
                <a:spcPct val="90000"/>
              </a:lnSpc>
            </a:pPr>
            <a:r>
              <a:rPr lang="en-US" altLang="en-US">
                <a:ea typeface="ＭＳ Ｐゴシック" panose="020B0600070205080204" pitchFamily="34" charset="-128"/>
              </a:rPr>
              <a:t>Stay current</a:t>
            </a:r>
          </a:p>
          <a:p>
            <a:pPr>
              <a:lnSpc>
                <a:spcPct val="90000"/>
              </a:lnSpc>
            </a:pPr>
            <a:r>
              <a:rPr lang="en-US" altLang="en-US">
                <a:ea typeface="ＭＳ Ｐゴシック" panose="020B0600070205080204" pitchFamily="34" charset="-128"/>
              </a:rPr>
              <a:t>WISH list</a:t>
            </a:r>
          </a:p>
          <a:p>
            <a:pPr lvl="1">
              <a:lnSpc>
                <a:spcPct val="90000"/>
              </a:lnSpc>
            </a:pPr>
            <a:r>
              <a:rPr lang="en-US" altLang="en-US">
                <a:ea typeface="ＭＳ Ｐゴシック" panose="020B0600070205080204" pitchFamily="34" charset="-128"/>
              </a:rPr>
              <a:t>Understand the user</a:t>
            </a:r>
            <a:r>
              <a:rPr lang="ja-JP" altLang="en-US">
                <a:ea typeface="ＭＳ Ｐゴシック" panose="020B0600070205080204" pitchFamily="34" charset="-128"/>
              </a:rPr>
              <a:t>’</a:t>
            </a:r>
            <a:r>
              <a:rPr lang="en-US" altLang="ja-JP">
                <a:ea typeface="ＭＳ Ｐゴシック" panose="020B0600070205080204" pitchFamily="34" charset="-128"/>
              </a:rPr>
              <a:t>s queries </a:t>
            </a:r>
          </a:p>
          <a:p>
            <a:pPr lvl="1">
              <a:lnSpc>
                <a:spcPct val="90000"/>
              </a:lnSpc>
            </a:pPr>
            <a:r>
              <a:rPr lang="en-US" altLang="en-US">
                <a:ea typeface="ＭＳ Ｐゴシック" panose="020B0600070205080204" pitchFamily="34" charset="-128"/>
              </a:rPr>
              <a:t>Understand the user</a:t>
            </a:r>
            <a:r>
              <a:rPr lang="ja-JP" altLang="en-US">
                <a:ea typeface="ＭＳ Ｐゴシック" panose="020B0600070205080204" pitchFamily="34" charset="-128"/>
              </a:rPr>
              <a:t>’</a:t>
            </a:r>
            <a:r>
              <a:rPr lang="en-US" altLang="ja-JP">
                <a:ea typeface="ＭＳ Ｐゴシック" panose="020B0600070205080204" pitchFamily="34" charset="-128"/>
              </a:rPr>
              <a:t>s need</a:t>
            </a:r>
          </a:p>
          <a:p>
            <a:pPr lvl="1">
              <a:lnSpc>
                <a:spcPct val="90000"/>
              </a:lnSpc>
            </a:pPr>
            <a:r>
              <a:rPr lang="en-US" altLang="en-US">
                <a:ea typeface="ＭＳ Ｐゴシック" panose="020B0600070205080204" pitchFamily="34" charset="-128"/>
              </a:rPr>
              <a:t>Acts as an assistant</a:t>
            </a:r>
          </a:p>
          <a:p>
            <a:pPr>
              <a:lnSpc>
                <a:spcPct val="90000"/>
              </a:lnSpc>
            </a:pPr>
            <a:endParaRPr lang="en-US" altLang="en-US">
              <a:ea typeface="ＭＳ Ｐゴシック" panose="020B0600070205080204" pitchFamily="34" charset="-128"/>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a:extLst>
              <a:ext uri="{FF2B5EF4-FFF2-40B4-BE49-F238E27FC236}">
                <a16:creationId xmlns:a16="http://schemas.microsoft.com/office/drawing/2014/main" id="{8C5D2328-94E5-B862-F356-F233C88A168D}"/>
              </a:ext>
            </a:extLst>
          </p:cNvPr>
          <p:cNvSpPr>
            <a:spLocks noChangeArrowheads="1"/>
          </p:cNvSpPr>
          <p:nvPr/>
        </p:nvSpPr>
        <p:spPr bwMode="auto">
          <a:xfrm>
            <a:off x="1143000" y="2743200"/>
            <a:ext cx="6019800" cy="3505200"/>
          </a:xfrm>
          <a:prstGeom prst="rect">
            <a:avLst/>
          </a:prstGeom>
          <a:solidFill>
            <a:srgbClr val="FFCC99"/>
          </a:solidFill>
          <a:ln w="12700">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85346" name="Rectangle 3">
            <a:extLst>
              <a:ext uri="{FF2B5EF4-FFF2-40B4-BE49-F238E27FC236}">
                <a16:creationId xmlns:a16="http://schemas.microsoft.com/office/drawing/2014/main" id="{E0A5C9CB-1126-2803-7414-6F2AEA01743F}"/>
              </a:ext>
            </a:extLst>
          </p:cNvPr>
          <p:cNvSpPr>
            <a:spLocks noGrp="1" noChangeArrowheads="1"/>
          </p:cNvSpPr>
          <p:nvPr>
            <p:ph type="title"/>
          </p:nvPr>
        </p:nvSpPr>
        <p:spPr>
          <a:xfrm>
            <a:off x="609600" y="152400"/>
            <a:ext cx="7772400" cy="1143000"/>
          </a:xfrm>
        </p:spPr>
        <p:txBody>
          <a:bodyPr/>
          <a:lstStyle/>
          <a:p>
            <a:r>
              <a:rPr lang="en-US" altLang="en-US" sz="4000">
                <a:ea typeface="ＭＳ Ｐゴシック" panose="020B0600070205080204" pitchFamily="34" charset="-128"/>
              </a:rPr>
              <a:t>Precision/Recall Curves</a:t>
            </a:r>
          </a:p>
        </p:txBody>
      </p:sp>
      <p:sp>
        <p:nvSpPr>
          <p:cNvPr id="185347" name="Rectangle 4">
            <a:extLst>
              <a:ext uri="{FF2B5EF4-FFF2-40B4-BE49-F238E27FC236}">
                <a16:creationId xmlns:a16="http://schemas.microsoft.com/office/drawing/2014/main" id="{449148B8-7C38-9E9B-124A-AF20FF404F73}"/>
              </a:ext>
            </a:extLst>
          </p:cNvPr>
          <p:cNvSpPr>
            <a:spLocks noGrp="1" noChangeArrowheads="1"/>
          </p:cNvSpPr>
          <p:nvPr>
            <p:ph type="body" idx="4294967295"/>
          </p:nvPr>
        </p:nvSpPr>
        <p:spPr>
          <a:xfrm>
            <a:off x="685800" y="1219200"/>
            <a:ext cx="7772400" cy="4114800"/>
          </a:xfrm>
        </p:spPr>
        <p:txBody>
          <a:bodyPr/>
          <a:lstStyle/>
          <a:p>
            <a:r>
              <a:rPr lang="en-US" altLang="en-US" sz="2400">
                <a:ea typeface="ＭＳ Ｐゴシック" panose="020B0600070205080204" pitchFamily="34" charset="-128"/>
              </a:rPr>
              <a:t>There is a tradeoff between Precision and Recall</a:t>
            </a:r>
          </a:p>
          <a:p>
            <a:r>
              <a:rPr lang="en-US" altLang="en-US" sz="2400">
                <a:ea typeface="ＭＳ Ｐゴシック" panose="020B0600070205080204" pitchFamily="34" charset="-128"/>
              </a:rPr>
              <a:t>So measure Precision at different levels of Recall</a:t>
            </a:r>
          </a:p>
          <a:p>
            <a:r>
              <a:rPr lang="en-US" altLang="en-US" sz="2400">
                <a:ea typeface="ＭＳ Ｐゴシック" panose="020B0600070205080204" pitchFamily="34" charset="-128"/>
              </a:rPr>
              <a:t>Note: this is an AVERAGE over MANY queries</a:t>
            </a:r>
            <a:endParaRPr lang="en-US" altLang="en-US" sz="2800">
              <a:ea typeface="ＭＳ Ｐゴシック" panose="020B0600070205080204" pitchFamily="34" charset="-128"/>
            </a:endParaRPr>
          </a:p>
        </p:txBody>
      </p:sp>
      <p:cxnSp>
        <p:nvCxnSpPr>
          <p:cNvPr id="185348" name="AutoShape 5">
            <a:extLst>
              <a:ext uri="{FF2B5EF4-FFF2-40B4-BE49-F238E27FC236}">
                <a16:creationId xmlns:a16="http://schemas.microsoft.com/office/drawing/2014/main" id="{8441CFDC-FF39-46B8-E326-C08CB685C15A}"/>
              </a:ext>
            </a:extLst>
          </p:cNvPr>
          <p:cNvCxnSpPr>
            <a:cxnSpLocks noChangeShapeType="1"/>
          </p:cNvCxnSpPr>
          <p:nvPr/>
        </p:nvCxnSpPr>
        <p:spPr bwMode="auto">
          <a:xfrm>
            <a:off x="2819400" y="3581400"/>
            <a:ext cx="0" cy="2286000"/>
          </a:xfrm>
          <a:prstGeom prst="straightConnector1">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185349" name="AutoShape 6">
            <a:extLst>
              <a:ext uri="{FF2B5EF4-FFF2-40B4-BE49-F238E27FC236}">
                <a16:creationId xmlns:a16="http://schemas.microsoft.com/office/drawing/2014/main" id="{E0ECBB55-37DE-A267-5E47-B549BADE7D55}"/>
              </a:ext>
            </a:extLst>
          </p:cNvPr>
          <p:cNvCxnSpPr>
            <a:cxnSpLocks noChangeShapeType="1"/>
          </p:cNvCxnSpPr>
          <p:nvPr/>
        </p:nvCxnSpPr>
        <p:spPr bwMode="auto">
          <a:xfrm>
            <a:off x="2819400" y="5867400"/>
            <a:ext cx="2743200" cy="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5350" name="Freeform 7">
            <a:extLst>
              <a:ext uri="{FF2B5EF4-FFF2-40B4-BE49-F238E27FC236}">
                <a16:creationId xmlns:a16="http://schemas.microsoft.com/office/drawing/2014/main" id="{0B2E3056-E3C9-1045-91FA-70A912309400}"/>
              </a:ext>
            </a:extLst>
          </p:cNvPr>
          <p:cNvSpPr>
            <a:spLocks/>
          </p:cNvSpPr>
          <p:nvPr/>
        </p:nvSpPr>
        <p:spPr bwMode="auto">
          <a:xfrm>
            <a:off x="3048000" y="3962400"/>
            <a:ext cx="1981200" cy="1676400"/>
          </a:xfrm>
          <a:custGeom>
            <a:avLst/>
            <a:gdLst>
              <a:gd name="T0" fmla="*/ 0 w 1248"/>
              <a:gd name="T1" fmla="*/ 0 h 1056"/>
              <a:gd name="T2" fmla="*/ 2147483646 w 1248"/>
              <a:gd name="T3" fmla="*/ 2147483646 h 1056"/>
              <a:gd name="T4" fmla="*/ 2147483646 w 1248"/>
              <a:gd name="T5" fmla="*/ 2147483646 h 1056"/>
              <a:gd name="T6" fmla="*/ 2147483646 w 1248"/>
              <a:gd name="T7" fmla="*/ 2147483646 h 1056"/>
              <a:gd name="T8" fmla="*/ 0 60000 65536"/>
              <a:gd name="T9" fmla="*/ 0 60000 65536"/>
              <a:gd name="T10" fmla="*/ 0 60000 65536"/>
              <a:gd name="T11" fmla="*/ 0 60000 65536"/>
              <a:gd name="T12" fmla="*/ 0 w 1248"/>
              <a:gd name="T13" fmla="*/ 0 h 1056"/>
              <a:gd name="T14" fmla="*/ 1248 w 1248"/>
              <a:gd name="T15" fmla="*/ 1056 h 1056"/>
            </a:gdLst>
            <a:ahLst/>
            <a:cxnLst>
              <a:cxn ang="T8">
                <a:pos x="T0" y="T1"/>
              </a:cxn>
              <a:cxn ang="T9">
                <a:pos x="T2" y="T3"/>
              </a:cxn>
              <a:cxn ang="T10">
                <a:pos x="T4" y="T5"/>
              </a:cxn>
              <a:cxn ang="T11">
                <a:pos x="T6" y="T7"/>
              </a:cxn>
            </a:cxnLst>
            <a:rect l="T12" t="T13" r="T14" b="T15"/>
            <a:pathLst>
              <a:path w="1248" h="1056">
                <a:moveTo>
                  <a:pt x="0" y="0"/>
                </a:moveTo>
                <a:cubicBezTo>
                  <a:pt x="24" y="100"/>
                  <a:pt x="48" y="200"/>
                  <a:pt x="144" y="336"/>
                </a:cubicBezTo>
                <a:cubicBezTo>
                  <a:pt x="240" y="472"/>
                  <a:pt x="392" y="696"/>
                  <a:pt x="576" y="816"/>
                </a:cubicBezTo>
                <a:cubicBezTo>
                  <a:pt x="760" y="936"/>
                  <a:pt x="1004" y="996"/>
                  <a:pt x="1248" y="1056"/>
                </a:cubicBezTo>
              </a:path>
            </a:pathLst>
          </a:custGeom>
          <a:noFill/>
          <a:ln w="1905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351" name="Text Box 8">
            <a:extLst>
              <a:ext uri="{FF2B5EF4-FFF2-40B4-BE49-F238E27FC236}">
                <a16:creationId xmlns:a16="http://schemas.microsoft.com/office/drawing/2014/main" id="{F28D80DF-511D-5683-5FBB-EC664ABA8011}"/>
              </a:ext>
            </a:extLst>
          </p:cNvPr>
          <p:cNvSpPr txBox="1">
            <a:spLocks noChangeArrowheads="1"/>
          </p:cNvSpPr>
          <p:nvPr/>
        </p:nvSpPr>
        <p:spPr bwMode="auto">
          <a:xfrm>
            <a:off x="1066800" y="3733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latin typeface="Arial" panose="020B0604020202020204" pitchFamily="34" charset="0"/>
              </a:rPr>
              <a:t>precision</a:t>
            </a:r>
          </a:p>
        </p:txBody>
      </p:sp>
      <p:sp>
        <p:nvSpPr>
          <p:cNvPr id="185352" name="Text Box 9">
            <a:extLst>
              <a:ext uri="{FF2B5EF4-FFF2-40B4-BE49-F238E27FC236}">
                <a16:creationId xmlns:a16="http://schemas.microsoft.com/office/drawing/2014/main" id="{DDBE7A95-D07E-DA9F-EB71-54F71A5FD286}"/>
              </a:ext>
            </a:extLst>
          </p:cNvPr>
          <p:cNvSpPr txBox="1">
            <a:spLocks noChangeArrowheads="1"/>
          </p:cNvSpPr>
          <p:nvPr/>
        </p:nvSpPr>
        <p:spPr bwMode="auto">
          <a:xfrm>
            <a:off x="3733800" y="58674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latin typeface="Arial" panose="020B0604020202020204" pitchFamily="34" charset="0"/>
              </a:rPr>
              <a:t>recall</a:t>
            </a:r>
          </a:p>
        </p:txBody>
      </p:sp>
      <p:sp>
        <p:nvSpPr>
          <p:cNvPr id="185353" name="Text Box 10">
            <a:extLst>
              <a:ext uri="{FF2B5EF4-FFF2-40B4-BE49-F238E27FC236}">
                <a16:creationId xmlns:a16="http://schemas.microsoft.com/office/drawing/2014/main" id="{C75DB1BD-1864-8B28-24A0-BE4CC93FCD43}"/>
              </a:ext>
            </a:extLst>
          </p:cNvPr>
          <p:cNvSpPr txBox="1">
            <a:spLocks noChangeArrowheads="1"/>
          </p:cNvSpPr>
          <p:nvPr/>
        </p:nvSpPr>
        <p:spPr bwMode="auto">
          <a:xfrm>
            <a:off x="4267200" y="52578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latin typeface="Arial" panose="020B0604020202020204" pitchFamily="34" charset="0"/>
              </a:rPr>
              <a:t>x</a:t>
            </a:r>
            <a:endParaRPr lang="en-US" altLang="en-US" sz="3600">
              <a:latin typeface="Arial" panose="020B0604020202020204" pitchFamily="34" charset="0"/>
            </a:endParaRPr>
          </a:p>
        </p:txBody>
      </p:sp>
      <p:sp>
        <p:nvSpPr>
          <p:cNvPr id="185354" name="Text Box 11">
            <a:extLst>
              <a:ext uri="{FF2B5EF4-FFF2-40B4-BE49-F238E27FC236}">
                <a16:creationId xmlns:a16="http://schemas.microsoft.com/office/drawing/2014/main" id="{4B6966FB-00C9-F7D5-BD0F-72D7C75E2E6C}"/>
              </a:ext>
            </a:extLst>
          </p:cNvPr>
          <p:cNvSpPr txBox="1">
            <a:spLocks noChangeArrowheads="1"/>
          </p:cNvSpPr>
          <p:nvPr/>
        </p:nvSpPr>
        <p:spPr bwMode="auto">
          <a:xfrm>
            <a:off x="3048000" y="41148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latin typeface="Arial" panose="020B0604020202020204" pitchFamily="34" charset="0"/>
              </a:rPr>
              <a:t>x</a:t>
            </a:r>
            <a:endParaRPr lang="en-US" altLang="en-US" sz="3600">
              <a:latin typeface="Arial" panose="020B0604020202020204" pitchFamily="34" charset="0"/>
            </a:endParaRPr>
          </a:p>
        </p:txBody>
      </p:sp>
      <p:sp>
        <p:nvSpPr>
          <p:cNvPr id="185355" name="Text Box 12">
            <a:extLst>
              <a:ext uri="{FF2B5EF4-FFF2-40B4-BE49-F238E27FC236}">
                <a16:creationId xmlns:a16="http://schemas.microsoft.com/office/drawing/2014/main" id="{581D4407-8D9F-56F1-0ECC-57476FDE46BC}"/>
              </a:ext>
            </a:extLst>
          </p:cNvPr>
          <p:cNvSpPr txBox="1">
            <a:spLocks noChangeArrowheads="1"/>
          </p:cNvSpPr>
          <p:nvPr/>
        </p:nvSpPr>
        <p:spPr bwMode="auto">
          <a:xfrm>
            <a:off x="3352800" y="4648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latin typeface="Arial" panose="020B0604020202020204" pitchFamily="34" charset="0"/>
              </a:rPr>
              <a:t>x</a:t>
            </a:r>
            <a:endParaRPr lang="en-US" altLang="en-US" sz="3600">
              <a:latin typeface="Arial" panose="020B0604020202020204" pitchFamily="34" charset="0"/>
            </a:endParaRPr>
          </a:p>
        </p:txBody>
      </p:sp>
      <p:sp>
        <p:nvSpPr>
          <p:cNvPr id="185356" name="Text Box 13">
            <a:extLst>
              <a:ext uri="{FF2B5EF4-FFF2-40B4-BE49-F238E27FC236}">
                <a16:creationId xmlns:a16="http://schemas.microsoft.com/office/drawing/2014/main" id="{D938DBE6-2EEE-D08B-229B-8779F7159110}"/>
              </a:ext>
            </a:extLst>
          </p:cNvPr>
          <p:cNvSpPr txBox="1">
            <a:spLocks noChangeArrowheads="1"/>
          </p:cNvSpPr>
          <p:nvPr/>
        </p:nvSpPr>
        <p:spPr bwMode="auto">
          <a:xfrm>
            <a:off x="4800600" y="5410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latin typeface="Arial" panose="020B0604020202020204" pitchFamily="34" charset="0"/>
              </a:rPr>
              <a:t>x</a:t>
            </a:r>
            <a:endParaRPr lang="en-US" altLang="en-US" sz="3600">
              <a:latin typeface="Arial" panose="020B0604020202020204" pitchFamily="34" charset="0"/>
            </a:endParaRPr>
          </a:p>
        </p:txBody>
      </p:sp>
      <p:sp>
        <p:nvSpPr>
          <p:cNvPr id="185357" name="Line 14">
            <a:extLst>
              <a:ext uri="{FF2B5EF4-FFF2-40B4-BE49-F238E27FC236}">
                <a16:creationId xmlns:a16="http://schemas.microsoft.com/office/drawing/2014/main" id="{1CEA10F1-98DD-C328-4BE7-74B62E3CA774}"/>
              </a:ext>
            </a:extLst>
          </p:cNvPr>
          <p:cNvSpPr>
            <a:spLocks noChangeShapeType="1"/>
          </p:cNvSpPr>
          <p:nvPr/>
        </p:nvSpPr>
        <p:spPr bwMode="auto">
          <a:xfrm>
            <a:off x="2743200" y="6553200"/>
            <a:ext cx="2743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5358" name="Text Box 15">
            <a:extLst>
              <a:ext uri="{FF2B5EF4-FFF2-40B4-BE49-F238E27FC236}">
                <a16:creationId xmlns:a16="http://schemas.microsoft.com/office/drawing/2014/main" id="{7FD6BE54-3AD6-12AE-AED1-7196CE7C850D}"/>
              </a:ext>
            </a:extLst>
          </p:cNvPr>
          <p:cNvSpPr txBox="1">
            <a:spLocks noChangeArrowheads="1"/>
          </p:cNvSpPr>
          <p:nvPr/>
        </p:nvSpPr>
        <p:spPr bwMode="auto">
          <a:xfrm>
            <a:off x="5622925" y="6338888"/>
            <a:ext cx="3421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t>Number of documents retrieved</a:t>
            </a:r>
          </a:p>
        </p:txBody>
      </p:sp>
      <p:sp>
        <p:nvSpPr>
          <p:cNvPr id="185359" name="Text Box 16">
            <a:extLst>
              <a:ext uri="{FF2B5EF4-FFF2-40B4-BE49-F238E27FC236}">
                <a16:creationId xmlns:a16="http://schemas.microsoft.com/office/drawing/2014/main" id="{1A32A1A3-E3AA-5DAC-76C2-D76F89C0890A}"/>
              </a:ext>
            </a:extLst>
          </p:cNvPr>
          <p:cNvSpPr txBox="1">
            <a:spLocks noChangeArrowheads="1"/>
          </p:cNvSpPr>
          <p:nvPr/>
        </p:nvSpPr>
        <p:spPr bwMode="auto">
          <a:xfrm>
            <a:off x="7391400" y="2971800"/>
            <a:ext cx="146367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t>Note that </a:t>
            </a:r>
          </a:p>
          <a:p>
            <a:pPr>
              <a:spcBef>
                <a:spcPct val="0"/>
              </a:spcBef>
              <a:buClrTx/>
              <a:buFontTx/>
              <a:buNone/>
            </a:pPr>
            <a:r>
              <a:rPr lang="en-US" altLang="en-US" sz="2000"/>
              <a:t>there are</a:t>
            </a:r>
          </a:p>
          <a:p>
            <a:pPr>
              <a:spcBef>
                <a:spcPct val="0"/>
              </a:spcBef>
              <a:buClrTx/>
              <a:buFontTx/>
              <a:buNone/>
            </a:pPr>
            <a:r>
              <a:rPr lang="en-US" altLang="en-US" sz="2000"/>
              <a:t>two separate</a:t>
            </a:r>
          </a:p>
          <a:p>
            <a:pPr>
              <a:spcBef>
                <a:spcPct val="0"/>
              </a:spcBef>
              <a:buClrTx/>
              <a:buFontTx/>
              <a:buNone/>
            </a:pPr>
            <a:r>
              <a:rPr lang="en-US" altLang="en-US" sz="2000"/>
              <a:t>entities plotted on the x axis, recall and numbers of</a:t>
            </a:r>
          </a:p>
          <a:p>
            <a:pPr>
              <a:spcBef>
                <a:spcPct val="0"/>
              </a:spcBef>
              <a:buClrTx/>
              <a:buFontTx/>
              <a:buNone/>
            </a:pPr>
            <a:r>
              <a:rPr lang="en-US" altLang="en-US" sz="2000"/>
              <a:t>Documents.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a:extLst>
              <a:ext uri="{FF2B5EF4-FFF2-40B4-BE49-F238E27FC236}">
                <a16:creationId xmlns:a16="http://schemas.microsoft.com/office/drawing/2014/main" id="{D594C39F-0402-6BE0-1CCD-0DFF008BBBB8}"/>
              </a:ext>
            </a:extLst>
          </p:cNvPr>
          <p:cNvSpPr>
            <a:spLocks noGrp="1" noChangeArrowheads="1"/>
          </p:cNvSpPr>
          <p:nvPr>
            <p:ph type="title"/>
          </p:nvPr>
        </p:nvSpPr>
        <p:spPr>
          <a:xfrm>
            <a:off x="762000" y="76200"/>
            <a:ext cx="7772400" cy="1143000"/>
          </a:xfrm>
          <a:noFill/>
        </p:spPr>
        <p:txBody>
          <a:bodyPr lIns="92075" tIns="46038" rIns="92075" bIns="46038"/>
          <a:lstStyle/>
          <a:p>
            <a:r>
              <a:rPr lang="en-US" altLang="en-US">
                <a:ea typeface="ＭＳ Ｐゴシック" panose="020B0600070205080204" pitchFamily="34" charset="-128"/>
              </a:rPr>
              <a:t>Precision/Recall Curves</a:t>
            </a:r>
          </a:p>
        </p:txBody>
      </p:sp>
      <p:grpSp>
        <p:nvGrpSpPr>
          <p:cNvPr id="186370" name="Group 3">
            <a:extLst>
              <a:ext uri="{FF2B5EF4-FFF2-40B4-BE49-F238E27FC236}">
                <a16:creationId xmlns:a16="http://schemas.microsoft.com/office/drawing/2014/main" id="{CBA626A3-FBC6-5FEE-AB8C-4B47AF3E736A}"/>
              </a:ext>
            </a:extLst>
          </p:cNvPr>
          <p:cNvGrpSpPr>
            <a:grpSpLocks/>
          </p:cNvGrpSpPr>
          <p:nvPr/>
        </p:nvGrpSpPr>
        <p:grpSpPr bwMode="auto">
          <a:xfrm>
            <a:off x="1524000" y="990600"/>
            <a:ext cx="6172200" cy="5486400"/>
            <a:chOff x="960" y="624"/>
            <a:chExt cx="3888" cy="3456"/>
          </a:xfrm>
        </p:grpSpPr>
        <p:pic>
          <p:nvPicPr>
            <p:cNvPr id="186371" name="Picture 4">
              <a:extLst>
                <a:ext uri="{FF2B5EF4-FFF2-40B4-BE49-F238E27FC236}">
                  <a16:creationId xmlns:a16="http://schemas.microsoft.com/office/drawing/2014/main" id="{3B7E6BE0-26DE-308C-1223-254082B9282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 y="758"/>
              <a:ext cx="3490" cy="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Rectangle 5">
              <a:extLst>
                <a:ext uri="{FF2B5EF4-FFF2-40B4-BE49-F238E27FC236}">
                  <a16:creationId xmlns:a16="http://schemas.microsoft.com/office/drawing/2014/main" id="{A10202CF-6142-CA73-2118-1C08145269E4}"/>
                </a:ext>
              </a:extLst>
            </p:cNvPr>
            <p:cNvSpPr>
              <a:spLocks noChangeArrowheads="1"/>
            </p:cNvSpPr>
            <p:nvPr/>
          </p:nvSpPr>
          <p:spPr bwMode="auto">
            <a:xfrm>
              <a:off x="960" y="624"/>
              <a:ext cx="38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86373" name="Rectangle 6">
              <a:extLst>
                <a:ext uri="{FF2B5EF4-FFF2-40B4-BE49-F238E27FC236}">
                  <a16:creationId xmlns:a16="http://schemas.microsoft.com/office/drawing/2014/main" id="{FE22EC60-A9EB-8733-417B-EF0123F5B8BA}"/>
                </a:ext>
              </a:extLst>
            </p:cNvPr>
            <p:cNvSpPr>
              <a:spLocks noChangeArrowheads="1"/>
            </p:cNvSpPr>
            <p:nvPr/>
          </p:nvSpPr>
          <p:spPr bwMode="auto">
            <a:xfrm>
              <a:off x="4560" y="816"/>
              <a:ext cx="96"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86374" name="Rectangle 7">
              <a:extLst>
                <a:ext uri="{FF2B5EF4-FFF2-40B4-BE49-F238E27FC236}">
                  <a16:creationId xmlns:a16="http://schemas.microsoft.com/office/drawing/2014/main" id="{54F8A339-50BC-1726-9808-172B97F18D74}"/>
                </a:ext>
              </a:extLst>
            </p:cNvPr>
            <p:cNvSpPr>
              <a:spLocks noChangeArrowheads="1"/>
            </p:cNvSpPr>
            <p:nvPr/>
          </p:nvSpPr>
          <p:spPr bwMode="auto">
            <a:xfrm>
              <a:off x="1104" y="3984"/>
              <a:ext cx="350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gr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4">
            <a:extLst>
              <a:ext uri="{FF2B5EF4-FFF2-40B4-BE49-F238E27FC236}">
                <a16:creationId xmlns:a16="http://schemas.microsoft.com/office/drawing/2014/main" id="{CA46BC4A-D009-074B-FFC0-8D1996F39313}"/>
              </a:ext>
            </a:extLst>
          </p:cNvPr>
          <p:cNvSpPr>
            <a:spLocks noGrp="1" noChangeArrowheads="1"/>
          </p:cNvSpPr>
          <p:nvPr>
            <p:ph type="title"/>
          </p:nvPr>
        </p:nvSpPr>
        <p:spPr>
          <a:xfrm>
            <a:off x="685800" y="228600"/>
            <a:ext cx="7772400" cy="1143000"/>
          </a:xfrm>
        </p:spPr>
        <p:txBody>
          <a:bodyPr/>
          <a:lstStyle/>
          <a:p>
            <a:r>
              <a:rPr lang="en-US" altLang="en-US" sz="4000">
                <a:ea typeface="ＭＳ Ｐゴシック" panose="020B0600070205080204" pitchFamily="34" charset="-128"/>
              </a:rPr>
              <a:t>The F-Measure</a:t>
            </a:r>
          </a:p>
        </p:txBody>
      </p:sp>
      <p:sp>
        <p:nvSpPr>
          <p:cNvPr id="187394" name="Rectangle 5">
            <a:extLst>
              <a:ext uri="{FF2B5EF4-FFF2-40B4-BE49-F238E27FC236}">
                <a16:creationId xmlns:a16="http://schemas.microsoft.com/office/drawing/2014/main" id="{51114CFB-7F0A-5200-BAA8-08AC9DC3C7BA}"/>
              </a:ext>
            </a:extLst>
          </p:cNvPr>
          <p:cNvSpPr>
            <a:spLocks noGrp="1" noChangeArrowheads="1"/>
          </p:cNvSpPr>
          <p:nvPr>
            <p:ph type="body" idx="4294967295"/>
          </p:nvPr>
        </p:nvSpPr>
        <p:spPr>
          <a:xfrm>
            <a:off x="685800" y="1600200"/>
            <a:ext cx="7772400" cy="4495800"/>
          </a:xfrm>
        </p:spPr>
        <p:txBody>
          <a:bodyPr/>
          <a:lstStyle/>
          <a:p>
            <a:pPr>
              <a:buFontTx/>
              <a:buNone/>
            </a:pPr>
            <a:r>
              <a:rPr lang="en-US" altLang="en-US" sz="2800">
                <a:ea typeface="ＭＳ Ｐゴシック" panose="020B0600070205080204" pitchFamily="34" charset="-128"/>
              </a:rPr>
              <a:t>Combine Precision and Recall into one number</a:t>
            </a:r>
          </a:p>
          <a:p>
            <a:endParaRPr lang="en-US" altLang="en-US" sz="2800">
              <a:ea typeface="ＭＳ Ｐゴシック" panose="020B0600070205080204" pitchFamily="34" charset="-128"/>
            </a:endParaRPr>
          </a:p>
          <a:p>
            <a:endParaRPr lang="en-US" altLang="en-US" sz="2800">
              <a:ea typeface="ＭＳ Ｐゴシック" panose="020B0600070205080204" pitchFamily="34" charset="-128"/>
            </a:endParaRPr>
          </a:p>
        </p:txBody>
      </p:sp>
      <p:grpSp>
        <p:nvGrpSpPr>
          <p:cNvPr id="187395" name="Group 10">
            <a:extLst>
              <a:ext uri="{FF2B5EF4-FFF2-40B4-BE49-F238E27FC236}">
                <a16:creationId xmlns:a16="http://schemas.microsoft.com/office/drawing/2014/main" id="{79A25C06-0D3A-743C-F860-1769D6D0A21D}"/>
              </a:ext>
            </a:extLst>
          </p:cNvPr>
          <p:cNvGrpSpPr>
            <a:grpSpLocks/>
          </p:cNvGrpSpPr>
          <p:nvPr/>
        </p:nvGrpSpPr>
        <p:grpSpPr bwMode="auto">
          <a:xfrm>
            <a:off x="1295400" y="2286000"/>
            <a:ext cx="4586288" cy="2057400"/>
            <a:chOff x="1764" y="1314"/>
            <a:chExt cx="2889" cy="1296"/>
          </a:xfrm>
        </p:grpSpPr>
        <p:sp>
          <p:nvSpPr>
            <p:cNvPr id="187399" name="Rectangle 3">
              <a:extLst>
                <a:ext uri="{FF2B5EF4-FFF2-40B4-BE49-F238E27FC236}">
                  <a16:creationId xmlns:a16="http://schemas.microsoft.com/office/drawing/2014/main" id="{4CCA88C5-E33A-5BB3-2E52-6F4B54790158}"/>
                </a:ext>
              </a:extLst>
            </p:cNvPr>
            <p:cNvSpPr>
              <a:spLocks noChangeArrowheads="1"/>
            </p:cNvSpPr>
            <p:nvPr/>
          </p:nvSpPr>
          <p:spPr bwMode="auto">
            <a:xfrm>
              <a:off x="1764" y="1314"/>
              <a:ext cx="2889" cy="1296"/>
            </a:xfrm>
            <a:prstGeom prst="rect">
              <a:avLst/>
            </a:prstGeom>
            <a:solidFill>
              <a:srgbClr val="FFCC99"/>
            </a:solidFill>
            <a:ln w="12700">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graphicFrame>
          <p:nvGraphicFramePr>
            <p:cNvPr id="187400" name="Object 2">
              <a:extLst>
                <a:ext uri="{FF2B5EF4-FFF2-40B4-BE49-F238E27FC236}">
                  <a16:creationId xmlns:a16="http://schemas.microsoft.com/office/drawing/2014/main" id="{47C0BA50-0903-F7B4-272D-4288D2641B0D}"/>
                </a:ext>
              </a:extLst>
            </p:cNvPr>
            <p:cNvGraphicFramePr>
              <a:graphicFrameLocks noChangeAspect="1"/>
            </p:cNvGraphicFramePr>
            <p:nvPr/>
          </p:nvGraphicFramePr>
          <p:xfrm>
            <a:off x="1824" y="1536"/>
            <a:ext cx="2676" cy="759"/>
          </p:xfrm>
          <a:graphic>
            <a:graphicData uri="http://schemas.openxmlformats.org/presentationml/2006/ole">
              <mc:AlternateContent xmlns:mc="http://schemas.openxmlformats.org/markup-compatibility/2006">
                <mc:Choice xmlns:v="urn:schemas-microsoft-com:vml" Requires="v">
                  <p:oleObj name="Equation" r:id="rId3" imgW="1587500" imgH="393700" progId="Equation.3">
                    <p:embed/>
                  </p:oleObj>
                </mc:Choice>
                <mc:Fallback>
                  <p:oleObj name="Equation" r:id="rId3" imgW="1587500" imgH="393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 y="1536"/>
                          <a:ext cx="2676" cy="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
        <p:nvSpPr>
          <p:cNvPr id="187396" name="Text Box 7">
            <a:extLst>
              <a:ext uri="{FF2B5EF4-FFF2-40B4-BE49-F238E27FC236}">
                <a16:creationId xmlns:a16="http://schemas.microsoft.com/office/drawing/2014/main" id="{AC274001-31DA-DABB-2209-E452971098E5}"/>
              </a:ext>
            </a:extLst>
          </p:cNvPr>
          <p:cNvSpPr txBox="1">
            <a:spLocks noChangeArrowheads="1"/>
          </p:cNvSpPr>
          <p:nvPr/>
        </p:nvSpPr>
        <p:spPr bwMode="auto">
          <a:xfrm>
            <a:off x="6324600" y="2819400"/>
            <a:ext cx="18621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i="1"/>
              <a:t>P = precision</a:t>
            </a:r>
          </a:p>
          <a:p>
            <a:pPr>
              <a:spcBef>
                <a:spcPct val="0"/>
              </a:spcBef>
              <a:buClrTx/>
              <a:buFontTx/>
              <a:buNone/>
            </a:pPr>
            <a:r>
              <a:rPr lang="en-US" altLang="en-US" sz="2400" i="1"/>
              <a:t>R = recall</a:t>
            </a:r>
          </a:p>
        </p:txBody>
      </p:sp>
      <p:sp>
        <p:nvSpPr>
          <p:cNvPr id="187397" name="Text Box 11">
            <a:extLst>
              <a:ext uri="{FF2B5EF4-FFF2-40B4-BE49-F238E27FC236}">
                <a16:creationId xmlns:a16="http://schemas.microsoft.com/office/drawing/2014/main" id="{DC072B54-9C1F-0C1C-D2E1-D2367247F47A}"/>
              </a:ext>
            </a:extLst>
          </p:cNvPr>
          <p:cNvSpPr txBox="1">
            <a:spLocks noChangeArrowheads="1"/>
          </p:cNvSpPr>
          <p:nvPr/>
        </p:nvSpPr>
        <p:spPr bwMode="auto">
          <a:xfrm>
            <a:off x="533400" y="4495800"/>
            <a:ext cx="62753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F = [0,1]</a:t>
            </a:r>
          </a:p>
          <a:p>
            <a:pPr>
              <a:spcBef>
                <a:spcPct val="0"/>
              </a:spcBef>
              <a:buClrTx/>
              <a:buFontTx/>
              <a:buNone/>
            </a:pPr>
            <a:r>
              <a:rPr lang="en-US" altLang="en-US" sz="2400"/>
              <a:t>F = 1; when all ranked documents are relevant</a:t>
            </a:r>
          </a:p>
          <a:p>
            <a:pPr>
              <a:spcBef>
                <a:spcPct val="0"/>
              </a:spcBef>
              <a:buClrTx/>
              <a:buFontTx/>
              <a:buNone/>
            </a:pPr>
            <a:r>
              <a:rPr lang="en-US" altLang="en-US" sz="2400"/>
              <a:t>F = 0; no relevant documents have been retrieved</a:t>
            </a:r>
          </a:p>
          <a:p>
            <a:pPr>
              <a:spcBef>
                <a:spcPct val="0"/>
              </a:spcBef>
              <a:buClrTx/>
              <a:buFontTx/>
              <a:buNone/>
            </a:pPr>
            <a:r>
              <a:rPr lang="en-US" altLang="en-US" sz="2400"/>
              <a:t>Harmonic mean – average of rates</a:t>
            </a:r>
          </a:p>
        </p:txBody>
      </p:sp>
      <p:sp>
        <p:nvSpPr>
          <p:cNvPr id="187398" name="Text Box 12">
            <a:extLst>
              <a:ext uri="{FF2B5EF4-FFF2-40B4-BE49-F238E27FC236}">
                <a16:creationId xmlns:a16="http://schemas.microsoft.com/office/drawing/2014/main" id="{172415D5-06C5-A6F5-FEE9-3270327E03E7}"/>
              </a:ext>
            </a:extLst>
          </p:cNvPr>
          <p:cNvSpPr txBox="1">
            <a:spLocks noChangeArrowheads="1"/>
          </p:cNvSpPr>
          <p:nvPr/>
        </p:nvSpPr>
        <p:spPr bwMode="auto">
          <a:xfrm>
            <a:off x="6781800" y="5638800"/>
            <a:ext cx="1395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AKA  </a:t>
            </a:r>
          </a:p>
          <a:p>
            <a:pPr>
              <a:spcBef>
                <a:spcPct val="0"/>
              </a:spcBef>
              <a:buClrTx/>
              <a:buFontTx/>
              <a:buNone/>
            </a:pPr>
            <a:r>
              <a:rPr lang="en-US" altLang="en-US" sz="2400"/>
              <a:t>F</a:t>
            </a:r>
            <a:r>
              <a:rPr lang="en-US" altLang="en-US" sz="2400" baseline="-25000"/>
              <a:t>1</a:t>
            </a:r>
            <a:r>
              <a:rPr lang="en-US" altLang="en-US" sz="2400"/>
              <a:t> measure,</a:t>
            </a:r>
          </a:p>
          <a:p>
            <a:pPr>
              <a:spcBef>
                <a:spcPct val="0"/>
              </a:spcBef>
              <a:buClrTx/>
              <a:buFontTx/>
              <a:buNone/>
            </a:pPr>
            <a:r>
              <a:rPr lang="en-US" altLang="en-US" sz="2400"/>
              <a:t>F-score</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a:extLst>
              <a:ext uri="{FF2B5EF4-FFF2-40B4-BE49-F238E27FC236}">
                <a16:creationId xmlns:a16="http://schemas.microsoft.com/office/drawing/2014/main" id="{CC983ED9-CE75-264D-2C61-8C879B73903B}"/>
              </a:ext>
            </a:extLst>
          </p:cNvPr>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t>Interface</a:t>
            </a:r>
          </a:p>
        </p:txBody>
      </p:sp>
      <p:sp>
        <p:nvSpPr>
          <p:cNvPr id="189442" name="Rectangle 3">
            <a:extLst>
              <a:ext uri="{FF2B5EF4-FFF2-40B4-BE49-F238E27FC236}">
                <a16:creationId xmlns:a16="http://schemas.microsoft.com/office/drawing/2014/main" id="{0B48B7B3-5BFF-DC6F-F02C-7892BC94473F}"/>
              </a:ext>
            </a:extLst>
          </p:cNvPr>
          <p:cNvSpPr>
            <a:spLocks noChangeArrowheads="1"/>
          </p:cNvSpPr>
          <p:nvPr/>
        </p:nvSpPr>
        <p:spPr bwMode="auto">
          <a:xfrm>
            <a:off x="3657600" y="6858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t>Query Engine</a:t>
            </a:r>
          </a:p>
        </p:txBody>
      </p:sp>
      <p:sp>
        <p:nvSpPr>
          <p:cNvPr id="189443" name="Rectangle 4">
            <a:extLst>
              <a:ext uri="{FF2B5EF4-FFF2-40B4-BE49-F238E27FC236}">
                <a16:creationId xmlns:a16="http://schemas.microsoft.com/office/drawing/2014/main" id="{DBC173F6-8BD1-2BAA-4B3B-EA43F858CD43}"/>
              </a:ext>
            </a:extLst>
          </p:cNvPr>
          <p:cNvSpPr>
            <a:spLocks noChangeArrowheads="1"/>
          </p:cNvSpPr>
          <p:nvPr/>
        </p:nvSpPr>
        <p:spPr bwMode="auto">
          <a:xfrm>
            <a:off x="6248400" y="26670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t>Indexer</a:t>
            </a:r>
          </a:p>
        </p:txBody>
      </p:sp>
      <p:sp>
        <p:nvSpPr>
          <p:cNvPr id="189444" name="Oval 5">
            <a:extLst>
              <a:ext uri="{FF2B5EF4-FFF2-40B4-BE49-F238E27FC236}">
                <a16:creationId xmlns:a16="http://schemas.microsoft.com/office/drawing/2014/main" id="{BD38D73C-9798-B30E-C756-424AADC55D0E}"/>
              </a:ext>
            </a:extLst>
          </p:cNvPr>
          <p:cNvSpPr>
            <a:spLocks noChangeArrowheads="1"/>
          </p:cNvSpPr>
          <p:nvPr/>
        </p:nvSpPr>
        <p:spPr bwMode="auto">
          <a:xfrm>
            <a:off x="6248400" y="609600"/>
            <a:ext cx="1676400" cy="914400"/>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t>Index</a:t>
            </a:r>
          </a:p>
        </p:txBody>
      </p:sp>
      <p:sp>
        <p:nvSpPr>
          <p:cNvPr id="189445" name="Rectangle 6">
            <a:extLst>
              <a:ext uri="{FF2B5EF4-FFF2-40B4-BE49-F238E27FC236}">
                <a16:creationId xmlns:a16="http://schemas.microsoft.com/office/drawing/2014/main" id="{F5399953-A428-A7CC-0280-F56CA14DAF49}"/>
              </a:ext>
            </a:extLst>
          </p:cNvPr>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t>Crawler</a:t>
            </a:r>
          </a:p>
        </p:txBody>
      </p:sp>
      <p:sp>
        <p:nvSpPr>
          <p:cNvPr id="189446" name="Line 7">
            <a:extLst>
              <a:ext uri="{FF2B5EF4-FFF2-40B4-BE49-F238E27FC236}">
                <a16:creationId xmlns:a16="http://schemas.microsoft.com/office/drawing/2014/main" id="{A9B8BFFE-BB93-AFD4-AC5C-0A17E9C9334D}"/>
              </a:ext>
            </a:extLst>
          </p:cNvPr>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9447" name="Line 8">
            <a:extLst>
              <a:ext uri="{FF2B5EF4-FFF2-40B4-BE49-F238E27FC236}">
                <a16:creationId xmlns:a16="http://schemas.microsoft.com/office/drawing/2014/main" id="{46A9C29C-48BA-494E-6DE5-12DC8D289FF8}"/>
              </a:ext>
            </a:extLst>
          </p:cNvPr>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9448" name="Line 9">
            <a:extLst>
              <a:ext uri="{FF2B5EF4-FFF2-40B4-BE49-F238E27FC236}">
                <a16:creationId xmlns:a16="http://schemas.microsoft.com/office/drawing/2014/main" id="{95E7A033-B102-EAF9-657E-484C67123BC9}"/>
              </a:ext>
            </a:extLst>
          </p:cNvPr>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9449" name="Line 10">
            <a:extLst>
              <a:ext uri="{FF2B5EF4-FFF2-40B4-BE49-F238E27FC236}">
                <a16:creationId xmlns:a16="http://schemas.microsoft.com/office/drawing/2014/main" id="{7A3FD4C2-28A5-2EE9-1895-D91B63919D78}"/>
              </a:ext>
            </a:extLst>
          </p:cNvPr>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9450" name="Line 11">
            <a:extLst>
              <a:ext uri="{FF2B5EF4-FFF2-40B4-BE49-F238E27FC236}">
                <a16:creationId xmlns:a16="http://schemas.microsoft.com/office/drawing/2014/main" id="{68AEF942-7419-D7FF-4A43-AF1F1CFF64F2}"/>
              </a:ext>
            </a:extLst>
          </p:cNvPr>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9451" name="Line 12">
            <a:extLst>
              <a:ext uri="{FF2B5EF4-FFF2-40B4-BE49-F238E27FC236}">
                <a16:creationId xmlns:a16="http://schemas.microsoft.com/office/drawing/2014/main" id="{BD1FFFE9-0915-E5AD-0437-893C899E82B7}"/>
              </a:ext>
            </a:extLst>
          </p:cNvPr>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9452" name="Line 13">
            <a:extLst>
              <a:ext uri="{FF2B5EF4-FFF2-40B4-BE49-F238E27FC236}">
                <a16:creationId xmlns:a16="http://schemas.microsoft.com/office/drawing/2014/main" id="{AD6DA844-8362-DB26-59AD-B78173A304BD}"/>
              </a:ext>
            </a:extLst>
          </p:cNvPr>
          <p:cNvSpPr>
            <a:spLocks noChangeShapeType="1"/>
          </p:cNvSpPr>
          <p:nvPr/>
        </p:nvSpPr>
        <p:spPr bwMode="auto">
          <a:xfrm flipV="1">
            <a:off x="4724400" y="3200400"/>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9453" name="Line 14">
            <a:extLst>
              <a:ext uri="{FF2B5EF4-FFF2-40B4-BE49-F238E27FC236}">
                <a16:creationId xmlns:a16="http://schemas.microsoft.com/office/drawing/2014/main" id="{CADC91D2-5A60-B6F4-45CB-BB5711FCBCB2}"/>
              </a:ext>
            </a:extLst>
          </p:cNvPr>
          <p:cNvSpPr>
            <a:spLocks noChangeShapeType="1"/>
          </p:cNvSpPr>
          <p:nvPr/>
        </p:nvSpPr>
        <p:spPr bwMode="auto">
          <a:xfrm>
            <a:off x="4724400" y="3200400"/>
            <a:ext cx="1524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9454" name="Line 15">
            <a:extLst>
              <a:ext uri="{FF2B5EF4-FFF2-40B4-BE49-F238E27FC236}">
                <a16:creationId xmlns:a16="http://schemas.microsoft.com/office/drawing/2014/main" id="{9D78B1FD-FBB9-B315-0905-F8F7A0E80851}"/>
              </a:ext>
            </a:extLst>
          </p:cNvPr>
          <p:cNvSpPr>
            <a:spLocks noChangeShapeType="1"/>
          </p:cNvSpPr>
          <p:nvPr/>
        </p:nvSpPr>
        <p:spPr bwMode="auto">
          <a:xfrm flipV="1">
            <a:off x="7162800" y="15240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9455" name="Line 16">
            <a:extLst>
              <a:ext uri="{FF2B5EF4-FFF2-40B4-BE49-F238E27FC236}">
                <a16:creationId xmlns:a16="http://schemas.microsoft.com/office/drawing/2014/main" id="{D3DB3CFE-792A-50F5-4C37-0E875F9C600A}"/>
              </a:ext>
            </a:extLst>
          </p:cNvPr>
          <p:cNvSpPr>
            <a:spLocks noChangeShapeType="1"/>
          </p:cNvSpPr>
          <p:nvPr/>
        </p:nvSpPr>
        <p:spPr bwMode="auto">
          <a:xfrm>
            <a:off x="5410200" y="1066800"/>
            <a:ext cx="8382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9456" name="Line 17">
            <a:extLst>
              <a:ext uri="{FF2B5EF4-FFF2-40B4-BE49-F238E27FC236}">
                <a16:creationId xmlns:a16="http://schemas.microsoft.com/office/drawing/2014/main" id="{25FD577E-1B78-81D5-F7C2-E53EAA9CBB4F}"/>
              </a:ext>
            </a:extLst>
          </p:cNvPr>
          <p:cNvSpPr>
            <a:spLocks noChangeShapeType="1"/>
          </p:cNvSpPr>
          <p:nvPr/>
        </p:nvSpPr>
        <p:spPr bwMode="auto">
          <a:xfrm>
            <a:off x="2667000" y="1066800"/>
            <a:ext cx="990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9457" name="Line 18">
            <a:extLst>
              <a:ext uri="{FF2B5EF4-FFF2-40B4-BE49-F238E27FC236}">
                <a16:creationId xmlns:a16="http://schemas.microsoft.com/office/drawing/2014/main" id="{B7C6CDFE-78EE-8F46-7057-FE71295A6504}"/>
              </a:ext>
            </a:extLst>
          </p:cNvPr>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9458" name="Line 19">
            <a:extLst>
              <a:ext uri="{FF2B5EF4-FFF2-40B4-BE49-F238E27FC236}">
                <a16:creationId xmlns:a16="http://schemas.microsoft.com/office/drawing/2014/main" id="{AF421FEE-1898-7DCD-D74F-7FD67F105EFF}"/>
              </a:ext>
            </a:extLst>
          </p:cNvPr>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9459" name="Line 20">
            <a:extLst>
              <a:ext uri="{FF2B5EF4-FFF2-40B4-BE49-F238E27FC236}">
                <a16:creationId xmlns:a16="http://schemas.microsoft.com/office/drawing/2014/main" id="{6FA309D5-9EC1-C82A-BAEE-2B41D5D2F6D0}"/>
              </a:ext>
            </a:extLst>
          </p:cNvPr>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9460" name="Line 21">
            <a:extLst>
              <a:ext uri="{FF2B5EF4-FFF2-40B4-BE49-F238E27FC236}">
                <a16:creationId xmlns:a16="http://schemas.microsoft.com/office/drawing/2014/main" id="{14903D65-A233-9467-5AB9-D7019F93A1E1}"/>
              </a:ext>
            </a:extLst>
          </p:cNvPr>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9461" name="Text Box 22">
            <a:extLst>
              <a:ext uri="{FF2B5EF4-FFF2-40B4-BE49-F238E27FC236}">
                <a16:creationId xmlns:a16="http://schemas.microsoft.com/office/drawing/2014/main" id="{B9088A54-F186-99C9-86D5-847625F8EFFE}"/>
              </a:ext>
            </a:extLst>
          </p:cNvPr>
          <p:cNvSpPr txBox="1">
            <a:spLocks noChangeArrowheads="1"/>
          </p:cNvSpPr>
          <p:nvPr/>
        </p:nvSpPr>
        <p:spPr bwMode="auto">
          <a:xfrm>
            <a:off x="517525" y="3394075"/>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Users</a:t>
            </a:r>
          </a:p>
        </p:txBody>
      </p:sp>
      <p:sp>
        <p:nvSpPr>
          <p:cNvPr id="189462" name="Text Box 23">
            <a:extLst>
              <a:ext uri="{FF2B5EF4-FFF2-40B4-BE49-F238E27FC236}">
                <a16:creationId xmlns:a16="http://schemas.microsoft.com/office/drawing/2014/main" id="{6EF5B7DC-4953-C827-1DB6-7671E1715DF8}"/>
              </a:ext>
            </a:extLst>
          </p:cNvPr>
          <p:cNvSpPr txBox="1">
            <a:spLocks noChangeArrowheads="1"/>
          </p:cNvSpPr>
          <p:nvPr/>
        </p:nvSpPr>
        <p:spPr bwMode="auto">
          <a:xfrm>
            <a:off x="4267200" y="55626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Web</a:t>
            </a:r>
          </a:p>
        </p:txBody>
      </p:sp>
      <p:sp>
        <p:nvSpPr>
          <p:cNvPr id="189463" name="Text Box 24">
            <a:extLst>
              <a:ext uri="{FF2B5EF4-FFF2-40B4-BE49-F238E27FC236}">
                <a16:creationId xmlns:a16="http://schemas.microsoft.com/office/drawing/2014/main" id="{0EC21DA1-BC19-D049-1C73-8CCDC44C0E59}"/>
              </a:ext>
            </a:extLst>
          </p:cNvPr>
          <p:cNvSpPr txBox="1">
            <a:spLocks noChangeArrowheads="1"/>
          </p:cNvSpPr>
          <p:nvPr/>
        </p:nvSpPr>
        <p:spPr bwMode="auto">
          <a:xfrm>
            <a:off x="1828800" y="5943600"/>
            <a:ext cx="542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b="1"/>
              <a:t>A Typical Web Search Engine</a:t>
            </a:r>
          </a:p>
        </p:txBody>
      </p:sp>
      <p:sp>
        <p:nvSpPr>
          <p:cNvPr id="376857" name="Rectangle 25">
            <a:extLst>
              <a:ext uri="{FF2B5EF4-FFF2-40B4-BE49-F238E27FC236}">
                <a16:creationId xmlns:a16="http://schemas.microsoft.com/office/drawing/2014/main" id="{832B94ED-2B5E-E3B6-A561-411364FC564B}"/>
              </a:ext>
            </a:extLst>
          </p:cNvPr>
          <p:cNvSpPr>
            <a:spLocks noChangeArrowheads="1"/>
          </p:cNvSpPr>
          <p:nvPr/>
        </p:nvSpPr>
        <p:spPr bwMode="auto">
          <a:xfrm>
            <a:off x="3276600" y="4114800"/>
            <a:ext cx="2667000" cy="1524000"/>
          </a:xfrm>
          <a:prstGeom prst="rect">
            <a:avLst/>
          </a:prstGeom>
          <a:solidFill>
            <a:schemeClr val="accent1">
              <a:alpha val="0"/>
            </a:schemeClr>
          </a:solidFill>
          <a:ln w="28575">
            <a:solidFill>
              <a:srgbClr val="FF0000"/>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6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5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a:extLst>
              <a:ext uri="{FF2B5EF4-FFF2-40B4-BE49-F238E27FC236}">
                <a16:creationId xmlns:a16="http://schemas.microsoft.com/office/drawing/2014/main" id="{D9AA980C-CEB9-2CDF-98EF-86230E274E79}"/>
              </a:ext>
            </a:extLst>
          </p:cNvPr>
          <p:cNvSpPr>
            <a:spLocks noGrp="1" noChangeArrowheads="1"/>
          </p:cNvSpPr>
          <p:nvPr>
            <p:ph type="title"/>
          </p:nvPr>
        </p:nvSpPr>
        <p:spPr/>
        <p:txBody>
          <a:bodyPr/>
          <a:lstStyle/>
          <a:p>
            <a:r>
              <a:rPr lang="en-US" altLang="en-US">
                <a:ea typeface="ＭＳ Ｐゴシック" panose="020B0600070205080204" pitchFamily="34" charset="-128"/>
              </a:rPr>
              <a:t>Crawlers</a:t>
            </a:r>
          </a:p>
        </p:txBody>
      </p:sp>
      <p:sp>
        <p:nvSpPr>
          <p:cNvPr id="191490" name="Rectangle 3">
            <a:extLst>
              <a:ext uri="{FF2B5EF4-FFF2-40B4-BE49-F238E27FC236}">
                <a16:creationId xmlns:a16="http://schemas.microsoft.com/office/drawing/2014/main" id="{32A55FA6-18FB-FAB3-59D5-D3EF99473F88}"/>
              </a:ext>
            </a:extLst>
          </p:cNvPr>
          <p:cNvSpPr>
            <a:spLocks noGrp="1" noChangeArrowheads="1"/>
          </p:cNvSpPr>
          <p:nvPr>
            <p:ph type="body" idx="1"/>
          </p:nvPr>
        </p:nvSpPr>
        <p:spPr/>
        <p:txBody>
          <a:bodyPr/>
          <a:lstStyle/>
          <a:p>
            <a:r>
              <a:rPr lang="en-US" altLang="en-US">
                <a:ea typeface="ＭＳ Ｐゴシック" panose="020B0600070205080204" pitchFamily="34" charset="-128"/>
              </a:rPr>
              <a:t>Web crawlers (spiders) gather information (files, URLs, etc) from the web.</a:t>
            </a:r>
          </a:p>
          <a:p>
            <a:r>
              <a:rPr lang="en-US" altLang="en-US">
                <a:ea typeface="ＭＳ Ｐゴシック" panose="020B0600070205080204" pitchFamily="34" charset="-128"/>
              </a:rPr>
              <a:t>Primitive IR systems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a:extLst>
              <a:ext uri="{FF2B5EF4-FFF2-40B4-BE49-F238E27FC236}">
                <a16:creationId xmlns:a16="http://schemas.microsoft.com/office/drawing/2014/main" id="{A972720F-1188-84DF-03E4-571B9980F516}"/>
              </a:ext>
            </a:extLst>
          </p:cNvPr>
          <p:cNvSpPr>
            <a:spLocks noGrp="1" noChangeArrowheads="1"/>
          </p:cNvSpPr>
          <p:nvPr>
            <p:ph type="title"/>
          </p:nvPr>
        </p:nvSpPr>
        <p:spPr/>
        <p:txBody>
          <a:bodyPr/>
          <a:lstStyle/>
          <a:p>
            <a:r>
              <a:rPr lang="en-US" altLang="en-US">
                <a:ea typeface="ＭＳ Ｐゴシック" panose="020B0600070205080204" pitchFamily="34" charset="-128"/>
              </a:rPr>
              <a:t>Web Search</a:t>
            </a:r>
            <a:endParaRPr lang="en-GB" altLang="en-US">
              <a:ea typeface="ＭＳ Ｐゴシック" panose="020B0600070205080204" pitchFamily="34" charset="-128"/>
            </a:endParaRPr>
          </a:p>
        </p:txBody>
      </p:sp>
      <p:sp>
        <p:nvSpPr>
          <p:cNvPr id="192514" name="Text Box 3">
            <a:extLst>
              <a:ext uri="{FF2B5EF4-FFF2-40B4-BE49-F238E27FC236}">
                <a16:creationId xmlns:a16="http://schemas.microsoft.com/office/drawing/2014/main" id="{93E5F74C-9DC5-E048-56B9-F1B4EABDC68B}"/>
              </a:ext>
            </a:extLst>
          </p:cNvPr>
          <p:cNvSpPr txBox="1">
            <a:spLocks noChangeArrowheads="1"/>
          </p:cNvSpPr>
          <p:nvPr/>
        </p:nvSpPr>
        <p:spPr bwMode="auto">
          <a:xfrm>
            <a:off x="609600" y="1600200"/>
            <a:ext cx="80010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nSpc>
                <a:spcPct val="90000"/>
              </a:lnSpc>
              <a:buClrTx/>
              <a:buFontTx/>
              <a:buNone/>
            </a:pPr>
            <a:r>
              <a:rPr lang="en-US" altLang="en-US" sz="2400" b="1">
                <a:solidFill>
                  <a:srgbClr val="0000CC"/>
                </a:solidFill>
              </a:rPr>
              <a:t>Goal</a:t>
            </a:r>
          </a:p>
          <a:p>
            <a:pPr>
              <a:spcBef>
                <a:spcPct val="50000"/>
              </a:spcBef>
              <a:buClrTx/>
              <a:buFontTx/>
              <a:buNone/>
            </a:pPr>
            <a:r>
              <a:rPr lang="en-US" altLang="en-US" sz="2400"/>
              <a:t>Provide information discovery for large amounts of open access material on the web</a:t>
            </a:r>
          </a:p>
          <a:p>
            <a:pPr>
              <a:spcBef>
                <a:spcPct val="50000"/>
              </a:spcBef>
              <a:buClrTx/>
              <a:buFontTx/>
              <a:buNone/>
            </a:pPr>
            <a:r>
              <a:rPr lang="en-US" altLang="en-US" sz="2400" b="1">
                <a:solidFill>
                  <a:srgbClr val="0000CC"/>
                </a:solidFill>
              </a:rPr>
              <a:t>Challenges</a:t>
            </a:r>
          </a:p>
          <a:p>
            <a:pPr>
              <a:spcBef>
                <a:spcPct val="50000"/>
              </a:spcBef>
              <a:buClrTx/>
              <a:buFontTx/>
              <a:buNone/>
            </a:pPr>
            <a:r>
              <a:rPr lang="en-US" altLang="en-US" sz="2400"/>
              <a:t>•  Volume of material --  several billion items, growing steadily</a:t>
            </a:r>
          </a:p>
          <a:p>
            <a:pPr>
              <a:spcBef>
                <a:spcPct val="50000"/>
              </a:spcBef>
              <a:buClrTx/>
              <a:buFontTx/>
              <a:buNone/>
            </a:pPr>
            <a:r>
              <a:rPr lang="en-US" altLang="en-US" sz="2400"/>
              <a:t>•  Items created dynamically or in databases</a:t>
            </a:r>
          </a:p>
          <a:p>
            <a:pPr>
              <a:spcBef>
                <a:spcPct val="50000"/>
              </a:spcBef>
              <a:buClrTx/>
              <a:buFontTx/>
              <a:buNone/>
            </a:pPr>
            <a:r>
              <a:rPr lang="en-US" altLang="en-US" sz="2400"/>
              <a:t>•  Great variety -- length, formats, quality control, purpose, etc.</a:t>
            </a:r>
          </a:p>
          <a:p>
            <a:pPr>
              <a:spcBef>
                <a:spcPct val="50000"/>
              </a:spcBef>
              <a:buClrTx/>
              <a:buFontTx/>
              <a:buNone/>
            </a:pPr>
            <a:r>
              <a:rPr lang="en-US" altLang="en-US" sz="2400"/>
              <a:t>•  Inexperience of users -- range of needs</a:t>
            </a:r>
          </a:p>
          <a:p>
            <a:pPr>
              <a:spcBef>
                <a:spcPct val="50000"/>
              </a:spcBef>
              <a:buClrTx/>
              <a:buFontTx/>
              <a:buNone/>
            </a:pPr>
            <a:r>
              <a:rPr lang="en-US" altLang="en-US" sz="2400"/>
              <a:t>•  Economic models to pay for the service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3537" name="Rectangle 2">
            <a:extLst>
              <a:ext uri="{FF2B5EF4-FFF2-40B4-BE49-F238E27FC236}">
                <a16:creationId xmlns:a16="http://schemas.microsoft.com/office/drawing/2014/main" id="{3DB79DD7-0FC9-D2D5-FCEE-4F5DB093F80E}"/>
              </a:ext>
            </a:extLst>
          </p:cNvPr>
          <p:cNvSpPr>
            <a:spLocks noGrp="1" noChangeArrowheads="1"/>
          </p:cNvSpPr>
          <p:nvPr>
            <p:ph type="title"/>
          </p:nvPr>
        </p:nvSpPr>
        <p:spPr/>
        <p:txBody>
          <a:bodyPr/>
          <a:lstStyle/>
          <a:p>
            <a:r>
              <a:rPr lang="en-US" altLang="en-US">
                <a:ea typeface="ＭＳ Ｐゴシック" panose="020B0600070205080204" pitchFamily="34" charset="-128"/>
              </a:rPr>
              <a:t>Strategies</a:t>
            </a:r>
          </a:p>
        </p:txBody>
      </p:sp>
      <p:sp>
        <p:nvSpPr>
          <p:cNvPr id="193538" name="Text Box 3">
            <a:extLst>
              <a:ext uri="{FF2B5EF4-FFF2-40B4-BE49-F238E27FC236}">
                <a16:creationId xmlns:a16="http://schemas.microsoft.com/office/drawing/2014/main" id="{A53CCBEC-22AC-5249-1376-E49C784059AA}"/>
              </a:ext>
            </a:extLst>
          </p:cNvPr>
          <p:cNvSpPr txBox="1">
            <a:spLocks noChangeArrowheads="1"/>
          </p:cNvSpPr>
          <p:nvPr/>
        </p:nvSpPr>
        <p:spPr bwMode="auto">
          <a:xfrm>
            <a:off x="533400" y="1752600"/>
            <a:ext cx="70104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6875" indent="-396875">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Tx/>
              <a:buFontTx/>
              <a:buNone/>
            </a:pPr>
            <a:r>
              <a:rPr lang="en-US" altLang="en-US" sz="2400" b="1">
                <a:solidFill>
                  <a:srgbClr val="0000CC"/>
                </a:solidFill>
              </a:rPr>
              <a:t>Subject hierarchies</a:t>
            </a:r>
          </a:p>
          <a:p>
            <a:pPr>
              <a:spcBef>
                <a:spcPct val="50000"/>
              </a:spcBef>
              <a:buClrTx/>
              <a:buFontTx/>
              <a:buNone/>
            </a:pPr>
            <a:r>
              <a:rPr lang="en-US" altLang="en-US" sz="2400"/>
              <a:t>•  	Yahoo! -- use of human indexing</a:t>
            </a:r>
          </a:p>
          <a:p>
            <a:pPr>
              <a:spcBef>
                <a:spcPct val="50000"/>
              </a:spcBef>
              <a:buClrTx/>
              <a:buFontTx/>
              <a:buNone/>
            </a:pPr>
            <a:r>
              <a:rPr lang="en-US" altLang="en-US" sz="2400" b="1">
                <a:solidFill>
                  <a:srgbClr val="0000CC"/>
                </a:solidFill>
              </a:rPr>
              <a:t>Web crawling + automatic indexing</a:t>
            </a:r>
          </a:p>
          <a:p>
            <a:pPr>
              <a:spcBef>
                <a:spcPct val="50000"/>
              </a:spcBef>
              <a:buClrTx/>
              <a:buFontTx/>
              <a:buNone/>
            </a:pPr>
            <a:r>
              <a:rPr lang="en-US" altLang="en-US" sz="2400"/>
              <a:t>•  	General -- AltaVista, Google, ...</a:t>
            </a:r>
          </a:p>
          <a:p>
            <a:pPr>
              <a:spcBef>
                <a:spcPct val="50000"/>
              </a:spcBef>
              <a:buClrTx/>
              <a:buFontTx/>
              <a:buNone/>
            </a:pPr>
            <a:r>
              <a:rPr lang="en-US" altLang="en-US" sz="2400" b="1">
                <a:solidFill>
                  <a:srgbClr val="0000CC"/>
                </a:solidFill>
              </a:rPr>
              <a:t>Mixed models</a:t>
            </a:r>
          </a:p>
          <a:p>
            <a:pPr>
              <a:spcBef>
                <a:spcPct val="50000"/>
              </a:spcBef>
              <a:buClrTx/>
              <a:buFontTx/>
              <a:buNone/>
            </a:pPr>
            <a:r>
              <a:rPr lang="en-US" altLang="en-US" sz="2400"/>
              <a:t>•   	Graphs - kartoo; clusters - vivisimo</a:t>
            </a:r>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61" name="Rectangle 2">
            <a:extLst>
              <a:ext uri="{FF2B5EF4-FFF2-40B4-BE49-F238E27FC236}">
                <a16:creationId xmlns:a16="http://schemas.microsoft.com/office/drawing/2014/main" id="{1824A272-F4ED-0629-F12F-5E5DF2FDF0F9}"/>
              </a:ext>
            </a:extLst>
          </p:cNvPr>
          <p:cNvSpPr>
            <a:spLocks noGrp="1" noChangeArrowheads="1"/>
          </p:cNvSpPr>
          <p:nvPr>
            <p:ph type="title"/>
          </p:nvPr>
        </p:nvSpPr>
        <p:spPr/>
        <p:txBody>
          <a:bodyPr/>
          <a:lstStyle/>
          <a:p>
            <a:r>
              <a:rPr lang="en-US" altLang="en-US">
                <a:ea typeface="ＭＳ Ｐゴシック" panose="020B0600070205080204" pitchFamily="34" charset="-128"/>
              </a:rPr>
              <a:t>Components of Web Search Service</a:t>
            </a:r>
          </a:p>
        </p:txBody>
      </p:sp>
      <p:sp>
        <p:nvSpPr>
          <p:cNvPr id="194562" name="Text Box 3">
            <a:extLst>
              <a:ext uri="{FF2B5EF4-FFF2-40B4-BE49-F238E27FC236}">
                <a16:creationId xmlns:a16="http://schemas.microsoft.com/office/drawing/2014/main" id="{7DE0406F-6397-A0B0-2615-532BE220ADB8}"/>
              </a:ext>
            </a:extLst>
          </p:cNvPr>
          <p:cNvSpPr txBox="1">
            <a:spLocks noChangeArrowheads="1"/>
          </p:cNvSpPr>
          <p:nvPr/>
        </p:nvSpPr>
        <p:spPr bwMode="auto">
          <a:xfrm>
            <a:off x="2590800" y="1981200"/>
            <a:ext cx="33528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Tx/>
              <a:buFontTx/>
              <a:buNone/>
            </a:pPr>
            <a:r>
              <a:rPr lang="en-US" altLang="en-US" sz="2400" b="1">
                <a:solidFill>
                  <a:srgbClr val="0000CC"/>
                </a:solidFill>
              </a:rPr>
              <a:t>Components</a:t>
            </a:r>
          </a:p>
          <a:p>
            <a:pPr>
              <a:spcBef>
                <a:spcPct val="50000"/>
              </a:spcBef>
              <a:buClrTx/>
              <a:buFontTx/>
              <a:buNone/>
            </a:pPr>
            <a:r>
              <a:rPr lang="en-US" altLang="en-US" sz="2400"/>
              <a:t>•	Web crawler</a:t>
            </a:r>
          </a:p>
          <a:p>
            <a:pPr>
              <a:spcBef>
                <a:spcPct val="50000"/>
              </a:spcBef>
              <a:buClrTx/>
              <a:buFontTx/>
              <a:buNone/>
            </a:pPr>
            <a:r>
              <a:rPr lang="en-US" altLang="en-US" sz="2400"/>
              <a:t>•	Indexing system</a:t>
            </a:r>
          </a:p>
          <a:p>
            <a:pPr>
              <a:spcBef>
                <a:spcPct val="50000"/>
              </a:spcBef>
              <a:buClrTx/>
              <a:buFontTx/>
              <a:buNone/>
            </a:pPr>
            <a:r>
              <a:rPr lang="en-US" altLang="en-US" sz="2400"/>
              <a:t>•	Search system</a:t>
            </a:r>
          </a:p>
          <a:p>
            <a:pPr>
              <a:spcBef>
                <a:spcPct val="50000"/>
              </a:spcBef>
              <a:buClrTx/>
              <a:buFontTx/>
              <a:buNone/>
            </a:pPr>
            <a:r>
              <a:rPr lang="en-US" altLang="en-US" sz="2400" b="1">
                <a:solidFill>
                  <a:srgbClr val="0000CC"/>
                </a:solidFill>
              </a:rPr>
              <a:t>Considerations</a:t>
            </a:r>
          </a:p>
          <a:p>
            <a:pPr>
              <a:spcBef>
                <a:spcPct val="50000"/>
              </a:spcBef>
              <a:buClrTx/>
              <a:buFontTx/>
              <a:buNone/>
            </a:pPr>
            <a:r>
              <a:rPr lang="en-US" altLang="en-US" sz="2400"/>
              <a:t>•	Economics</a:t>
            </a:r>
          </a:p>
          <a:p>
            <a:pPr>
              <a:spcBef>
                <a:spcPct val="50000"/>
              </a:spcBef>
              <a:buClrTx/>
              <a:buFontTx/>
              <a:buNone/>
            </a:pPr>
            <a:r>
              <a:rPr lang="en-US" altLang="en-US" sz="2400"/>
              <a:t>•	Scalability</a:t>
            </a:r>
          </a:p>
          <a:p>
            <a:pPr>
              <a:spcBef>
                <a:spcPct val="50000"/>
              </a:spcBef>
              <a:buClrTx/>
              <a:buFontTx/>
              <a:buNone/>
            </a:pPr>
            <a:r>
              <a:rPr lang="en-US" altLang="en-US" sz="2400"/>
              <a:t>•	Legal issues</a:t>
            </a:r>
          </a:p>
        </p:txBody>
      </p:sp>
    </p:spTree>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5585" name="Rectangle 2">
            <a:extLst>
              <a:ext uri="{FF2B5EF4-FFF2-40B4-BE49-F238E27FC236}">
                <a16:creationId xmlns:a16="http://schemas.microsoft.com/office/drawing/2014/main" id="{C26D635D-2E07-FAB8-9E17-5AECF520B5B5}"/>
              </a:ext>
            </a:extLst>
          </p:cNvPr>
          <p:cNvSpPr>
            <a:spLocks noGrp="1" noChangeArrowheads="1"/>
          </p:cNvSpPr>
          <p:nvPr>
            <p:ph type="title"/>
          </p:nvPr>
        </p:nvSpPr>
        <p:spPr/>
        <p:txBody>
          <a:bodyPr/>
          <a:lstStyle/>
          <a:p>
            <a:r>
              <a:rPr lang="en-US" altLang="en-US">
                <a:ea typeface="ＭＳ Ｐゴシック" panose="020B0600070205080204" pitchFamily="34" charset="-128"/>
              </a:rPr>
              <a:t>Economic Models</a:t>
            </a:r>
          </a:p>
        </p:txBody>
      </p:sp>
      <p:sp>
        <p:nvSpPr>
          <p:cNvPr id="195586" name="Text Box 3">
            <a:extLst>
              <a:ext uri="{FF2B5EF4-FFF2-40B4-BE49-F238E27FC236}">
                <a16:creationId xmlns:a16="http://schemas.microsoft.com/office/drawing/2014/main" id="{EF9EC2DE-F576-1BB7-FFFE-FD008B58A291}"/>
              </a:ext>
            </a:extLst>
          </p:cNvPr>
          <p:cNvSpPr txBox="1">
            <a:spLocks noChangeArrowheads="1"/>
          </p:cNvSpPr>
          <p:nvPr/>
        </p:nvSpPr>
        <p:spPr bwMode="auto">
          <a:xfrm>
            <a:off x="762000" y="1600200"/>
            <a:ext cx="7848600"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Tx/>
              <a:buFontTx/>
              <a:buNone/>
            </a:pPr>
            <a:r>
              <a:rPr lang="en-US" altLang="en-US" sz="2400" b="1">
                <a:solidFill>
                  <a:srgbClr val="0000CC"/>
                </a:solidFill>
              </a:rPr>
              <a:t>Subscription</a:t>
            </a:r>
          </a:p>
          <a:p>
            <a:pPr>
              <a:spcBef>
                <a:spcPct val="50000"/>
              </a:spcBef>
              <a:buClrTx/>
              <a:buFontTx/>
              <a:buNone/>
            </a:pPr>
            <a:r>
              <a:rPr lang="en-US" altLang="en-US" sz="2400">
                <a:solidFill>
                  <a:schemeClr val="tx2"/>
                </a:solidFill>
              </a:rPr>
              <a:t>Monthly fee with logon provides unlimited access (introduced by InfoSeek)</a:t>
            </a:r>
          </a:p>
          <a:p>
            <a:pPr>
              <a:spcBef>
                <a:spcPct val="50000"/>
              </a:spcBef>
              <a:buClrTx/>
              <a:buFontTx/>
              <a:buNone/>
            </a:pPr>
            <a:r>
              <a:rPr lang="en-US" altLang="en-US" sz="2400" b="1">
                <a:solidFill>
                  <a:srgbClr val="0000CC"/>
                </a:solidFill>
              </a:rPr>
              <a:t>Advertising</a:t>
            </a:r>
          </a:p>
          <a:p>
            <a:pPr>
              <a:spcBef>
                <a:spcPct val="50000"/>
              </a:spcBef>
              <a:buClrTx/>
              <a:buFontTx/>
              <a:buNone/>
            </a:pPr>
            <a:r>
              <a:rPr lang="en-US" altLang="en-US" sz="2400">
                <a:solidFill>
                  <a:schemeClr val="tx2"/>
                </a:solidFill>
              </a:rPr>
              <a:t>Access is free, with display advertisements (introduced by Lycos)</a:t>
            </a:r>
          </a:p>
          <a:p>
            <a:pPr lvl="1">
              <a:spcBef>
                <a:spcPct val="50000"/>
              </a:spcBef>
              <a:buClrTx/>
              <a:buFontTx/>
              <a:buNone/>
            </a:pPr>
            <a:r>
              <a:rPr lang="en-US" altLang="en-US" sz="2000">
                <a:solidFill>
                  <a:schemeClr val="tx2"/>
                </a:solidFill>
              </a:rPr>
              <a:t>Can lead to distortion of results to suit advertisers</a:t>
            </a:r>
          </a:p>
          <a:p>
            <a:pPr lvl="1">
              <a:spcBef>
                <a:spcPct val="50000"/>
              </a:spcBef>
              <a:buClrTx/>
              <a:buFontTx/>
              <a:buNone/>
            </a:pPr>
            <a:r>
              <a:rPr lang="en-US" altLang="en-US" sz="2000">
                <a:solidFill>
                  <a:schemeClr val="tx2"/>
                </a:solidFill>
              </a:rPr>
              <a:t>Focused advertising - Google, Overture</a:t>
            </a:r>
            <a:endParaRPr lang="en-US" altLang="en-US" sz="2400" b="1">
              <a:solidFill>
                <a:srgbClr val="0000CC"/>
              </a:solidFill>
            </a:endParaRPr>
          </a:p>
          <a:p>
            <a:pPr>
              <a:spcBef>
                <a:spcPct val="50000"/>
              </a:spcBef>
              <a:buClrTx/>
              <a:buFontTx/>
              <a:buNone/>
            </a:pPr>
            <a:r>
              <a:rPr lang="en-US" altLang="en-US" sz="2400" b="1">
                <a:solidFill>
                  <a:srgbClr val="0000CC"/>
                </a:solidFill>
              </a:rPr>
              <a:t>Licensing</a:t>
            </a:r>
          </a:p>
          <a:p>
            <a:pPr>
              <a:spcBef>
                <a:spcPct val="50000"/>
              </a:spcBef>
              <a:buClrTx/>
              <a:buFontTx/>
              <a:buNone/>
            </a:pPr>
            <a:r>
              <a:rPr lang="en-US" altLang="en-US" sz="2400">
                <a:solidFill>
                  <a:schemeClr val="tx2"/>
                </a:solidFill>
              </a:rPr>
              <a:t>Cost of company are covered by fees, licensing of software and specialized services</a:t>
            </a:r>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a:extLst>
              <a:ext uri="{FF2B5EF4-FFF2-40B4-BE49-F238E27FC236}">
                <a16:creationId xmlns:a16="http://schemas.microsoft.com/office/drawing/2014/main" id="{860342F7-6CB0-8B4C-F27B-B16E0DC4795C}"/>
              </a:ext>
            </a:extLst>
          </p:cNvPr>
          <p:cNvSpPr>
            <a:spLocks noGrp="1" noChangeArrowheads="1"/>
          </p:cNvSpPr>
          <p:nvPr>
            <p:ph type="title"/>
          </p:nvPr>
        </p:nvSpPr>
        <p:spPr/>
        <p:txBody>
          <a:bodyPr/>
          <a:lstStyle/>
          <a:p>
            <a:r>
              <a:rPr lang="en-US" altLang="en-US">
                <a:ea typeface="ＭＳ Ｐゴシック" panose="020B0600070205080204" pitchFamily="34" charset="-128"/>
              </a:rPr>
              <a:t>What is a Web Crawler?</a:t>
            </a:r>
            <a:endParaRPr lang="en-GB" altLang="en-US">
              <a:ea typeface="ＭＳ Ｐゴシック" panose="020B0600070205080204" pitchFamily="34" charset="-128"/>
            </a:endParaRPr>
          </a:p>
        </p:txBody>
      </p:sp>
      <p:sp>
        <p:nvSpPr>
          <p:cNvPr id="196610" name="Text Box 3">
            <a:extLst>
              <a:ext uri="{FF2B5EF4-FFF2-40B4-BE49-F238E27FC236}">
                <a16:creationId xmlns:a16="http://schemas.microsoft.com/office/drawing/2014/main" id="{955BFE1D-2BAD-516C-A99A-31AC1F26DCB5}"/>
              </a:ext>
            </a:extLst>
          </p:cNvPr>
          <p:cNvSpPr txBox="1">
            <a:spLocks noChangeArrowheads="1"/>
          </p:cNvSpPr>
          <p:nvPr/>
        </p:nvSpPr>
        <p:spPr bwMode="auto">
          <a:xfrm>
            <a:off x="1524000" y="1981200"/>
            <a:ext cx="67056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Tx/>
              <a:buFontTx/>
              <a:buNone/>
            </a:pPr>
            <a:r>
              <a:rPr lang="en-US" altLang="en-US" sz="2400" b="1">
                <a:solidFill>
                  <a:srgbClr val="0000CC"/>
                </a:solidFill>
              </a:rPr>
              <a:t>Web Crawler</a:t>
            </a:r>
          </a:p>
          <a:p>
            <a:pPr>
              <a:spcBef>
                <a:spcPct val="50000"/>
              </a:spcBef>
              <a:buClrTx/>
              <a:buFontTx/>
              <a:buNone/>
            </a:pPr>
            <a:r>
              <a:rPr lang="en-US" altLang="en-US" sz="2400"/>
              <a:t>•	A program for downloading web pages.</a:t>
            </a:r>
          </a:p>
          <a:p>
            <a:pPr>
              <a:spcBef>
                <a:spcPct val="50000"/>
              </a:spcBef>
              <a:buClrTx/>
              <a:buFontTx/>
              <a:buNone/>
            </a:pPr>
            <a:r>
              <a:rPr lang="en-US" altLang="en-US" sz="2400"/>
              <a:t>•	Given an initial set of seed URLs, it recursively downloads every page that is linked from pages in the set.</a:t>
            </a:r>
          </a:p>
          <a:p>
            <a:pPr>
              <a:spcBef>
                <a:spcPct val="50000"/>
              </a:spcBef>
              <a:buClrTx/>
              <a:buFontTx/>
              <a:buNone/>
            </a:pPr>
            <a:r>
              <a:rPr lang="en-US" altLang="en-US" sz="2400"/>
              <a:t>•	A </a:t>
            </a:r>
            <a:r>
              <a:rPr lang="en-US" altLang="en-US" sz="2400" u="sng"/>
              <a:t>focused</a:t>
            </a:r>
            <a:r>
              <a:rPr lang="en-US" altLang="en-US" sz="2400"/>
              <a:t> web crawler downloads only those pages whose content satisfies some criterion.</a:t>
            </a:r>
          </a:p>
          <a:p>
            <a:pPr>
              <a:spcBef>
                <a:spcPct val="50000"/>
              </a:spcBef>
              <a:buClrTx/>
              <a:buFontTx/>
              <a:buNone/>
            </a:pPr>
            <a:r>
              <a:rPr lang="en-US" altLang="en-US" sz="2400" i="1"/>
              <a:t>Also known as a </a:t>
            </a:r>
            <a:r>
              <a:rPr lang="en-US" altLang="en-US" sz="2400" i="1" u="sng"/>
              <a:t>web spider</a:t>
            </a:r>
            <a:endParaRPr lang="en-US" altLang="en-US" sz="2400" i="1"/>
          </a:p>
          <a:p>
            <a:pPr>
              <a:spcBef>
                <a:spcPct val="50000"/>
              </a:spcBef>
              <a:buClrTx/>
              <a:buFontTx/>
              <a:buNone/>
            </a:pPr>
            <a:endParaRPr lang="en-US"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0FFAED49-C311-075B-EEDB-3D01F5E49597}"/>
              </a:ext>
            </a:extLst>
          </p:cNvPr>
          <p:cNvSpPr>
            <a:spLocks noGrp="1" noChangeArrowheads="1"/>
          </p:cNvSpPr>
          <p:nvPr>
            <p:ph type="title"/>
          </p:nvPr>
        </p:nvSpPr>
        <p:spPr/>
        <p:txBody>
          <a:bodyPr/>
          <a:lstStyle/>
          <a:p>
            <a:r>
              <a:rPr lang="en-US" altLang="en-US">
                <a:ea typeface="ＭＳ Ｐゴシック" panose="020B0600070205080204" pitchFamily="34" charset="-128"/>
              </a:rPr>
              <a:t>How good is the IR system</a:t>
            </a:r>
          </a:p>
        </p:txBody>
      </p:sp>
      <p:sp>
        <p:nvSpPr>
          <p:cNvPr id="43010" name="Rectangle 3">
            <a:extLst>
              <a:ext uri="{FF2B5EF4-FFF2-40B4-BE49-F238E27FC236}">
                <a16:creationId xmlns:a16="http://schemas.microsoft.com/office/drawing/2014/main" id="{35B60159-2555-D388-A1E6-FB3A390B4E5A}"/>
              </a:ext>
            </a:extLst>
          </p:cNvPr>
          <p:cNvSpPr>
            <a:spLocks noGrp="1" noChangeArrowheads="1"/>
          </p:cNvSpPr>
          <p:nvPr>
            <p:ph type="body" idx="1"/>
          </p:nvPr>
        </p:nvSpPr>
        <p:spPr>
          <a:xfrm>
            <a:off x="685800" y="1676400"/>
            <a:ext cx="7772400" cy="4419600"/>
          </a:xfrm>
        </p:spPr>
        <p:txBody>
          <a:bodyPr/>
          <a:lstStyle/>
          <a:p>
            <a:pPr>
              <a:lnSpc>
                <a:spcPct val="80000"/>
              </a:lnSpc>
              <a:buFontTx/>
              <a:buNone/>
            </a:pPr>
            <a:r>
              <a:rPr lang="en-US" altLang="en-US" sz="2800">
                <a:ea typeface="ＭＳ Ｐゴシック" panose="020B0600070205080204" pitchFamily="34" charset="-128"/>
              </a:rPr>
              <a:t>Measures of performance based on what the system returns:</a:t>
            </a:r>
          </a:p>
          <a:p>
            <a:pPr>
              <a:lnSpc>
                <a:spcPct val="80000"/>
              </a:lnSpc>
            </a:pPr>
            <a:r>
              <a:rPr lang="en-US" altLang="en-US" sz="2800">
                <a:ea typeface="ＭＳ Ｐゴシック" panose="020B0600070205080204" pitchFamily="34" charset="-128"/>
              </a:rPr>
              <a:t>Relevance</a:t>
            </a:r>
          </a:p>
          <a:p>
            <a:pPr>
              <a:lnSpc>
                <a:spcPct val="80000"/>
              </a:lnSpc>
            </a:pPr>
            <a:r>
              <a:rPr lang="en-US" altLang="en-US" sz="2800">
                <a:ea typeface="ＭＳ Ｐゴシック" panose="020B0600070205080204" pitchFamily="34" charset="-128"/>
              </a:rPr>
              <a:t>Coverage</a:t>
            </a:r>
          </a:p>
          <a:p>
            <a:pPr>
              <a:lnSpc>
                <a:spcPct val="80000"/>
              </a:lnSpc>
            </a:pPr>
            <a:r>
              <a:rPr lang="en-US" altLang="en-US" sz="2800">
                <a:ea typeface="ＭＳ Ｐゴシック" panose="020B0600070205080204" pitchFamily="34" charset="-128"/>
              </a:rPr>
              <a:t>Recency</a:t>
            </a:r>
          </a:p>
          <a:p>
            <a:pPr>
              <a:lnSpc>
                <a:spcPct val="80000"/>
              </a:lnSpc>
            </a:pPr>
            <a:r>
              <a:rPr lang="en-US" altLang="en-US" sz="2800">
                <a:ea typeface="ＭＳ Ｐゴシック" panose="020B0600070205080204" pitchFamily="34" charset="-128"/>
              </a:rPr>
              <a:t>Functionality (e.g. query syntax)</a:t>
            </a:r>
          </a:p>
          <a:p>
            <a:pPr>
              <a:lnSpc>
                <a:spcPct val="80000"/>
              </a:lnSpc>
            </a:pPr>
            <a:r>
              <a:rPr lang="en-US" altLang="en-US" sz="2800">
                <a:ea typeface="ＭＳ Ｐゴシック" panose="020B0600070205080204" pitchFamily="34" charset="-128"/>
              </a:rPr>
              <a:t>Speed</a:t>
            </a:r>
          </a:p>
          <a:p>
            <a:pPr>
              <a:lnSpc>
                <a:spcPct val="80000"/>
              </a:lnSpc>
            </a:pPr>
            <a:r>
              <a:rPr lang="en-US" altLang="en-US" sz="2800">
                <a:ea typeface="ＭＳ Ｐゴシック" panose="020B0600070205080204" pitchFamily="34" charset="-128"/>
              </a:rPr>
              <a:t>Availability</a:t>
            </a:r>
          </a:p>
          <a:p>
            <a:pPr>
              <a:lnSpc>
                <a:spcPct val="80000"/>
              </a:lnSpc>
            </a:pPr>
            <a:r>
              <a:rPr lang="en-US" altLang="en-US" sz="2800">
                <a:ea typeface="ＭＳ Ｐゴシック" panose="020B0600070205080204" pitchFamily="34" charset="-128"/>
              </a:rPr>
              <a:t>Usability</a:t>
            </a:r>
          </a:p>
          <a:p>
            <a:pPr>
              <a:lnSpc>
                <a:spcPct val="80000"/>
              </a:lnSpc>
            </a:pPr>
            <a:r>
              <a:rPr lang="en-US" altLang="en-US" sz="2800">
                <a:ea typeface="ＭＳ Ｐゴシック" panose="020B0600070205080204" pitchFamily="34" charset="-128"/>
              </a:rPr>
              <a:t>Time/ability to satisfy user requests</a:t>
            </a:r>
          </a:p>
          <a:p>
            <a:pPr>
              <a:lnSpc>
                <a:spcPct val="80000"/>
              </a:lnSpc>
            </a:pPr>
            <a:endParaRPr lang="en-US" altLang="en-US" sz="2800">
              <a:ea typeface="ＭＳ Ｐゴシック" panose="020B0600070205080204" pitchFamily="34" charset="-128"/>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a:extLst>
              <a:ext uri="{FF2B5EF4-FFF2-40B4-BE49-F238E27FC236}">
                <a16:creationId xmlns:a16="http://schemas.microsoft.com/office/drawing/2014/main" id="{0912EF1E-344A-D30A-2200-9B1564665196}"/>
              </a:ext>
            </a:extLst>
          </p:cNvPr>
          <p:cNvSpPr>
            <a:spLocks noGrp="1" noChangeArrowheads="1"/>
          </p:cNvSpPr>
          <p:nvPr>
            <p:ph type="title"/>
          </p:nvPr>
        </p:nvSpPr>
        <p:spPr/>
        <p:txBody>
          <a:bodyPr/>
          <a:lstStyle/>
          <a:p>
            <a:r>
              <a:rPr lang="en-US" altLang="en-US">
                <a:ea typeface="ＭＳ Ｐゴシック" panose="020B0600070205080204" pitchFamily="34" charset="-128"/>
              </a:rPr>
              <a:t>Web Crawler</a:t>
            </a:r>
          </a:p>
        </p:txBody>
      </p:sp>
      <p:sp>
        <p:nvSpPr>
          <p:cNvPr id="197634" name="Rectangle 3">
            <a:extLst>
              <a:ext uri="{FF2B5EF4-FFF2-40B4-BE49-F238E27FC236}">
                <a16:creationId xmlns:a16="http://schemas.microsoft.com/office/drawing/2014/main" id="{B318BF54-4055-9B5D-9D45-CFC4370CB69D}"/>
              </a:ext>
            </a:extLst>
          </p:cNvPr>
          <p:cNvSpPr>
            <a:spLocks noGrp="1" noChangeArrowheads="1"/>
          </p:cNvSpPr>
          <p:nvPr>
            <p:ph type="body" idx="1"/>
          </p:nvPr>
        </p:nvSpPr>
        <p:spPr/>
        <p:txBody>
          <a:bodyPr/>
          <a:lstStyle/>
          <a:p>
            <a:r>
              <a:rPr lang="en-US" altLang="en-US">
                <a:ea typeface="ＭＳ Ｐゴシック" panose="020B0600070205080204" pitchFamily="34" charset="-128"/>
              </a:rPr>
              <a:t>A crawler is a program that picks up a page and follows all the links on that page</a:t>
            </a:r>
          </a:p>
          <a:p>
            <a:r>
              <a:rPr lang="en-US" altLang="en-US">
                <a:ea typeface="ＭＳ Ｐゴシック" panose="020B0600070205080204" pitchFamily="34" charset="-128"/>
              </a:rPr>
              <a:t>Crawler = Spider</a:t>
            </a:r>
          </a:p>
          <a:p>
            <a:r>
              <a:rPr lang="en-US" altLang="en-US">
                <a:ea typeface="ＭＳ Ｐゴシック" panose="020B0600070205080204" pitchFamily="34" charset="-128"/>
              </a:rPr>
              <a:t>Types of crawler:</a:t>
            </a:r>
          </a:p>
          <a:p>
            <a:pPr lvl="1"/>
            <a:r>
              <a:rPr lang="en-US" altLang="en-US">
                <a:ea typeface="ＭＳ Ｐゴシック" panose="020B0600070205080204" pitchFamily="34" charset="-128"/>
              </a:rPr>
              <a:t>Breadth First</a:t>
            </a:r>
          </a:p>
          <a:p>
            <a:pPr lvl="1"/>
            <a:r>
              <a:rPr lang="en-US" altLang="en-US">
                <a:ea typeface="ＭＳ Ｐゴシック" panose="020B0600070205080204" pitchFamily="34" charset="-128"/>
              </a:rPr>
              <a:t>Depth First</a:t>
            </a:r>
          </a:p>
        </p:txBody>
      </p:sp>
    </p:spTree>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a:extLst>
              <a:ext uri="{FF2B5EF4-FFF2-40B4-BE49-F238E27FC236}">
                <a16:creationId xmlns:a16="http://schemas.microsoft.com/office/drawing/2014/main" id="{F11F4554-26F8-F3DE-E031-2E9231F69004}"/>
              </a:ext>
            </a:extLst>
          </p:cNvPr>
          <p:cNvSpPr>
            <a:spLocks noGrp="1" noChangeArrowheads="1"/>
          </p:cNvSpPr>
          <p:nvPr>
            <p:ph type="title"/>
          </p:nvPr>
        </p:nvSpPr>
        <p:spPr/>
        <p:txBody>
          <a:bodyPr/>
          <a:lstStyle/>
          <a:p>
            <a:r>
              <a:rPr lang="en-US" altLang="en-US">
                <a:ea typeface="ＭＳ Ｐゴシック" panose="020B0600070205080204" pitchFamily="34" charset="-128"/>
              </a:rPr>
              <a:t>Breadth First Crawlers</a:t>
            </a:r>
          </a:p>
        </p:txBody>
      </p:sp>
      <p:sp>
        <p:nvSpPr>
          <p:cNvPr id="199682" name="Rectangle 3">
            <a:extLst>
              <a:ext uri="{FF2B5EF4-FFF2-40B4-BE49-F238E27FC236}">
                <a16:creationId xmlns:a16="http://schemas.microsoft.com/office/drawing/2014/main" id="{9DE1A6FE-2DCC-6FAB-76F6-CE23F68D672D}"/>
              </a:ext>
            </a:extLst>
          </p:cNvPr>
          <p:cNvSpPr>
            <a:spLocks noGrp="1" noChangeArrowheads="1"/>
          </p:cNvSpPr>
          <p:nvPr>
            <p:ph type="body" idx="1"/>
          </p:nvPr>
        </p:nvSpPr>
        <p:spPr/>
        <p:txBody>
          <a:bodyPr/>
          <a:lstStyle/>
          <a:p>
            <a:r>
              <a:rPr lang="en-US" altLang="en-US">
                <a:ea typeface="ＭＳ Ｐゴシック" panose="020B0600070205080204" pitchFamily="34" charset="-128"/>
              </a:rPr>
              <a:t>Use breadth-first search (BFS) algorithm</a:t>
            </a:r>
          </a:p>
          <a:p>
            <a:r>
              <a:rPr lang="en-US" altLang="en-US">
                <a:ea typeface="ＭＳ Ｐゴシック" panose="020B0600070205080204" pitchFamily="34" charset="-128"/>
              </a:rPr>
              <a:t>Get all links from the starting page, and add them to a queue</a:t>
            </a:r>
          </a:p>
          <a:p>
            <a:r>
              <a:rPr lang="en-US" altLang="en-US">
                <a:ea typeface="ＭＳ Ｐゴシック" panose="020B0600070205080204" pitchFamily="34" charset="-128"/>
              </a:rPr>
              <a:t>Pick the 1</a:t>
            </a:r>
            <a:r>
              <a:rPr lang="en-US" altLang="en-US" baseline="30000">
                <a:ea typeface="ＭＳ Ｐゴシック" panose="020B0600070205080204" pitchFamily="34" charset="-128"/>
              </a:rPr>
              <a:t>st</a:t>
            </a:r>
            <a:r>
              <a:rPr lang="en-US" altLang="en-US">
                <a:ea typeface="ＭＳ Ｐゴシック" panose="020B0600070205080204" pitchFamily="34" charset="-128"/>
              </a:rPr>
              <a:t> link from the queue, get all links on the page and add to the queue</a:t>
            </a:r>
          </a:p>
          <a:p>
            <a:r>
              <a:rPr lang="en-US" altLang="en-US">
                <a:ea typeface="ＭＳ Ｐゴシック" panose="020B0600070205080204" pitchFamily="34" charset="-128"/>
              </a:rPr>
              <a:t>Repeat above step till queue is empty</a:t>
            </a: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a:extLst>
              <a:ext uri="{FF2B5EF4-FFF2-40B4-BE49-F238E27FC236}">
                <a16:creationId xmlns:a16="http://schemas.microsoft.com/office/drawing/2014/main" id="{4A3EC7AB-8B33-C9C9-A31D-F183CA977602}"/>
              </a:ext>
            </a:extLst>
          </p:cNvPr>
          <p:cNvSpPr>
            <a:spLocks noGrp="1" noChangeArrowheads="1"/>
          </p:cNvSpPr>
          <p:nvPr>
            <p:ph type="title"/>
          </p:nvPr>
        </p:nvSpPr>
        <p:spPr/>
        <p:txBody>
          <a:bodyPr/>
          <a:lstStyle/>
          <a:p>
            <a:r>
              <a:rPr lang="en-US" altLang="en-US">
                <a:ea typeface="ＭＳ Ｐゴシック" panose="020B0600070205080204" pitchFamily="34" charset="-128"/>
              </a:rPr>
              <a:t>Breadth First Crawlers</a:t>
            </a:r>
          </a:p>
        </p:txBody>
      </p:sp>
      <p:pic>
        <p:nvPicPr>
          <p:cNvPr id="200706" name="Picture 3" descr="spider1">
            <a:extLst>
              <a:ext uri="{FF2B5EF4-FFF2-40B4-BE49-F238E27FC236}">
                <a16:creationId xmlns:a16="http://schemas.microsoft.com/office/drawing/2014/main" id="{15F8D260-E94C-B83E-DF79-C72680B02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58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a:extLst>
              <a:ext uri="{FF2B5EF4-FFF2-40B4-BE49-F238E27FC236}">
                <a16:creationId xmlns:a16="http://schemas.microsoft.com/office/drawing/2014/main" id="{3AFEFE29-D2DA-68C7-DB3E-A3612F08D236}"/>
              </a:ext>
            </a:extLst>
          </p:cNvPr>
          <p:cNvSpPr>
            <a:spLocks noGrp="1" noChangeArrowheads="1"/>
          </p:cNvSpPr>
          <p:nvPr>
            <p:ph type="title"/>
          </p:nvPr>
        </p:nvSpPr>
        <p:spPr/>
        <p:txBody>
          <a:bodyPr/>
          <a:lstStyle/>
          <a:p>
            <a:r>
              <a:rPr lang="en-US" altLang="en-US">
                <a:ea typeface="ＭＳ Ｐゴシック" panose="020B0600070205080204" pitchFamily="34" charset="-128"/>
              </a:rPr>
              <a:t>Depth First Crawlers</a:t>
            </a:r>
          </a:p>
        </p:txBody>
      </p:sp>
      <p:sp>
        <p:nvSpPr>
          <p:cNvPr id="201730" name="Rectangle 3">
            <a:extLst>
              <a:ext uri="{FF2B5EF4-FFF2-40B4-BE49-F238E27FC236}">
                <a16:creationId xmlns:a16="http://schemas.microsoft.com/office/drawing/2014/main" id="{8E8C754E-0433-464B-A69E-95F132318C8C}"/>
              </a:ext>
            </a:extLst>
          </p:cNvPr>
          <p:cNvSpPr>
            <a:spLocks noGrp="1" noChangeArrowheads="1"/>
          </p:cNvSpPr>
          <p:nvPr>
            <p:ph type="body" idx="1"/>
          </p:nvPr>
        </p:nvSpPr>
        <p:spPr/>
        <p:txBody>
          <a:bodyPr/>
          <a:lstStyle/>
          <a:p>
            <a:r>
              <a:rPr lang="en-US" altLang="en-US">
                <a:ea typeface="ＭＳ Ｐゴシック" panose="020B0600070205080204" pitchFamily="34" charset="-128"/>
              </a:rPr>
              <a:t>Use depth first search (DFS) algorithm</a:t>
            </a:r>
          </a:p>
          <a:p>
            <a:r>
              <a:rPr lang="en-US" altLang="en-US">
                <a:ea typeface="ＭＳ Ｐゴシック" panose="020B0600070205080204" pitchFamily="34" charset="-128"/>
              </a:rPr>
              <a:t>Get the 1</a:t>
            </a:r>
            <a:r>
              <a:rPr lang="en-US" altLang="en-US" baseline="30000">
                <a:ea typeface="ＭＳ Ｐゴシック" panose="020B0600070205080204" pitchFamily="34" charset="-128"/>
              </a:rPr>
              <a:t>st</a:t>
            </a:r>
            <a:r>
              <a:rPr lang="en-US" altLang="en-US">
                <a:ea typeface="ＭＳ Ｐゴシック" panose="020B0600070205080204" pitchFamily="34" charset="-128"/>
              </a:rPr>
              <a:t> link not visited from the start page</a:t>
            </a:r>
          </a:p>
          <a:p>
            <a:r>
              <a:rPr lang="en-US" altLang="en-US">
                <a:ea typeface="ＭＳ Ｐゴシック" panose="020B0600070205080204" pitchFamily="34" charset="-128"/>
              </a:rPr>
              <a:t>Visit link and get 1</a:t>
            </a:r>
            <a:r>
              <a:rPr lang="en-US" altLang="en-US" baseline="30000">
                <a:ea typeface="ＭＳ Ｐゴシック" panose="020B0600070205080204" pitchFamily="34" charset="-128"/>
              </a:rPr>
              <a:t>st</a:t>
            </a:r>
            <a:r>
              <a:rPr lang="en-US" altLang="en-US">
                <a:ea typeface="ＭＳ Ｐゴシック" panose="020B0600070205080204" pitchFamily="34" charset="-128"/>
              </a:rPr>
              <a:t> non-visited link</a:t>
            </a:r>
          </a:p>
          <a:p>
            <a:r>
              <a:rPr lang="en-US" altLang="en-US">
                <a:ea typeface="ＭＳ Ｐゴシック" panose="020B0600070205080204" pitchFamily="34" charset="-128"/>
              </a:rPr>
              <a:t>Repeat above step till no no-visited links</a:t>
            </a:r>
          </a:p>
          <a:p>
            <a:r>
              <a:rPr lang="en-US" altLang="en-US">
                <a:ea typeface="ＭＳ Ｐゴシック" panose="020B0600070205080204" pitchFamily="34" charset="-128"/>
              </a:rPr>
              <a:t>Go to next non-visited link in the previous level and repeat 2</a:t>
            </a:r>
            <a:r>
              <a:rPr lang="en-US" altLang="en-US" baseline="30000">
                <a:ea typeface="ＭＳ Ｐゴシック" panose="020B0600070205080204" pitchFamily="34" charset="-128"/>
              </a:rPr>
              <a:t>nd</a:t>
            </a:r>
            <a:r>
              <a:rPr lang="en-US" altLang="en-US">
                <a:ea typeface="ＭＳ Ｐゴシック" panose="020B0600070205080204" pitchFamily="34" charset="-128"/>
              </a:rPr>
              <a:t> step</a:t>
            </a:r>
          </a:p>
        </p:txBody>
      </p:sp>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a:extLst>
              <a:ext uri="{FF2B5EF4-FFF2-40B4-BE49-F238E27FC236}">
                <a16:creationId xmlns:a16="http://schemas.microsoft.com/office/drawing/2014/main" id="{8FF524B3-59C9-68D9-B37F-C71165C6758C}"/>
              </a:ext>
            </a:extLst>
          </p:cNvPr>
          <p:cNvSpPr>
            <a:spLocks noGrp="1" noChangeArrowheads="1"/>
          </p:cNvSpPr>
          <p:nvPr>
            <p:ph type="title"/>
          </p:nvPr>
        </p:nvSpPr>
        <p:spPr/>
        <p:txBody>
          <a:bodyPr/>
          <a:lstStyle/>
          <a:p>
            <a:r>
              <a:rPr lang="en-US" altLang="en-US">
                <a:ea typeface="ＭＳ Ｐゴシック" panose="020B0600070205080204" pitchFamily="34" charset="-128"/>
              </a:rPr>
              <a:t>Depth First Crawlers</a:t>
            </a:r>
          </a:p>
        </p:txBody>
      </p:sp>
      <p:pic>
        <p:nvPicPr>
          <p:cNvPr id="203778" name="Picture 3" descr="spider2">
            <a:extLst>
              <a:ext uri="{FF2B5EF4-FFF2-40B4-BE49-F238E27FC236}">
                <a16:creationId xmlns:a16="http://schemas.microsoft.com/office/drawing/2014/main" id="{8CBFE55B-FBC5-449C-2273-7318F6668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934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a:extLst>
              <a:ext uri="{FF2B5EF4-FFF2-40B4-BE49-F238E27FC236}">
                <a16:creationId xmlns:a16="http://schemas.microsoft.com/office/drawing/2014/main" id="{AEA5E01F-6A44-E5E0-1C5A-7C39418B4AE6}"/>
              </a:ext>
            </a:extLst>
          </p:cNvPr>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Interface</a:t>
            </a:r>
          </a:p>
        </p:txBody>
      </p:sp>
      <p:sp>
        <p:nvSpPr>
          <p:cNvPr id="204802" name="Rectangle 3">
            <a:extLst>
              <a:ext uri="{FF2B5EF4-FFF2-40B4-BE49-F238E27FC236}">
                <a16:creationId xmlns:a16="http://schemas.microsoft.com/office/drawing/2014/main" id="{01066AFD-DDEB-65E1-7AFF-1CF511309D86}"/>
              </a:ext>
            </a:extLst>
          </p:cNvPr>
          <p:cNvSpPr>
            <a:spLocks noChangeArrowheads="1"/>
          </p:cNvSpPr>
          <p:nvPr/>
        </p:nvSpPr>
        <p:spPr bwMode="auto">
          <a:xfrm>
            <a:off x="3657600" y="6858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Query Engine</a:t>
            </a:r>
          </a:p>
        </p:txBody>
      </p:sp>
      <p:sp>
        <p:nvSpPr>
          <p:cNvPr id="204803" name="Rectangle 4">
            <a:extLst>
              <a:ext uri="{FF2B5EF4-FFF2-40B4-BE49-F238E27FC236}">
                <a16:creationId xmlns:a16="http://schemas.microsoft.com/office/drawing/2014/main" id="{945B28F9-7B1F-8236-DA35-0E3BB03CCCF5}"/>
              </a:ext>
            </a:extLst>
          </p:cNvPr>
          <p:cNvSpPr>
            <a:spLocks noChangeArrowheads="1"/>
          </p:cNvSpPr>
          <p:nvPr/>
        </p:nvSpPr>
        <p:spPr bwMode="auto">
          <a:xfrm>
            <a:off x="6248400" y="26670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Indexer</a:t>
            </a:r>
          </a:p>
        </p:txBody>
      </p:sp>
      <p:sp>
        <p:nvSpPr>
          <p:cNvPr id="204804" name="Oval 5">
            <a:extLst>
              <a:ext uri="{FF2B5EF4-FFF2-40B4-BE49-F238E27FC236}">
                <a16:creationId xmlns:a16="http://schemas.microsoft.com/office/drawing/2014/main" id="{EE60CBA5-E032-C2AE-BD7D-D7621946F363}"/>
              </a:ext>
            </a:extLst>
          </p:cNvPr>
          <p:cNvSpPr>
            <a:spLocks noChangeArrowheads="1"/>
          </p:cNvSpPr>
          <p:nvPr/>
        </p:nvSpPr>
        <p:spPr bwMode="auto">
          <a:xfrm>
            <a:off x="6248400" y="609600"/>
            <a:ext cx="1676400" cy="914400"/>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a:t>
            </a:r>
          </a:p>
        </p:txBody>
      </p:sp>
      <p:sp>
        <p:nvSpPr>
          <p:cNvPr id="204805" name="Rectangle 6">
            <a:extLst>
              <a:ext uri="{FF2B5EF4-FFF2-40B4-BE49-F238E27FC236}">
                <a16:creationId xmlns:a16="http://schemas.microsoft.com/office/drawing/2014/main" id="{8E1B238B-DA04-F62F-98C7-AED00313EFC4}"/>
              </a:ext>
            </a:extLst>
          </p:cNvPr>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Crawler</a:t>
            </a:r>
          </a:p>
        </p:txBody>
      </p:sp>
      <p:sp>
        <p:nvSpPr>
          <p:cNvPr id="204806" name="Line 7">
            <a:extLst>
              <a:ext uri="{FF2B5EF4-FFF2-40B4-BE49-F238E27FC236}">
                <a16:creationId xmlns:a16="http://schemas.microsoft.com/office/drawing/2014/main" id="{91C9B1FB-685C-ABBC-DCB8-78B66ECAA10B}"/>
              </a:ext>
            </a:extLst>
          </p:cNvPr>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807" name="Line 8">
            <a:extLst>
              <a:ext uri="{FF2B5EF4-FFF2-40B4-BE49-F238E27FC236}">
                <a16:creationId xmlns:a16="http://schemas.microsoft.com/office/drawing/2014/main" id="{237A3ADA-7D37-AF33-D690-0428ADA3AD4A}"/>
              </a:ext>
            </a:extLst>
          </p:cNvPr>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808" name="Line 9">
            <a:extLst>
              <a:ext uri="{FF2B5EF4-FFF2-40B4-BE49-F238E27FC236}">
                <a16:creationId xmlns:a16="http://schemas.microsoft.com/office/drawing/2014/main" id="{B837954D-AA50-5409-B0D0-42623BAC5DB3}"/>
              </a:ext>
            </a:extLst>
          </p:cNvPr>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809" name="Line 10">
            <a:extLst>
              <a:ext uri="{FF2B5EF4-FFF2-40B4-BE49-F238E27FC236}">
                <a16:creationId xmlns:a16="http://schemas.microsoft.com/office/drawing/2014/main" id="{E77650DD-70B2-2514-6252-815A806E171B}"/>
              </a:ext>
            </a:extLst>
          </p:cNvPr>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810" name="Line 11">
            <a:extLst>
              <a:ext uri="{FF2B5EF4-FFF2-40B4-BE49-F238E27FC236}">
                <a16:creationId xmlns:a16="http://schemas.microsoft.com/office/drawing/2014/main" id="{662DAD97-3F7E-B256-333A-BD61BE6E3324}"/>
              </a:ext>
            </a:extLst>
          </p:cNvPr>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811" name="Line 12">
            <a:extLst>
              <a:ext uri="{FF2B5EF4-FFF2-40B4-BE49-F238E27FC236}">
                <a16:creationId xmlns:a16="http://schemas.microsoft.com/office/drawing/2014/main" id="{72F6A289-EBAE-A860-FF65-6969DFC54180}"/>
              </a:ext>
            </a:extLst>
          </p:cNvPr>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812" name="Line 13">
            <a:extLst>
              <a:ext uri="{FF2B5EF4-FFF2-40B4-BE49-F238E27FC236}">
                <a16:creationId xmlns:a16="http://schemas.microsoft.com/office/drawing/2014/main" id="{F951E976-D7F7-1470-1F0F-31133A4B061E}"/>
              </a:ext>
            </a:extLst>
          </p:cNvPr>
          <p:cNvSpPr>
            <a:spLocks noChangeShapeType="1"/>
          </p:cNvSpPr>
          <p:nvPr/>
        </p:nvSpPr>
        <p:spPr bwMode="auto">
          <a:xfrm flipV="1">
            <a:off x="4724400" y="3200400"/>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4813" name="Line 14">
            <a:extLst>
              <a:ext uri="{FF2B5EF4-FFF2-40B4-BE49-F238E27FC236}">
                <a16:creationId xmlns:a16="http://schemas.microsoft.com/office/drawing/2014/main" id="{DC35119C-CD47-3654-D0A2-3658E2E5CAAA}"/>
              </a:ext>
            </a:extLst>
          </p:cNvPr>
          <p:cNvSpPr>
            <a:spLocks noChangeShapeType="1"/>
          </p:cNvSpPr>
          <p:nvPr/>
        </p:nvSpPr>
        <p:spPr bwMode="auto">
          <a:xfrm>
            <a:off x="4724400" y="3200400"/>
            <a:ext cx="1524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814" name="Line 15">
            <a:extLst>
              <a:ext uri="{FF2B5EF4-FFF2-40B4-BE49-F238E27FC236}">
                <a16:creationId xmlns:a16="http://schemas.microsoft.com/office/drawing/2014/main" id="{29F4C4E2-8AE9-B413-3364-D33A8F6B5C15}"/>
              </a:ext>
            </a:extLst>
          </p:cNvPr>
          <p:cNvSpPr>
            <a:spLocks noChangeShapeType="1"/>
          </p:cNvSpPr>
          <p:nvPr/>
        </p:nvSpPr>
        <p:spPr bwMode="auto">
          <a:xfrm flipV="1">
            <a:off x="7162800" y="15240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815" name="Line 16">
            <a:extLst>
              <a:ext uri="{FF2B5EF4-FFF2-40B4-BE49-F238E27FC236}">
                <a16:creationId xmlns:a16="http://schemas.microsoft.com/office/drawing/2014/main" id="{4600E7A4-69AD-1401-8CFB-4E246D64B253}"/>
              </a:ext>
            </a:extLst>
          </p:cNvPr>
          <p:cNvSpPr>
            <a:spLocks noChangeShapeType="1"/>
          </p:cNvSpPr>
          <p:nvPr/>
        </p:nvSpPr>
        <p:spPr bwMode="auto">
          <a:xfrm>
            <a:off x="5410200" y="1066800"/>
            <a:ext cx="8382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816" name="Line 17">
            <a:extLst>
              <a:ext uri="{FF2B5EF4-FFF2-40B4-BE49-F238E27FC236}">
                <a16:creationId xmlns:a16="http://schemas.microsoft.com/office/drawing/2014/main" id="{CD771EFC-3105-21AB-FEDE-544C0823D1D8}"/>
              </a:ext>
            </a:extLst>
          </p:cNvPr>
          <p:cNvSpPr>
            <a:spLocks noChangeShapeType="1"/>
          </p:cNvSpPr>
          <p:nvPr/>
        </p:nvSpPr>
        <p:spPr bwMode="auto">
          <a:xfrm>
            <a:off x="2667000" y="1066800"/>
            <a:ext cx="990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817" name="Line 18">
            <a:extLst>
              <a:ext uri="{FF2B5EF4-FFF2-40B4-BE49-F238E27FC236}">
                <a16:creationId xmlns:a16="http://schemas.microsoft.com/office/drawing/2014/main" id="{1D94C618-96E2-575E-25E1-70205CE5EE6C}"/>
              </a:ext>
            </a:extLst>
          </p:cNvPr>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818" name="Line 19">
            <a:extLst>
              <a:ext uri="{FF2B5EF4-FFF2-40B4-BE49-F238E27FC236}">
                <a16:creationId xmlns:a16="http://schemas.microsoft.com/office/drawing/2014/main" id="{BACCB3D1-A5FA-6738-CE26-C0E31342742D}"/>
              </a:ext>
            </a:extLst>
          </p:cNvPr>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819" name="Line 20">
            <a:extLst>
              <a:ext uri="{FF2B5EF4-FFF2-40B4-BE49-F238E27FC236}">
                <a16:creationId xmlns:a16="http://schemas.microsoft.com/office/drawing/2014/main" id="{32D581A9-28C9-71D8-0486-358EE188F0EB}"/>
              </a:ext>
            </a:extLst>
          </p:cNvPr>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820" name="Line 21">
            <a:extLst>
              <a:ext uri="{FF2B5EF4-FFF2-40B4-BE49-F238E27FC236}">
                <a16:creationId xmlns:a16="http://schemas.microsoft.com/office/drawing/2014/main" id="{954B95DF-C27D-60FE-3E55-3F00535A381F}"/>
              </a:ext>
            </a:extLst>
          </p:cNvPr>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4821" name="Text Box 22">
            <a:extLst>
              <a:ext uri="{FF2B5EF4-FFF2-40B4-BE49-F238E27FC236}">
                <a16:creationId xmlns:a16="http://schemas.microsoft.com/office/drawing/2014/main" id="{169D012D-CE16-BFE8-4A7C-4C4DD62B0904}"/>
              </a:ext>
            </a:extLst>
          </p:cNvPr>
          <p:cNvSpPr txBox="1">
            <a:spLocks noChangeArrowheads="1"/>
          </p:cNvSpPr>
          <p:nvPr/>
        </p:nvSpPr>
        <p:spPr bwMode="auto">
          <a:xfrm>
            <a:off x="517525" y="3394075"/>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Users</a:t>
            </a:r>
          </a:p>
        </p:txBody>
      </p:sp>
      <p:sp>
        <p:nvSpPr>
          <p:cNvPr id="204822" name="Text Box 23">
            <a:extLst>
              <a:ext uri="{FF2B5EF4-FFF2-40B4-BE49-F238E27FC236}">
                <a16:creationId xmlns:a16="http://schemas.microsoft.com/office/drawing/2014/main" id="{7BB20912-9B62-F671-0982-9503F2DBE623}"/>
              </a:ext>
            </a:extLst>
          </p:cNvPr>
          <p:cNvSpPr txBox="1">
            <a:spLocks noChangeArrowheads="1"/>
          </p:cNvSpPr>
          <p:nvPr/>
        </p:nvSpPr>
        <p:spPr bwMode="auto">
          <a:xfrm>
            <a:off x="4267200" y="55626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Web</a:t>
            </a:r>
          </a:p>
        </p:txBody>
      </p:sp>
      <p:sp>
        <p:nvSpPr>
          <p:cNvPr id="204823" name="Text Box 24">
            <a:extLst>
              <a:ext uri="{FF2B5EF4-FFF2-40B4-BE49-F238E27FC236}">
                <a16:creationId xmlns:a16="http://schemas.microsoft.com/office/drawing/2014/main" id="{E3D228F9-B76D-69BD-2313-A184008D8B65}"/>
              </a:ext>
            </a:extLst>
          </p:cNvPr>
          <p:cNvSpPr txBox="1">
            <a:spLocks noChangeArrowheads="1"/>
          </p:cNvSpPr>
          <p:nvPr/>
        </p:nvSpPr>
        <p:spPr bwMode="auto">
          <a:xfrm>
            <a:off x="1828800" y="5943600"/>
            <a:ext cx="542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b="1"/>
              <a:t>A Typical Web Search Engine</a:t>
            </a:r>
          </a:p>
        </p:txBody>
      </p:sp>
      <p:grpSp>
        <p:nvGrpSpPr>
          <p:cNvPr id="2" name="Group 25">
            <a:extLst>
              <a:ext uri="{FF2B5EF4-FFF2-40B4-BE49-F238E27FC236}">
                <a16:creationId xmlns:a16="http://schemas.microsoft.com/office/drawing/2014/main" id="{B70D825E-12CB-B513-2FFB-EBA5DFC6BF42}"/>
              </a:ext>
            </a:extLst>
          </p:cNvPr>
          <p:cNvGrpSpPr>
            <a:grpSpLocks/>
          </p:cNvGrpSpPr>
          <p:nvPr/>
        </p:nvGrpSpPr>
        <p:grpSpPr bwMode="auto">
          <a:xfrm>
            <a:off x="3429000" y="5105400"/>
            <a:ext cx="2590800" cy="912813"/>
            <a:chOff x="2256" y="-635"/>
            <a:chExt cx="2880" cy="2939"/>
          </a:xfrm>
        </p:grpSpPr>
        <p:sp>
          <p:nvSpPr>
            <p:cNvPr id="204825" name="Rectangle 26">
              <a:extLst>
                <a:ext uri="{FF2B5EF4-FFF2-40B4-BE49-F238E27FC236}">
                  <a16:creationId xmlns:a16="http://schemas.microsoft.com/office/drawing/2014/main" id="{0594F2AE-71F8-407D-C9DA-A368CE1F00E6}"/>
                </a:ext>
              </a:extLst>
            </p:cNvPr>
            <p:cNvSpPr>
              <a:spLocks noChangeArrowheads="1"/>
            </p:cNvSpPr>
            <p:nvPr/>
          </p:nvSpPr>
          <p:spPr bwMode="auto">
            <a:xfrm>
              <a:off x="2256" y="336"/>
              <a:ext cx="2880" cy="1968"/>
            </a:xfrm>
            <a:prstGeom prst="rect">
              <a:avLst/>
            </a:prstGeom>
            <a:solidFill>
              <a:schemeClr val="accent1">
                <a:alpha val="0"/>
              </a:schemeClr>
            </a:solidFill>
            <a:ln w="28575">
              <a:solidFill>
                <a:srgbClr val="FF0000"/>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endParaRPr lang="en-US" altLang="en-US" sz="2400">
                <a:latin typeface="Arial" panose="020B0604020202020204" pitchFamily="34" charset="0"/>
              </a:endParaRPr>
            </a:p>
          </p:txBody>
        </p:sp>
        <p:sp>
          <p:nvSpPr>
            <p:cNvPr id="204826" name="Text Box 27">
              <a:extLst>
                <a:ext uri="{FF2B5EF4-FFF2-40B4-BE49-F238E27FC236}">
                  <a16:creationId xmlns:a16="http://schemas.microsoft.com/office/drawing/2014/main" id="{A5E62E44-B338-48BF-67BA-7F584FC370D9}"/>
                </a:ext>
              </a:extLst>
            </p:cNvPr>
            <p:cNvSpPr txBox="1">
              <a:spLocks noChangeArrowheads="1"/>
            </p:cNvSpPr>
            <p:nvPr/>
          </p:nvSpPr>
          <p:spPr bwMode="auto">
            <a:xfrm>
              <a:off x="3216" y="-635"/>
              <a:ext cx="1885"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1800">
                  <a:solidFill>
                    <a:srgbClr val="FF0000"/>
                  </a:solidFill>
                  <a:latin typeface="Arial" panose="020B0604020202020204" pitchFamily="34" charset="0"/>
                </a:rPr>
                <a:t>Characteristics</a:t>
              </a:r>
              <a:endParaRPr lang="en-US" altLang="en-US" sz="18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a:extLst>
              <a:ext uri="{FF2B5EF4-FFF2-40B4-BE49-F238E27FC236}">
                <a16:creationId xmlns:a16="http://schemas.microsoft.com/office/drawing/2014/main" id="{E4FF4220-CFA8-EEBB-3C2A-EFC595846B4C}"/>
              </a:ext>
            </a:extLst>
          </p:cNvPr>
          <p:cNvSpPr>
            <a:spLocks noGrp="1" noChangeArrowheads="1"/>
          </p:cNvSpPr>
          <p:nvPr>
            <p:ph type="title"/>
          </p:nvPr>
        </p:nvSpPr>
        <p:spPr/>
        <p:txBody>
          <a:bodyPr/>
          <a:lstStyle/>
          <a:p>
            <a:r>
              <a:rPr lang="en-US" altLang="en-US">
                <a:ea typeface="ＭＳ Ｐゴシック" panose="020B0600070205080204" pitchFamily="34" charset="-128"/>
              </a:rPr>
              <a:t>Robots Exclusion</a:t>
            </a:r>
          </a:p>
        </p:txBody>
      </p:sp>
      <p:sp>
        <p:nvSpPr>
          <p:cNvPr id="206850" name="Text Box 3">
            <a:extLst>
              <a:ext uri="{FF2B5EF4-FFF2-40B4-BE49-F238E27FC236}">
                <a16:creationId xmlns:a16="http://schemas.microsoft.com/office/drawing/2014/main" id="{FF467FA5-5932-272F-B3F4-AA790BD7B42F}"/>
              </a:ext>
            </a:extLst>
          </p:cNvPr>
          <p:cNvSpPr txBox="1">
            <a:spLocks noChangeArrowheads="1"/>
          </p:cNvSpPr>
          <p:nvPr/>
        </p:nvSpPr>
        <p:spPr bwMode="auto">
          <a:xfrm>
            <a:off x="990600" y="1676400"/>
            <a:ext cx="79248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b="1">
                <a:solidFill>
                  <a:srgbClr val="0000CC"/>
                </a:solidFill>
              </a:rPr>
              <a:t>The Robots Exclusion Protocol</a:t>
            </a:r>
            <a:r>
              <a:rPr lang="en-US" altLang="en-US" sz="2400"/>
              <a:t>  </a:t>
            </a:r>
          </a:p>
          <a:p>
            <a:pPr>
              <a:spcBef>
                <a:spcPct val="50000"/>
              </a:spcBef>
              <a:buClrTx/>
              <a:buFontTx/>
              <a:buNone/>
            </a:pPr>
            <a:r>
              <a:rPr lang="en-US" altLang="en-US" sz="2400"/>
              <a:t>A Web site administrator can indicate which parts of the site should not be visited by a robot, by providing a specially formatted file on their site, in http://.../robots.txt.</a:t>
            </a:r>
          </a:p>
          <a:p>
            <a:pPr>
              <a:spcBef>
                <a:spcPct val="50000"/>
              </a:spcBef>
              <a:buClrTx/>
              <a:buFontTx/>
              <a:buNone/>
            </a:pPr>
            <a:r>
              <a:rPr lang="en-US" altLang="en-US" sz="2400" b="1">
                <a:solidFill>
                  <a:srgbClr val="0000CC"/>
                </a:solidFill>
              </a:rPr>
              <a:t>The Robots META tag</a:t>
            </a:r>
            <a:r>
              <a:rPr lang="en-US" altLang="en-US" sz="2400"/>
              <a:t>  </a:t>
            </a:r>
          </a:p>
          <a:p>
            <a:pPr>
              <a:spcBef>
                <a:spcPct val="50000"/>
              </a:spcBef>
              <a:buClrTx/>
              <a:buFontTx/>
              <a:buNone/>
            </a:pPr>
            <a:r>
              <a:rPr lang="en-US" altLang="en-US" sz="2400"/>
              <a:t>A Web author can indicate if a page may or may not be indexed, or analyzed for links, through the use of a special HTML META tag</a:t>
            </a:r>
          </a:p>
          <a:p>
            <a:pPr>
              <a:spcBef>
                <a:spcPct val="50000"/>
              </a:spcBef>
              <a:buClrTx/>
              <a:buFontTx/>
              <a:buNone/>
            </a:pPr>
            <a:r>
              <a:rPr lang="en-US" altLang="en-US" sz="2400" b="1">
                <a:solidFill>
                  <a:srgbClr val="0000CC"/>
                </a:solidFill>
              </a:rPr>
              <a:t>See:</a:t>
            </a:r>
            <a:r>
              <a:rPr lang="en-US" altLang="en-US" sz="2400"/>
              <a:t> http://www.robotstxt.org/wc/exclusion.html</a:t>
            </a:r>
          </a:p>
        </p:txBody>
      </p:sp>
    </p:spTree>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a:extLst>
              <a:ext uri="{FF2B5EF4-FFF2-40B4-BE49-F238E27FC236}">
                <a16:creationId xmlns:a16="http://schemas.microsoft.com/office/drawing/2014/main" id="{986FD778-8557-BF17-92AA-F250351DC88C}"/>
              </a:ext>
            </a:extLst>
          </p:cNvPr>
          <p:cNvSpPr>
            <a:spLocks noGrp="1" noChangeArrowheads="1"/>
          </p:cNvSpPr>
          <p:nvPr>
            <p:ph type="title"/>
          </p:nvPr>
        </p:nvSpPr>
        <p:spPr/>
        <p:txBody>
          <a:bodyPr/>
          <a:lstStyle/>
          <a:p>
            <a:r>
              <a:rPr lang="en-US" altLang="en-US">
                <a:ea typeface="ＭＳ Ｐゴシック" panose="020B0600070205080204" pitchFamily="34" charset="-128"/>
              </a:rPr>
              <a:t>Internet vs. Web</a:t>
            </a:r>
          </a:p>
        </p:txBody>
      </p:sp>
      <p:sp>
        <p:nvSpPr>
          <p:cNvPr id="632835" name="Rectangle 3">
            <a:extLst>
              <a:ext uri="{FF2B5EF4-FFF2-40B4-BE49-F238E27FC236}">
                <a16:creationId xmlns:a16="http://schemas.microsoft.com/office/drawing/2014/main" id="{30BE832C-DDF6-A992-BC76-2F540E4ABF05}"/>
              </a:ext>
            </a:extLst>
          </p:cNvPr>
          <p:cNvSpPr>
            <a:spLocks noGrp="1" noChangeArrowheads="1"/>
          </p:cNvSpPr>
          <p:nvPr>
            <p:ph type="body" idx="1"/>
          </p:nvPr>
        </p:nvSpPr>
        <p:spPr/>
        <p:txBody>
          <a:bodyPr/>
          <a:lstStyle/>
          <a:p>
            <a:pPr>
              <a:lnSpc>
                <a:spcPct val="90000"/>
              </a:lnSpc>
            </a:pPr>
            <a:r>
              <a:rPr lang="en-US" altLang="en-US" sz="2800">
                <a:ea typeface="ＭＳ Ｐゴシック" panose="020B0600070205080204" pitchFamily="34" charset="-128"/>
              </a:rPr>
              <a:t>Internet:</a:t>
            </a:r>
          </a:p>
          <a:p>
            <a:pPr lvl="1">
              <a:lnSpc>
                <a:spcPct val="90000"/>
              </a:lnSpc>
            </a:pPr>
            <a:r>
              <a:rPr lang="en-US" altLang="en-US" sz="2400">
                <a:ea typeface="ＭＳ Ｐゴシック" panose="020B0600070205080204" pitchFamily="34" charset="-128"/>
              </a:rPr>
              <a:t>Internet is a more general term </a:t>
            </a:r>
          </a:p>
          <a:p>
            <a:pPr lvl="1">
              <a:lnSpc>
                <a:spcPct val="90000"/>
              </a:lnSpc>
            </a:pPr>
            <a:r>
              <a:rPr lang="en-US" altLang="en-US" sz="2400">
                <a:ea typeface="ＭＳ Ｐゴシック" panose="020B0600070205080204" pitchFamily="34" charset="-128"/>
              </a:rPr>
              <a:t>Includes physical aspect of underlying networks and mechanisms such as email, FTP, HTTP…</a:t>
            </a:r>
          </a:p>
          <a:p>
            <a:pPr>
              <a:lnSpc>
                <a:spcPct val="90000"/>
              </a:lnSpc>
            </a:pPr>
            <a:r>
              <a:rPr lang="en-US" altLang="en-US" sz="2800">
                <a:ea typeface="ＭＳ Ｐゴシック" panose="020B0600070205080204" pitchFamily="34" charset="-128"/>
              </a:rPr>
              <a:t>Web:</a:t>
            </a:r>
          </a:p>
          <a:p>
            <a:pPr lvl="1">
              <a:lnSpc>
                <a:spcPct val="90000"/>
              </a:lnSpc>
            </a:pPr>
            <a:r>
              <a:rPr lang="en-US" altLang="en-US" sz="2400">
                <a:ea typeface="ＭＳ Ｐゴシック" panose="020B0600070205080204" pitchFamily="34" charset="-128"/>
              </a:rPr>
              <a:t>Associated with information stored on the Internet</a:t>
            </a:r>
          </a:p>
          <a:p>
            <a:pPr lvl="1">
              <a:lnSpc>
                <a:spcPct val="90000"/>
              </a:lnSpc>
            </a:pPr>
            <a:r>
              <a:rPr lang="en-US" altLang="en-US" sz="2400">
                <a:ea typeface="ＭＳ Ｐゴシック" panose="020B0600070205080204" pitchFamily="34" charset="-128"/>
              </a:rPr>
              <a:t>Refers to a broader class of networks, i.e. Web of English Literature</a:t>
            </a:r>
          </a:p>
          <a:p>
            <a:pPr lvl="1">
              <a:lnSpc>
                <a:spcPct val="90000"/>
              </a:lnSpc>
            </a:pPr>
            <a:r>
              <a:rPr lang="en-US" altLang="en-US" sz="2400">
                <a:ea typeface="ＭＳ Ｐゴシック" panose="020B0600070205080204" pitchFamily="34" charset="-128"/>
              </a:rPr>
              <a:t>Both Internet and web are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2835">
                                            <p:txEl>
                                              <p:pRg st="0" end="0"/>
                                            </p:txEl>
                                          </p:spTgt>
                                        </p:tgtEl>
                                        <p:attrNameLst>
                                          <p:attrName>style.visibility</p:attrName>
                                        </p:attrNameLst>
                                      </p:cBhvr>
                                      <p:to>
                                        <p:strVal val="visible"/>
                                      </p:to>
                                    </p:set>
                                    <p:anim calcmode="lin" valueType="num">
                                      <p:cBhvr additive="base">
                                        <p:cTn id="7" dur="500" fill="hold"/>
                                        <p:tgtEl>
                                          <p:spTgt spid="6328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283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32835">
                                            <p:txEl>
                                              <p:pRg st="1" end="1"/>
                                            </p:txEl>
                                          </p:spTgt>
                                        </p:tgtEl>
                                        <p:attrNameLst>
                                          <p:attrName>style.visibility</p:attrName>
                                        </p:attrNameLst>
                                      </p:cBhvr>
                                      <p:to>
                                        <p:strVal val="visible"/>
                                      </p:to>
                                    </p:set>
                                    <p:anim calcmode="lin" valueType="num">
                                      <p:cBhvr additive="base">
                                        <p:cTn id="11" dur="500" fill="hold"/>
                                        <p:tgtEl>
                                          <p:spTgt spid="63283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3283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32835">
                                            <p:txEl>
                                              <p:pRg st="2" end="2"/>
                                            </p:txEl>
                                          </p:spTgt>
                                        </p:tgtEl>
                                        <p:attrNameLst>
                                          <p:attrName>style.visibility</p:attrName>
                                        </p:attrNameLst>
                                      </p:cBhvr>
                                      <p:to>
                                        <p:strVal val="visible"/>
                                      </p:to>
                                    </p:set>
                                    <p:anim calcmode="lin" valueType="num">
                                      <p:cBhvr additive="base">
                                        <p:cTn id="15" dur="500" fill="hold"/>
                                        <p:tgtEl>
                                          <p:spTgt spid="63283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328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32835">
                                            <p:txEl>
                                              <p:pRg st="3" end="3"/>
                                            </p:txEl>
                                          </p:spTgt>
                                        </p:tgtEl>
                                        <p:attrNameLst>
                                          <p:attrName>style.visibility</p:attrName>
                                        </p:attrNameLst>
                                      </p:cBhvr>
                                      <p:to>
                                        <p:strVal val="visible"/>
                                      </p:to>
                                    </p:set>
                                    <p:anim calcmode="lin" valueType="num">
                                      <p:cBhvr additive="base">
                                        <p:cTn id="21" dur="500" fill="hold"/>
                                        <p:tgtEl>
                                          <p:spTgt spid="63283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3283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32835">
                                            <p:txEl>
                                              <p:pRg st="4" end="4"/>
                                            </p:txEl>
                                          </p:spTgt>
                                        </p:tgtEl>
                                        <p:attrNameLst>
                                          <p:attrName>style.visibility</p:attrName>
                                        </p:attrNameLst>
                                      </p:cBhvr>
                                      <p:to>
                                        <p:strVal val="visible"/>
                                      </p:to>
                                    </p:set>
                                    <p:anim calcmode="lin" valueType="num">
                                      <p:cBhvr additive="base">
                                        <p:cTn id="25" dur="500" fill="hold"/>
                                        <p:tgtEl>
                                          <p:spTgt spid="63283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3283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32835">
                                            <p:txEl>
                                              <p:pRg st="5" end="5"/>
                                            </p:txEl>
                                          </p:spTgt>
                                        </p:tgtEl>
                                        <p:attrNameLst>
                                          <p:attrName>style.visibility</p:attrName>
                                        </p:attrNameLst>
                                      </p:cBhvr>
                                      <p:to>
                                        <p:strVal val="visible"/>
                                      </p:to>
                                    </p:set>
                                    <p:anim calcmode="lin" valueType="num">
                                      <p:cBhvr additive="base">
                                        <p:cTn id="29" dur="500" fill="hold"/>
                                        <p:tgtEl>
                                          <p:spTgt spid="63283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32835">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32835">
                                            <p:txEl>
                                              <p:pRg st="6" end="6"/>
                                            </p:txEl>
                                          </p:spTgt>
                                        </p:tgtEl>
                                        <p:attrNameLst>
                                          <p:attrName>style.visibility</p:attrName>
                                        </p:attrNameLst>
                                      </p:cBhvr>
                                      <p:to>
                                        <p:strVal val="visible"/>
                                      </p:to>
                                    </p:set>
                                    <p:anim calcmode="lin" valueType="num">
                                      <p:cBhvr additive="base">
                                        <p:cTn id="33" dur="500" fill="hold"/>
                                        <p:tgtEl>
                                          <p:spTgt spid="632835">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328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a:extLst>
              <a:ext uri="{FF2B5EF4-FFF2-40B4-BE49-F238E27FC236}">
                <a16:creationId xmlns:a16="http://schemas.microsoft.com/office/drawing/2014/main" id="{99041B73-33C7-2533-5C97-7BF6967A9E3C}"/>
              </a:ext>
            </a:extLst>
          </p:cNvPr>
          <p:cNvSpPr>
            <a:spLocks noGrp="1" noChangeArrowheads="1"/>
          </p:cNvSpPr>
          <p:nvPr>
            <p:ph type="title"/>
          </p:nvPr>
        </p:nvSpPr>
        <p:spPr>
          <a:xfrm>
            <a:off x="381000" y="381000"/>
            <a:ext cx="8229600" cy="1143000"/>
          </a:xfrm>
        </p:spPr>
        <p:txBody>
          <a:bodyPr/>
          <a:lstStyle/>
          <a:p>
            <a:r>
              <a:rPr lang="en-US" altLang="en-US">
                <a:ea typeface="ＭＳ Ｐゴシック" panose="020B0600070205080204" pitchFamily="34" charset="-128"/>
              </a:rPr>
              <a:t>Essential Components of WWW</a:t>
            </a:r>
            <a:br>
              <a:rPr lang="en-US" altLang="en-US" b="1">
                <a:ea typeface="ＭＳ Ｐゴシック" panose="020B0600070205080204" pitchFamily="34" charset="-128"/>
              </a:rPr>
            </a:br>
            <a:endParaRPr lang="en-US" altLang="en-US" b="1">
              <a:ea typeface="ＭＳ Ｐゴシック" panose="020B0600070205080204" pitchFamily="34" charset="-128"/>
            </a:endParaRPr>
          </a:p>
        </p:txBody>
      </p:sp>
      <p:sp>
        <p:nvSpPr>
          <p:cNvPr id="208898" name="Rectangle 3">
            <a:extLst>
              <a:ext uri="{FF2B5EF4-FFF2-40B4-BE49-F238E27FC236}">
                <a16:creationId xmlns:a16="http://schemas.microsoft.com/office/drawing/2014/main" id="{92582872-268C-3D5C-8218-44608A5DDFF3}"/>
              </a:ext>
            </a:extLst>
          </p:cNvPr>
          <p:cNvSpPr>
            <a:spLocks noGrp="1" noChangeArrowheads="1"/>
          </p:cNvSpPr>
          <p:nvPr>
            <p:ph type="body" idx="1"/>
          </p:nvPr>
        </p:nvSpPr>
        <p:spPr/>
        <p:txBody>
          <a:bodyPr/>
          <a:lstStyle/>
          <a:p>
            <a:pPr>
              <a:lnSpc>
                <a:spcPct val="90000"/>
              </a:lnSpc>
            </a:pPr>
            <a:r>
              <a:rPr lang="en-US" altLang="en-US" sz="2400">
                <a:ea typeface="ＭＳ Ｐゴシック" panose="020B0600070205080204" pitchFamily="34" charset="-128"/>
              </a:rPr>
              <a:t>Resources:</a:t>
            </a:r>
          </a:p>
          <a:p>
            <a:pPr lvl="1">
              <a:lnSpc>
                <a:spcPct val="90000"/>
              </a:lnSpc>
            </a:pPr>
            <a:r>
              <a:rPr lang="en-US" altLang="en-US" sz="1800">
                <a:ea typeface="ＭＳ Ｐゴシック" panose="020B0600070205080204" pitchFamily="34" charset="-128"/>
              </a:rPr>
              <a:t>Conceptual mappings to concrete or abstract entities, which do not change in the short term</a:t>
            </a:r>
          </a:p>
          <a:p>
            <a:pPr lvl="1">
              <a:lnSpc>
                <a:spcPct val="90000"/>
              </a:lnSpc>
            </a:pPr>
            <a:r>
              <a:rPr lang="en-US" altLang="en-US" sz="1800">
                <a:ea typeface="ＭＳ Ｐゴシック" panose="020B0600070205080204" pitchFamily="34" charset="-128"/>
              </a:rPr>
              <a:t>ex: IST411 website (web pages and other kinds of files)</a:t>
            </a:r>
          </a:p>
          <a:p>
            <a:pPr>
              <a:lnSpc>
                <a:spcPct val="90000"/>
              </a:lnSpc>
            </a:pPr>
            <a:r>
              <a:rPr lang="en-US" altLang="en-US" sz="2400">
                <a:ea typeface="ＭＳ Ｐゴシック" panose="020B0600070205080204" pitchFamily="34" charset="-128"/>
              </a:rPr>
              <a:t>Resource identifiers (hyperlinks):</a:t>
            </a:r>
          </a:p>
          <a:p>
            <a:pPr lvl="1">
              <a:lnSpc>
                <a:spcPct val="90000"/>
              </a:lnSpc>
            </a:pPr>
            <a:r>
              <a:rPr lang="en-US" altLang="en-US" sz="1800">
                <a:ea typeface="ＭＳ Ｐゴシック" panose="020B0600070205080204" pitchFamily="34" charset="-128"/>
              </a:rPr>
              <a:t>Strings of characters represent generalized addresses that may contain instructions for accessing the identified resource</a:t>
            </a:r>
          </a:p>
          <a:p>
            <a:pPr lvl="1">
              <a:lnSpc>
                <a:spcPct val="90000"/>
              </a:lnSpc>
            </a:pPr>
            <a:r>
              <a:rPr lang="en-US" altLang="en-US" sz="1800">
                <a:ea typeface="ＭＳ Ｐゴシック" panose="020B0600070205080204" pitchFamily="34" charset="-128"/>
              </a:rPr>
              <a:t>http://clgiles.ist.psu.edu/IST441 is used to identify our course homepage</a:t>
            </a:r>
          </a:p>
          <a:p>
            <a:pPr>
              <a:lnSpc>
                <a:spcPct val="90000"/>
              </a:lnSpc>
            </a:pPr>
            <a:r>
              <a:rPr lang="en-US" altLang="en-US" sz="2400">
                <a:ea typeface="ＭＳ Ｐゴシック" panose="020B0600070205080204" pitchFamily="34" charset="-128"/>
              </a:rPr>
              <a:t>Transfer protocols:</a:t>
            </a:r>
          </a:p>
          <a:p>
            <a:pPr lvl="1">
              <a:lnSpc>
                <a:spcPct val="90000"/>
              </a:lnSpc>
            </a:pPr>
            <a:r>
              <a:rPr lang="en-US" altLang="en-US" sz="1800">
                <a:ea typeface="ＭＳ Ｐゴシック" panose="020B0600070205080204" pitchFamily="34" charset="-128"/>
              </a:rPr>
              <a:t>Conventions that regulate the communication between a browser (web user agent) and a server</a:t>
            </a:r>
          </a:p>
          <a:p>
            <a:pPr>
              <a:lnSpc>
                <a:spcPct val="90000"/>
              </a:lnSpc>
            </a:pPr>
            <a:endParaRPr lang="en-US" altLang="en-US" sz="2400">
              <a:ea typeface="ＭＳ Ｐゴシック" panose="020B0600070205080204" pitchFamily="34" charset="-128"/>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a:extLst>
              <a:ext uri="{FF2B5EF4-FFF2-40B4-BE49-F238E27FC236}">
                <a16:creationId xmlns:a16="http://schemas.microsoft.com/office/drawing/2014/main" id="{0BF4DA2A-B9D4-38E5-3C3E-F2B46E2702DA}"/>
              </a:ext>
            </a:extLst>
          </p:cNvPr>
          <p:cNvSpPr>
            <a:spLocks noGrp="1" noChangeArrowheads="1"/>
          </p:cNvSpPr>
          <p:nvPr>
            <p:ph type="title"/>
          </p:nvPr>
        </p:nvSpPr>
        <p:spPr/>
        <p:txBody>
          <a:bodyPr/>
          <a:lstStyle/>
          <a:p>
            <a:r>
              <a:rPr lang="en-US" altLang="en-US">
                <a:ea typeface="ＭＳ Ｐゴシック" panose="020B0600070205080204" pitchFamily="34" charset="-128"/>
              </a:rPr>
              <a:t>Search Engines</a:t>
            </a:r>
          </a:p>
        </p:txBody>
      </p:sp>
      <p:sp>
        <p:nvSpPr>
          <p:cNvPr id="209922" name="Rectangle 3">
            <a:extLst>
              <a:ext uri="{FF2B5EF4-FFF2-40B4-BE49-F238E27FC236}">
                <a16:creationId xmlns:a16="http://schemas.microsoft.com/office/drawing/2014/main" id="{2BB21154-0E92-2E1A-C7B2-B15D5A595855}"/>
              </a:ext>
            </a:extLst>
          </p:cNvPr>
          <p:cNvSpPr>
            <a:spLocks noGrp="1" noChangeArrowheads="1"/>
          </p:cNvSpPr>
          <p:nvPr>
            <p:ph type="body" idx="1"/>
          </p:nvPr>
        </p:nvSpPr>
        <p:spPr/>
        <p:txBody>
          <a:bodyPr/>
          <a:lstStyle/>
          <a:p>
            <a:r>
              <a:rPr lang="en-US" altLang="en-US">
                <a:ea typeface="ＭＳ Ｐゴシック" panose="020B0600070205080204" pitchFamily="34" charset="-128"/>
              </a:rPr>
              <a:t>What is connectivity?</a:t>
            </a:r>
          </a:p>
          <a:p>
            <a:r>
              <a:rPr lang="en-US" altLang="en-US">
                <a:ea typeface="ＭＳ Ｐゴシック" panose="020B0600070205080204" pitchFamily="34" charset="-128"/>
              </a:rPr>
              <a:t>Role of connectivity in ranking</a:t>
            </a:r>
          </a:p>
          <a:p>
            <a:pPr lvl="1"/>
            <a:r>
              <a:rPr lang="en-US" altLang="en-US">
                <a:ea typeface="ＭＳ Ｐゴシック" panose="020B0600070205080204" pitchFamily="34" charset="-128"/>
              </a:rPr>
              <a:t>Academic paper analysis</a:t>
            </a:r>
          </a:p>
          <a:p>
            <a:pPr lvl="1"/>
            <a:r>
              <a:rPr lang="en-US" altLang="en-US">
                <a:ea typeface="ＭＳ Ｐゴシック" panose="020B0600070205080204" pitchFamily="34" charset="-128"/>
              </a:rPr>
              <a:t>Hits - IBM</a:t>
            </a:r>
          </a:p>
          <a:p>
            <a:pPr lvl="1"/>
            <a:r>
              <a:rPr lang="en-US" altLang="en-US">
                <a:ea typeface="ＭＳ Ｐゴシック" panose="020B0600070205080204" pitchFamily="34" charset="-128"/>
              </a:rPr>
              <a:t>Google</a:t>
            </a:r>
          </a:p>
          <a:p>
            <a:pPr lvl="1"/>
            <a:r>
              <a:rPr lang="en-US" altLang="en-US">
                <a:ea typeface="ＭＳ Ｐゴシック" panose="020B0600070205080204" pitchFamily="34" charset="-128"/>
              </a:rPr>
              <a:t>CiteSeer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3D22CA7F-C128-8F06-E19F-4622309AB2BF}"/>
              </a:ext>
            </a:extLst>
          </p:cNvPr>
          <p:cNvSpPr>
            <a:spLocks noGrp="1" noChangeArrowheads="1"/>
          </p:cNvSpPr>
          <p:nvPr>
            <p:ph type="title"/>
          </p:nvPr>
        </p:nvSpPr>
        <p:spPr/>
        <p:txBody>
          <a:bodyPr/>
          <a:lstStyle/>
          <a:p>
            <a:r>
              <a:rPr lang="en-US" altLang="en-US">
                <a:ea typeface="ＭＳ Ｐゴシック" panose="020B0600070205080204" pitchFamily="34" charset="-128"/>
              </a:rPr>
              <a:t>How do IR systems work</a:t>
            </a:r>
          </a:p>
        </p:txBody>
      </p:sp>
      <p:sp>
        <p:nvSpPr>
          <p:cNvPr id="45058" name="Rectangle 3">
            <a:extLst>
              <a:ext uri="{FF2B5EF4-FFF2-40B4-BE49-F238E27FC236}">
                <a16:creationId xmlns:a16="http://schemas.microsoft.com/office/drawing/2014/main" id="{F59838A1-8DC2-5F2D-ACD7-C4085F1F2568}"/>
              </a:ext>
            </a:extLst>
          </p:cNvPr>
          <p:cNvSpPr>
            <a:spLocks noGrp="1" noChangeArrowheads="1"/>
          </p:cNvSpPr>
          <p:nvPr>
            <p:ph type="body" idx="1"/>
          </p:nvPr>
        </p:nvSpPr>
        <p:spPr/>
        <p:txBody>
          <a:bodyPr/>
          <a:lstStyle/>
          <a:p>
            <a:pPr>
              <a:buFontTx/>
              <a:buNone/>
            </a:pPr>
            <a:r>
              <a:rPr lang="en-US" altLang="en-US">
                <a:ea typeface="ＭＳ Ｐゴシック" panose="020B0600070205080204" pitchFamily="34" charset="-128"/>
              </a:rPr>
              <a:t>Algorithms implemented in software</a:t>
            </a:r>
          </a:p>
          <a:p>
            <a:r>
              <a:rPr lang="en-US" altLang="en-US">
                <a:ea typeface="ＭＳ Ｐゴシック" panose="020B0600070205080204" pitchFamily="34" charset="-128"/>
              </a:rPr>
              <a:t>Gathering methods</a:t>
            </a:r>
          </a:p>
          <a:p>
            <a:r>
              <a:rPr lang="en-US" altLang="en-US">
                <a:ea typeface="ＭＳ Ｐゴシック" panose="020B0600070205080204" pitchFamily="34" charset="-128"/>
              </a:rPr>
              <a:t>Storage methods</a:t>
            </a:r>
          </a:p>
          <a:p>
            <a:r>
              <a:rPr lang="en-US" altLang="en-US">
                <a:ea typeface="ＭＳ Ｐゴシック" panose="020B0600070205080204" pitchFamily="34" charset="-128"/>
              </a:rPr>
              <a:t>Indexing</a:t>
            </a:r>
          </a:p>
          <a:p>
            <a:r>
              <a:rPr lang="en-US" altLang="en-US">
                <a:ea typeface="ＭＳ Ｐゴシック" panose="020B0600070205080204" pitchFamily="34" charset="-128"/>
              </a:rPr>
              <a:t>Retrieval</a:t>
            </a:r>
          </a:p>
          <a:p>
            <a:r>
              <a:rPr lang="en-US" altLang="en-US">
                <a:ea typeface="ＭＳ Ｐゴシック" panose="020B0600070205080204" pitchFamily="34" charset="-128"/>
              </a:rPr>
              <a:t>Interaction</a:t>
            </a:r>
          </a:p>
          <a:p>
            <a:endParaRPr lang="en-US" altLang="en-US">
              <a:ea typeface="ＭＳ Ｐゴシック" panose="020B0600070205080204" pitchFamily="34" charset="-128"/>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a:extLst>
              <a:ext uri="{FF2B5EF4-FFF2-40B4-BE49-F238E27FC236}">
                <a16:creationId xmlns:a16="http://schemas.microsoft.com/office/drawing/2014/main" id="{7A62D07A-69E1-85FE-3E08-A8A51DAE8538}"/>
              </a:ext>
            </a:extLst>
          </p:cNvPr>
          <p:cNvSpPr>
            <a:spLocks noGrp="1" noChangeArrowheads="1"/>
          </p:cNvSpPr>
          <p:nvPr>
            <p:ph type="title"/>
          </p:nvPr>
        </p:nvSpPr>
        <p:spPr/>
        <p:txBody>
          <a:bodyPr/>
          <a:lstStyle/>
          <a:p>
            <a:r>
              <a:rPr lang="en-US" altLang="en-US">
                <a:ea typeface="ＭＳ Ｐゴシック" panose="020B0600070205080204" pitchFamily="34" charset="-128"/>
              </a:rPr>
              <a:t>Concept of Relevance</a:t>
            </a:r>
          </a:p>
        </p:txBody>
      </p:sp>
      <p:sp>
        <p:nvSpPr>
          <p:cNvPr id="210946" name="Rectangle 3">
            <a:extLst>
              <a:ext uri="{FF2B5EF4-FFF2-40B4-BE49-F238E27FC236}">
                <a16:creationId xmlns:a16="http://schemas.microsoft.com/office/drawing/2014/main" id="{FC89DF77-2A14-E1FB-B416-161BF89C691A}"/>
              </a:ext>
            </a:extLst>
          </p:cNvPr>
          <p:cNvSpPr>
            <a:spLocks noGrp="1" noChangeArrowheads="1"/>
          </p:cNvSpPr>
          <p:nvPr>
            <p:ph type="body" idx="1"/>
          </p:nvPr>
        </p:nvSpPr>
        <p:spPr>
          <a:xfrm>
            <a:off x="685800" y="2114550"/>
            <a:ext cx="7772400" cy="3611563"/>
          </a:xfrm>
        </p:spPr>
        <p:txBody>
          <a:bodyPr/>
          <a:lstStyle/>
          <a:p>
            <a:pPr marL="457200" indent="-457200">
              <a:lnSpc>
                <a:spcPct val="90000"/>
              </a:lnSpc>
              <a:buFontTx/>
              <a:buNone/>
            </a:pPr>
            <a:r>
              <a:rPr lang="en-US" altLang="en-US" sz="2000" b="1">
                <a:solidFill>
                  <a:srgbClr val="0000CC"/>
                </a:solidFill>
                <a:ea typeface="ＭＳ Ｐゴシック" panose="020B0600070205080204" pitchFamily="34" charset="-128"/>
              </a:rPr>
              <a:t>Document measures</a:t>
            </a:r>
          </a:p>
          <a:p>
            <a:pPr marL="457200" indent="-457200">
              <a:lnSpc>
                <a:spcPct val="90000"/>
              </a:lnSpc>
              <a:spcBef>
                <a:spcPct val="50000"/>
              </a:spcBef>
              <a:buFontTx/>
              <a:buNone/>
            </a:pPr>
            <a:r>
              <a:rPr lang="en-US" altLang="en-US" sz="2000">
                <a:ea typeface="ＭＳ Ｐゴシック" panose="020B0600070205080204" pitchFamily="34" charset="-128"/>
              </a:rPr>
              <a:t>	</a:t>
            </a:r>
            <a:r>
              <a:rPr lang="en-US" altLang="en-US" sz="2000" b="1">
                <a:solidFill>
                  <a:srgbClr val="0000CC"/>
                </a:solidFill>
                <a:ea typeface="ＭＳ Ｐゴシック" panose="020B0600070205080204" pitchFamily="34" charset="-128"/>
              </a:rPr>
              <a:t>Relevance,</a:t>
            </a:r>
            <a:r>
              <a:rPr lang="en-US" altLang="en-US" sz="2000">
                <a:ea typeface="ＭＳ Ｐゴシック" panose="020B0600070205080204" pitchFamily="34" charset="-128"/>
              </a:rPr>
              <a:t> as conventionally defined, is binary (relevant or not relevant).  It is usually </a:t>
            </a:r>
            <a:r>
              <a:rPr lang="en-US" altLang="en-US" sz="2000" u="sng">
                <a:ea typeface="ＭＳ Ｐゴシック" panose="020B0600070205080204" pitchFamily="34" charset="-128"/>
              </a:rPr>
              <a:t>estimated</a:t>
            </a:r>
            <a:r>
              <a:rPr lang="en-US" altLang="en-US" sz="2000">
                <a:ea typeface="ＭＳ Ｐゴシック" panose="020B0600070205080204" pitchFamily="34" charset="-128"/>
              </a:rPr>
              <a:t> by the similarity between the terms in the query and each document.</a:t>
            </a:r>
          </a:p>
          <a:p>
            <a:pPr marL="457200" indent="-457200">
              <a:lnSpc>
                <a:spcPct val="90000"/>
              </a:lnSpc>
              <a:spcBef>
                <a:spcPct val="50000"/>
              </a:spcBef>
              <a:buFontTx/>
              <a:buNone/>
            </a:pPr>
            <a:r>
              <a:rPr lang="en-US" altLang="en-US" sz="2000">
                <a:ea typeface="ＭＳ Ｐゴシック" panose="020B0600070205080204" pitchFamily="34" charset="-128"/>
              </a:rPr>
              <a:t>	</a:t>
            </a:r>
            <a:r>
              <a:rPr lang="en-US" altLang="en-US" sz="2000" b="1">
                <a:solidFill>
                  <a:srgbClr val="0000CC"/>
                </a:solidFill>
                <a:ea typeface="ＭＳ Ｐゴシック" panose="020B0600070205080204" pitchFamily="34" charset="-128"/>
              </a:rPr>
              <a:t>Importance</a:t>
            </a:r>
            <a:r>
              <a:rPr lang="en-US" altLang="en-US" sz="2000">
                <a:solidFill>
                  <a:srgbClr val="0000CC"/>
                </a:solidFill>
                <a:ea typeface="ＭＳ Ｐゴシック" panose="020B0600070205080204" pitchFamily="34" charset="-128"/>
              </a:rPr>
              <a:t> </a:t>
            </a:r>
            <a:r>
              <a:rPr lang="en-US" altLang="en-US" sz="2000">
                <a:ea typeface="ＭＳ Ｐゴシック" panose="020B0600070205080204" pitchFamily="34" charset="-128"/>
              </a:rPr>
              <a:t>measures documents by their likelihood of being useful to a variety of users.  It is usually </a:t>
            </a:r>
            <a:r>
              <a:rPr lang="en-US" altLang="en-US" sz="2000" u="sng">
                <a:ea typeface="ＭＳ Ｐゴシック" panose="020B0600070205080204" pitchFamily="34" charset="-128"/>
              </a:rPr>
              <a:t>estimated</a:t>
            </a:r>
            <a:r>
              <a:rPr lang="en-US" altLang="en-US" sz="2000">
                <a:ea typeface="ＭＳ Ｐゴシック" panose="020B0600070205080204" pitchFamily="34" charset="-128"/>
              </a:rPr>
              <a:t> by some measure of popularity. </a:t>
            </a:r>
          </a:p>
          <a:p>
            <a:pPr marL="457200" indent="-457200">
              <a:lnSpc>
                <a:spcPct val="90000"/>
              </a:lnSpc>
              <a:spcBef>
                <a:spcPct val="50000"/>
              </a:spcBef>
              <a:buFontTx/>
              <a:buNone/>
            </a:pPr>
            <a:r>
              <a:rPr lang="en-US" altLang="en-US" sz="2000">
                <a:ea typeface="ＭＳ Ｐゴシック" panose="020B0600070205080204" pitchFamily="34" charset="-128"/>
              </a:rPr>
              <a:t>Web search engines rank documents by </a:t>
            </a:r>
            <a:r>
              <a:rPr lang="en-US" altLang="en-US" sz="2000" u="sng">
                <a:ea typeface="ＭＳ Ｐゴシック" panose="020B0600070205080204" pitchFamily="34" charset="-128"/>
              </a:rPr>
              <a:t>combination of relevance and importance</a:t>
            </a:r>
            <a:r>
              <a:rPr lang="en-US" altLang="en-US" sz="2000">
                <a:ea typeface="ＭＳ Ｐゴシック" panose="020B0600070205080204" pitchFamily="34" charset="-128"/>
              </a:rPr>
              <a:t>.  The goal is to present the user with the most important of the relevant documents.</a:t>
            </a:r>
          </a:p>
        </p:txBody>
      </p:sp>
    </p:spTree>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a:extLst>
              <a:ext uri="{FF2B5EF4-FFF2-40B4-BE49-F238E27FC236}">
                <a16:creationId xmlns:a16="http://schemas.microsoft.com/office/drawing/2014/main" id="{D330D1B4-B045-245D-E131-19F1160DF0B8}"/>
              </a:ext>
            </a:extLst>
          </p:cNvPr>
          <p:cNvSpPr>
            <a:spLocks noGrp="1" noChangeArrowheads="1"/>
          </p:cNvSpPr>
          <p:nvPr>
            <p:ph type="title"/>
          </p:nvPr>
        </p:nvSpPr>
        <p:spPr/>
        <p:txBody>
          <a:bodyPr/>
          <a:lstStyle/>
          <a:p>
            <a:r>
              <a:rPr lang="en-US" altLang="en-US">
                <a:ea typeface="ＭＳ Ｐゴシック" panose="020B0600070205080204" pitchFamily="34" charset="-128"/>
              </a:rPr>
              <a:t>Ranking Options</a:t>
            </a:r>
          </a:p>
        </p:txBody>
      </p:sp>
      <p:sp>
        <p:nvSpPr>
          <p:cNvPr id="211970" name="Text Box 3">
            <a:extLst>
              <a:ext uri="{FF2B5EF4-FFF2-40B4-BE49-F238E27FC236}">
                <a16:creationId xmlns:a16="http://schemas.microsoft.com/office/drawing/2014/main" id="{11692465-FB54-0C04-ABBC-AF311C89057E}"/>
              </a:ext>
            </a:extLst>
          </p:cNvPr>
          <p:cNvSpPr txBox="1">
            <a:spLocks noChangeArrowheads="1"/>
          </p:cNvSpPr>
          <p:nvPr/>
        </p:nvSpPr>
        <p:spPr bwMode="auto">
          <a:xfrm>
            <a:off x="838200" y="2133600"/>
            <a:ext cx="80010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8788" indent="-458788">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Tx/>
              <a:buFontTx/>
              <a:buNone/>
            </a:pPr>
            <a:r>
              <a:rPr lang="en-US" altLang="en-US" sz="2400"/>
              <a:t>1.	Paid advertisers</a:t>
            </a:r>
          </a:p>
          <a:p>
            <a:pPr>
              <a:spcBef>
                <a:spcPct val="50000"/>
              </a:spcBef>
              <a:buClrTx/>
              <a:buFontTx/>
              <a:buNone/>
            </a:pPr>
            <a:r>
              <a:rPr lang="en-US" altLang="en-US" sz="2400"/>
              <a:t>2.	Manually created classification </a:t>
            </a:r>
          </a:p>
          <a:p>
            <a:pPr>
              <a:spcBef>
                <a:spcPct val="50000"/>
              </a:spcBef>
              <a:buClrTx/>
              <a:buFontTx/>
              <a:buNone/>
            </a:pPr>
            <a:r>
              <a:rPr lang="en-US" altLang="en-US" sz="2400"/>
              <a:t>3.	Vector space ranking with corrections for document length</a:t>
            </a:r>
          </a:p>
          <a:p>
            <a:pPr>
              <a:spcBef>
                <a:spcPct val="50000"/>
              </a:spcBef>
              <a:buClrTx/>
              <a:buFontTx/>
              <a:buNone/>
            </a:pPr>
            <a:r>
              <a:rPr lang="en-US" altLang="en-US" sz="2400"/>
              <a:t>4.	Extra weighting for specific fields, e.g., title, anchors, etc.</a:t>
            </a:r>
          </a:p>
          <a:p>
            <a:pPr>
              <a:spcBef>
                <a:spcPct val="50000"/>
              </a:spcBef>
              <a:buClrTx/>
              <a:buFontTx/>
              <a:buNone/>
            </a:pPr>
            <a:r>
              <a:rPr lang="en-US" altLang="en-US" sz="2400"/>
              <a:t>5.	Popularity, e.g., PageRank</a:t>
            </a:r>
          </a:p>
          <a:p>
            <a:pPr>
              <a:spcBef>
                <a:spcPct val="50000"/>
              </a:spcBef>
              <a:buClrTx/>
              <a:buFontTx/>
              <a:buNone/>
            </a:pPr>
            <a:r>
              <a:rPr lang="en-US" altLang="en-US" sz="2400" b="1" i="1">
                <a:solidFill>
                  <a:srgbClr val="0000CC"/>
                </a:solidFill>
              </a:rPr>
              <a:t>Not all these factors are made public.</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a:extLst>
              <a:ext uri="{FF2B5EF4-FFF2-40B4-BE49-F238E27FC236}">
                <a16:creationId xmlns:a16="http://schemas.microsoft.com/office/drawing/2014/main" id="{4536FDA1-D388-D6A7-5B32-D1F693990B0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Ranking: query (in)dependence</a:t>
            </a:r>
          </a:p>
        </p:txBody>
      </p:sp>
      <p:sp>
        <p:nvSpPr>
          <p:cNvPr id="212994" name="Rectangle 3">
            <a:extLst>
              <a:ext uri="{FF2B5EF4-FFF2-40B4-BE49-F238E27FC236}">
                <a16:creationId xmlns:a16="http://schemas.microsoft.com/office/drawing/2014/main" id="{9E35F1B1-21B8-2B85-F987-1A0F85610744}"/>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Query independent ranking</a:t>
            </a:r>
          </a:p>
          <a:p>
            <a:pPr lvl="1" eaLnBrk="1" hangingPunct="1"/>
            <a:r>
              <a:rPr lang="en-US" altLang="en-US">
                <a:ea typeface="ＭＳ Ｐゴシック" panose="020B0600070205080204" pitchFamily="34" charset="-128"/>
              </a:rPr>
              <a:t>Important pages; no need for queries</a:t>
            </a:r>
          </a:p>
          <a:p>
            <a:pPr lvl="1" eaLnBrk="1" hangingPunct="1"/>
            <a:r>
              <a:rPr lang="en-US" altLang="en-US">
                <a:ea typeface="ＭＳ Ｐゴシック" panose="020B0600070205080204" pitchFamily="34" charset="-128"/>
              </a:rPr>
              <a:t>Trusted pages?</a:t>
            </a:r>
          </a:p>
          <a:p>
            <a:pPr lvl="1" eaLnBrk="1" hangingPunct="1"/>
            <a:r>
              <a:rPr lang="en-US" altLang="en-US">
                <a:ea typeface="ＭＳ Ｐゴシック" panose="020B0600070205080204" pitchFamily="34" charset="-128"/>
              </a:rPr>
              <a:t>PageRank can do this</a:t>
            </a:r>
          </a:p>
          <a:p>
            <a:pPr eaLnBrk="1" hangingPunct="1"/>
            <a:r>
              <a:rPr lang="en-US" altLang="en-US">
                <a:ea typeface="ＭＳ Ｐゴシック" panose="020B0600070205080204" pitchFamily="34" charset="-128"/>
              </a:rPr>
              <a:t>Query dependent ranking</a:t>
            </a:r>
          </a:p>
          <a:p>
            <a:pPr lvl="1" eaLnBrk="1" hangingPunct="1"/>
            <a:r>
              <a:rPr lang="en-US" altLang="en-US">
                <a:ea typeface="ＭＳ Ｐゴシック" panose="020B0600070205080204" pitchFamily="34" charset="-128"/>
              </a:rPr>
              <a:t>Combine importance with query evaluation</a:t>
            </a:r>
          </a:p>
          <a:p>
            <a:pPr lvl="1" eaLnBrk="1" hangingPunct="1"/>
            <a:r>
              <a:rPr lang="en-US" altLang="en-US">
                <a:ea typeface="ＭＳ Ｐゴシック" panose="020B0600070205080204" pitchFamily="34" charset="-128"/>
              </a:rPr>
              <a:t>Hits is query based.</a:t>
            </a:r>
          </a:p>
          <a:p>
            <a:pPr lvl="1" eaLnBrk="1" hangingPunct="1"/>
            <a:r>
              <a:rPr lang="en-US" altLang="en-US">
                <a:ea typeface="ＭＳ Ｐゴシック" panose="020B0600070205080204" pitchFamily="34" charset="-128"/>
              </a:rPr>
              <a:t>So is GoogleRank (combine PageRank with some similarity measure)</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a:extLst>
              <a:ext uri="{FF2B5EF4-FFF2-40B4-BE49-F238E27FC236}">
                <a16:creationId xmlns:a16="http://schemas.microsoft.com/office/drawing/2014/main" id="{C85FF9DE-EC1D-7616-2DED-825E41EE0379}"/>
              </a:ext>
            </a:extLst>
          </p:cNvPr>
          <p:cNvSpPr>
            <a:spLocks noGrp="1" noChangeArrowheads="1"/>
          </p:cNvSpPr>
          <p:nvPr>
            <p:ph type="title"/>
          </p:nvPr>
        </p:nvSpPr>
        <p:spPr>
          <a:xfrm>
            <a:off x="609600" y="304800"/>
            <a:ext cx="7772400" cy="1143000"/>
          </a:xfrm>
        </p:spPr>
        <p:txBody>
          <a:bodyPr/>
          <a:lstStyle/>
          <a:p>
            <a:r>
              <a:rPr lang="en-US" altLang="en-US">
                <a:ea typeface="ＭＳ Ｐゴシック" panose="020B0600070205080204" pitchFamily="34" charset="-128"/>
              </a:rPr>
              <a:t>HTML Structure &amp; Feature Weighting</a:t>
            </a:r>
          </a:p>
        </p:txBody>
      </p:sp>
      <p:sp>
        <p:nvSpPr>
          <p:cNvPr id="215042" name="Rectangle 3">
            <a:extLst>
              <a:ext uri="{FF2B5EF4-FFF2-40B4-BE49-F238E27FC236}">
                <a16:creationId xmlns:a16="http://schemas.microsoft.com/office/drawing/2014/main" id="{DDFBF55D-7445-CE56-863C-1120973CABB5}"/>
              </a:ext>
            </a:extLst>
          </p:cNvPr>
          <p:cNvSpPr>
            <a:spLocks noGrp="1" noChangeArrowheads="1"/>
          </p:cNvSpPr>
          <p:nvPr>
            <p:ph type="body" idx="1"/>
          </p:nvPr>
        </p:nvSpPr>
        <p:spPr>
          <a:xfrm>
            <a:off x="685800" y="1371600"/>
            <a:ext cx="7924800" cy="4687888"/>
          </a:xfrm>
        </p:spPr>
        <p:txBody>
          <a:bodyPr/>
          <a:lstStyle/>
          <a:p>
            <a:r>
              <a:rPr lang="en-US" altLang="en-US">
                <a:ea typeface="ＭＳ Ｐゴシック" panose="020B0600070205080204" pitchFamily="34" charset="-128"/>
              </a:rPr>
              <a:t>Weight tokens under particular HTML tags more heavily:</a:t>
            </a:r>
          </a:p>
          <a:p>
            <a:pPr lvl="1"/>
            <a:r>
              <a:rPr lang="en-US" altLang="en-US">
                <a:ea typeface="ＭＳ Ｐゴシック" panose="020B0600070205080204" pitchFamily="34" charset="-128"/>
              </a:rPr>
              <a:t>&lt;TITLE&gt; tokens </a:t>
            </a:r>
            <a:r>
              <a:rPr lang="en-US" altLang="en-US" sz="2400">
                <a:solidFill>
                  <a:schemeClr val="bg2"/>
                </a:solidFill>
                <a:ea typeface="ＭＳ Ｐゴシック" panose="020B0600070205080204" pitchFamily="34" charset="-128"/>
              </a:rPr>
              <a:t>(Google seems to like title matches)</a:t>
            </a:r>
          </a:p>
          <a:p>
            <a:pPr lvl="1"/>
            <a:r>
              <a:rPr lang="en-US" altLang="en-US">
                <a:ea typeface="ＭＳ Ｐゴシック" panose="020B0600070205080204" pitchFamily="34" charset="-128"/>
              </a:rPr>
              <a:t>&lt;H1&gt;,&lt;H2&gt;… tokens</a:t>
            </a:r>
          </a:p>
          <a:p>
            <a:pPr lvl="1"/>
            <a:r>
              <a:rPr lang="en-US" altLang="en-US">
                <a:ea typeface="ＭＳ Ｐゴシック" panose="020B0600070205080204" pitchFamily="34" charset="-128"/>
              </a:rPr>
              <a:t>&lt;META&gt; keyword tokens</a:t>
            </a:r>
          </a:p>
          <a:p>
            <a:r>
              <a:rPr lang="en-US" altLang="en-US">
                <a:ea typeface="ＭＳ Ｐゴシック" panose="020B0600070205080204" pitchFamily="34" charset="-128"/>
              </a:rPr>
              <a:t>Parse page into conceptual sections (e.g. navigation links vs. page content) and weight tokens differently based on section.</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a:extLst>
              <a:ext uri="{FF2B5EF4-FFF2-40B4-BE49-F238E27FC236}">
                <a16:creationId xmlns:a16="http://schemas.microsoft.com/office/drawing/2014/main" id="{0B0B66A2-8D9B-D753-768B-AD7CD473CE00}"/>
              </a:ext>
            </a:extLst>
          </p:cNvPr>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Interface</a:t>
            </a:r>
          </a:p>
        </p:txBody>
      </p:sp>
      <p:sp>
        <p:nvSpPr>
          <p:cNvPr id="216066" name="Rectangle 3">
            <a:extLst>
              <a:ext uri="{FF2B5EF4-FFF2-40B4-BE49-F238E27FC236}">
                <a16:creationId xmlns:a16="http://schemas.microsoft.com/office/drawing/2014/main" id="{DD194C5E-D2D5-27FC-8CAE-569BD5F1481D}"/>
              </a:ext>
            </a:extLst>
          </p:cNvPr>
          <p:cNvSpPr>
            <a:spLocks noChangeArrowheads="1"/>
          </p:cNvSpPr>
          <p:nvPr/>
        </p:nvSpPr>
        <p:spPr bwMode="auto">
          <a:xfrm>
            <a:off x="3657600" y="6858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Query Engine</a:t>
            </a:r>
          </a:p>
        </p:txBody>
      </p:sp>
      <p:sp>
        <p:nvSpPr>
          <p:cNvPr id="216067" name="Rectangle 4">
            <a:extLst>
              <a:ext uri="{FF2B5EF4-FFF2-40B4-BE49-F238E27FC236}">
                <a16:creationId xmlns:a16="http://schemas.microsoft.com/office/drawing/2014/main" id="{8A67E112-93B5-7C3A-B721-486AA5AD1031}"/>
              </a:ext>
            </a:extLst>
          </p:cNvPr>
          <p:cNvSpPr>
            <a:spLocks noChangeArrowheads="1"/>
          </p:cNvSpPr>
          <p:nvPr/>
        </p:nvSpPr>
        <p:spPr bwMode="auto">
          <a:xfrm>
            <a:off x="6248400" y="26670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Indexer</a:t>
            </a:r>
          </a:p>
        </p:txBody>
      </p:sp>
      <p:sp>
        <p:nvSpPr>
          <p:cNvPr id="216068" name="Oval 5">
            <a:extLst>
              <a:ext uri="{FF2B5EF4-FFF2-40B4-BE49-F238E27FC236}">
                <a16:creationId xmlns:a16="http://schemas.microsoft.com/office/drawing/2014/main" id="{3D21FECB-525E-FF6B-A912-959CF42AE2C6}"/>
              </a:ext>
            </a:extLst>
          </p:cNvPr>
          <p:cNvSpPr>
            <a:spLocks noChangeArrowheads="1"/>
          </p:cNvSpPr>
          <p:nvPr/>
        </p:nvSpPr>
        <p:spPr bwMode="auto">
          <a:xfrm>
            <a:off x="6248400" y="609600"/>
            <a:ext cx="1676400" cy="914400"/>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a:t>
            </a:r>
          </a:p>
        </p:txBody>
      </p:sp>
      <p:sp>
        <p:nvSpPr>
          <p:cNvPr id="216069" name="Rectangle 6">
            <a:extLst>
              <a:ext uri="{FF2B5EF4-FFF2-40B4-BE49-F238E27FC236}">
                <a16:creationId xmlns:a16="http://schemas.microsoft.com/office/drawing/2014/main" id="{0CF3B4DA-0BA1-E6C9-0D81-E59D55174271}"/>
              </a:ext>
            </a:extLst>
          </p:cNvPr>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Crawler</a:t>
            </a:r>
          </a:p>
        </p:txBody>
      </p:sp>
      <p:sp>
        <p:nvSpPr>
          <p:cNvPr id="216070" name="Line 7">
            <a:extLst>
              <a:ext uri="{FF2B5EF4-FFF2-40B4-BE49-F238E27FC236}">
                <a16:creationId xmlns:a16="http://schemas.microsoft.com/office/drawing/2014/main" id="{9B4A117A-8339-5DE1-7989-4DB77D3C15D5}"/>
              </a:ext>
            </a:extLst>
          </p:cNvPr>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6071" name="Line 8">
            <a:extLst>
              <a:ext uri="{FF2B5EF4-FFF2-40B4-BE49-F238E27FC236}">
                <a16:creationId xmlns:a16="http://schemas.microsoft.com/office/drawing/2014/main" id="{A46F29AF-9619-39C0-BCE4-41B0531EEC88}"/>
              </a:ext>
            </a:extLst>
          </p:cNvPr>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6072" name="Line 9">
            <a:extLst>
              <a:ext uri="{FF2B5EF4-FFF2-40B4-BE49-F238E27FC236}">
                <a16:creationId xmlns:a16="http://schemas.microsoft.com/office/drawing/2014/main" id="{D047A53B-C372-13E8-0815-D17929D351C2}"/>
              </a:ext>
            </a:extLst>
          </p:cNvPr>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6073" name="Line 10">
            <a:extLst>
              <a:ext uri="{FF2B5EF4-FFF2-40B4-BE49-F238E27FC236}">
                <a16:creationId xmlns:a16="http://schemas.microsoft.com/office/drawing/2014/main" id="{F9660118-1289-D987-B634-EA04C6FD1C85}"/>
              </a:ext>
            </a:extLst>
          </p:cNvPr>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6074" name="Line 11">
            <a:extLst>
              <a:ext uri="{FF2B5EF4-FFF2-40B4-BE49-F238E27FC236}">
                <a16:creationId xmlns:a16="http://schemas.microsoft.com/office/drawing/2014/main" id="{C01ACB3D-9E85-A15A-07EA-EE5B7C87E749}"/>
              </a:ext>
            </a:extLst>
          </p:cNvPr>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6075" name="Line 12">
            <a:extLst>
              <a:ext uri="{FF2B5EF4-FFF2-40B4-BE49-F238E27FC236}">
                <a16:creationId xmlns:a16="http://schemas.microsoft.com/office/drawing/2014/main" id="{5A29D805-E018-A968-6612-F1C807CA7080}"/>
              </a:ext>
            </a:extLst>
          </p:cNvPr>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6076" name="Line 13">
            <a:extLst>
              <a:ext uri="{FF2B5EF4-FFF2-40B4-BE49-F238E27FC236}">
                <a16:creationId xmlns:a16="http://schemas.microsoft.com/office/drawing/2014/main" id="{3CCE8F91-D5F7-FE6F-C3A3-11EE42E379E0}"/>
              </a:ext>
            </a:extLst>
          </p:cNvPr>
          <p:cNvSpPr>
            <a:spLocks noChangeShapeType="1"/>
          </p:cNvSpPr>
          <p:nvPr/>
        </p:nvSpPr>
        <p:spPr bwMode="auto">
          <a:xfrm flipV="1">
            <a:off x="4724400" y="3200400"/>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16077" name="Line 14">
            <a:extLst>
              <a:ext uri="{FF2B5EF4-FFF2-40B4-BE49-F238E27FC236}">
                <a16:creationId xmlns:a16="http://schemas.microsoft.com/office/drawing/2014/main" id="{C0986ACB-CF1D-FA7A-D286-1FC51F65E22E}"/>
              </a:ext>
            </a:extLst>
          </p:cNvPr>
          <p:cNvSpPr>
            <a:spLocks noChangeShapeType="1"/>
          </p:cNvSpPr>
          <p:nvPr/>
        </p:nvSpPr>
        <p:spPr bwMode="auto">
          <a:xfrm>
            <a:off x="4724400" y="3200400"/>
            <a:ext cx="1524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6078" name="Line 15">
            <a:extLst>
              <a:ext uri="{FF2B5EF4-FFF2-40B4-BE49-F238E27FC236}">
                <a16:creationId xmlns:a16="http://schemas.microsoft.com/office/drawing/2014/main" id="{7C6DD946-C77A-46CD-7C33-36455E3F48AE}"/>
              </a:ext>
            </a:extLst>
          </p:cNvPr>
          <p:cNvSpPr>
            <a:spLocks noChangeShapeType="1"/>
          </p:cNvSpPr>
          <p:nvPr/>
        </p:nvSpPr>
        <p:spPr bwMode="auto">
          <a:xfrm flipV="1">
            <a:off x="7162800" y="15240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6079" name="Line 16">
            <a:extLst>
              <a:ext uri="{FF2B5EF4-FFF2-40B4-BE49-F238E27FC236}">
                <a16:creationId xmlns:a16="http://schemas.microsoft.com/office/drawing/2014/main" id="{59A719C3-CEF7-BA74-CCCA-496B602772C1}"/>
              </a:ext>
            </a:extLst>
          </p:cNvPr>
          <p:cNvSpPr>
            <a:spLocks noChangeShapeType="1"/>
          </p:cNvSpPr>
          <p:nvPr/>
        </p:nvSpPr>
        <p:spPr bwMode="auto">
          <a:xfrm>
            <a:off x="5410200" y="1066800"/>
            <a:ext cx="8382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6080" name="Line 17">
            <a:extLst>
              <a:ext uri="{FF2B5EF4-FFF2-40B4-BE49-F238E27FC236}">
                <a16:creationId xmlns:a16="http://schemas.microsoft.com/office/drawing/2014/main" id="{CB3B3EDF-399B-576F-49CD-40656E9E867C}"/>
              </a:ext>
            </a:extLst>
          </p:cNvPr>
          <p:cNvSpPr>
            <a:spLocks noChangeShapeType="1"/>
          </p:cNvSpPr>
          <p:nvPr/>
        </p:nvSpPr>
        <p:spPr bwMode="auto">
          <a:xfrm>
            <a:off x="2667000" y="1066800"/>
            <a:ext cx="990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6081" name="Line 18">
            <a:extLst>
              <a:ext uri="{FF2B5EF4-FFF2-40B4-BE49-F238E27FC236}">
                <a16:creationId xmlns:a16="http://schemas.microsoft.com/office/drawing/2014/main" id="{45CEBCE2-C0C5-80F7-B3D8-2B0D0B7DF125}"/>
              </a:ext>
            </a:extLst>
          </p:cNvPr>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6082" name="Line 19">
            <a:extLst>
              <a:ext uri="{FF2B5EF4-FFF2-40B4-BE49-F238E27FC236}">
                <a16:creationId xmlns:a16="http://schemas.microsoft.com/office/drawing/2014/main" id="{B0BB24AA-36E4-BCBC-2488-063F42684C7E}"/>
              </a:ext>
            </a:extLst>
          </p:cNvPr>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6083" name="Line 20">
            <a:extLst>
              <a:ext uri="{FF2B5EF4-FFF2-40B4-BE49-F238E27FC236}">
                <a16:creationId xmlns:a16="http://schemas.microsoft.com/office/drawing/2014/main" id="{CAC2B173-7D34-E6C1-EF64-55B7823840D0}"/>
              </a:ext>
            </a:extLst>
          </p:cNvPr>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6084" name="Line 21">
            <a:extLst>
              <a:ext uri="{FF2B5EF4-FFF2-40B4-BE49-F238E27FC236}">
                <a16:creationId xmlns:a16="http://schemas.microsoft.com/office/drawing/2014/main" id="{F380D825-FB47-9199-80DC-65D69B14F9B3}"/>
              </a:ext>
            </a:extLst>
          </p:cNvPr>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6085" name="Text Box 22">
            <a:extLst>
              <a:ext uri="{FF2B5EF4-FFF2-40B4-BE49-F238E27FC236}">
                <a16:creationId xmlns:a16="http://schemas.microsoft.com/office/drawing/2014/main" id="{D3CF09F0-76C2-1457-0064-4E10E2CF0781}"/>
              </a:ext>
            </a:extLst>
          </p:cNvPr>
          <p:cNvSpPr txBox="1">
            <a:spLocks noChangeArrowheads="1"/>
          </p:cNvSpPr>
          <p:nvPr/>
        </p:nvSpPr>
        <p:spPr bwMode="auto">
          <a:xfrm>
            <a:off x="517525" y="3394075"/>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Users</a:t>
            </a:r>
          </a:p>
        </p:txBody>
      </p:sp>
      <p:sp>
        <p:nvSpPr>
          <p:cNvPr id="216086" name="Text Box 23">
            <a:extLst>
              <a:ext uri="{FF2B5EF4-FFF2-40B4-BE49-F238E27FC236}">
                <a16:creationId xmlns:a16="http://schemas.microsoft.com/office/drawing/2014/main" id="{D524C48D-EB44-FAC6-DB95-31121122FCA3}"/>
              </a:ext>
            </a:extLst>
          </p:cNvPr>
          <p:cNvSpPr txBox="1">
            <a:spLocks noChangeArrowheads="1"/>
          </p:cNvSpPr>
          <p:nvPr/>
        </p:nvSpPr>
        <p:spPr bwMode="auto">
          <a:xfrm>
            <a:off x="4267200" y="55626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Web</a:t>
            </a:r>
          </a:p>
        </p:txBody>
      </p:sp>
      <p:sp>
        <p:nvSpPr>
          <p:cNvPr id="216087" name="Text Box 24">
            <a:extLst>
              <a:ext uri="{FF2B5EF4-FFF2-40B4-BE49-F238E27FC236}">
                <a16:creationId xmlns:a16="http://schemas.microsoft.com/office/drawing/2014/main" id="{C5462330-90CE-D4A2-1702-B18BA9571E70}"/>
              </a:ext>
            </a:extLst>
          </p:cNvPr>
          <p:cNvSpPr txBox="1">
            <a:spLocks noChangeArrowheads="1"/>
          </p:cNvSpPr>
          <p:nvPr/>
        </p:nvSpPr>
        <p:spPr bwMode="auto">
          <a:xfrm>
            <a:off x="1828800" y="5943600"/>
            <a:ext cx="542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b="1"/>
              <a:t>A Typical Web Search Engine</a:t>
            </a:r>
          </a:p>
        </p:txBody>
      </p:sp>
      <p:grpSp>
        <p:nvGrpSpPr>
          <p:cNvPr id="216088" name="Group 29">
            <a:extLst>
              <a:ext uri="{FF2B5EF4-FFF2-40B4-BE49-F238E27FC236}">
                <a16:creationId xmlns:a16="http://schemas.microsoft.com/office/drawing/2014/main" id="{21392501-0A97-B714-489A-C25FF79EBC3C}"/>
              </a:ext>
            </a:extLst>
          </p:cNvPr>
          <p:cNvGrpSpPr>
            <a:grpSpLocks/>
          </p:cNvGrpSpPr>
          <p:nvPr/>
        </p:nvGrpSpPr>
        <p:grpSpPr bwMode="auto">
          <a:xfrm>
            <a:off x="517525" y="609600"/>
            <a:ext cx="7543800" cy="5297488"/>
            <a:chOff x="326" y="384"/>
            <a:chExt cx="4752" cy="3337"/>
          </a:xfrm>
        </p:grpSpPr>
        <p:sp>
          <p:nvSpPr>
            <p:cNvPr id="216089" name="Rectangle 26">
              <a:extLst>
                <a:ext uri="{FF2B5EF4-FFF2-40B4-BE49-F238E27FC236}">
                  <a16:creationId xmlns:a16="http://schemas.microsoft.com/office/drawing/2014/main" id="{7DD81EA4-3BF8-143E-058E-DF6294E4AFDD}"/>
                </a:ext>
              </a:extLst>
            </p:cNvPr>
            <p:cNvSpPr>
              <a:spLocks noChangeArrowheads="1"/>
            </p:cNvSpPr>
            <p:nvPr/>
          </p:nvSpPr>
          <p:spPr bwMode="auto">
            <a:xfrm>
              <a:off x="326" y="384"/>
              <a:ext cx="4752" cy="3337"/>
            </a:xfrm>
            <a:prstGeom prst="rect">
              <a:avLst/>
            </a:prstGeom>
            <a:solidFill>
              <a:schemeClr val="accent1">
                <a:alpha val="0"/>
              </a:schemeClr>
            </a:solidFill>
            <a:ln w="28575">
              <a:solidFill>
                <a:srgbClr val="FF0000"/>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endParaRPr lang="en-US" altLang="en-US" sz="2400"/>
            </a:p>
          </p:txBody>
        </p:sp>
        <p:sp>
          <p:nvSpPr>
            <p:cNvPr id="216090" name="Text Box 28">
              <a:extLst>
                <a:ext uri="{FF2B5EF4-FFF2-40B4-BE49-F238E27FC236}">
                  <a16:creationId xmlns:a16="http://schemas.microsoft.com/office/drawing/2014/main" id="{595528AA-60AC-D707-249E-EE9B8BB89170}"/>
                </a:ext>
              </a:extLst>
            </p:cNvPr>
            <p:cNvSpPr txBox="1">
              <a:spLocks noChangeArrowheads="1"/>
            </p:cNvSpPr>
            <p:nvPr/>
          </p:nvSpPr>
          <p:spPr bwMode="auto">
            <a:xfrm>
              <a:off x="3458" y="3377"/>
              <a:ext cx="1582"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solidFill>
                    <a:srgbClr val="FF0000"/>
                  </a:solidFill>
                </a:rPr>
                <a:t>Ranking by web graph</a:t>
              </a:r>
              <a:endParaRPr lang="en-US" altLang="en-US" sz="2400"/>
            </a:p>
          </p:txBody>
        </p:sp>
      </p:gr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a:extLst>
              <a:ext uri="{FF2B5EF4-FFF2-40B4-BE49-F238E27FC236}">
                <a16:creationId xmlns:a16="http://schemas.microsoft.com/office/drawing/2014/main" id="{C513EE05-6EDF-1FC0-8495-4515464F9AE3}"/>
              </a:ext>
            </a:extLst>
          </p:cNvPr>
          <p:cNvSpPr>
            <a:spLocks noGrp="1" noChangeArrowheads="1"/>
          </p:cNvSpPr>
          <p:nvPr>
            <p:ph type="title"/>
          </p:nvPr>
        </p:nvSpPr>
        <p:spPr/>
        <p:txBody>
          <a:bodyPr/>
          <a:lstStyle/>
          <a:p>
            <a:r>
              <a:rPr lang="en-US" altLang="en-US">
                <a:ea typeface="ＭＳ Ｐゴシック" panose="020B0600070205080204" pitchFamily="34" charset="-128"/>
              </a:rPr>
              <a:t>Link Analysis</a:t>
            </a:r>
          </a:p>
        </p:txBody>
      </p:sp>
      <p:sp>
        <p:nvSpPr>
          <p:cNvPr id="218114" name="Rectangle 3">
            <a:extLst>
              <a:ext uri="{FF2B5EF4-FFF2-40B4-BE49-F238E27FC236}">
                <a16:creationId xmlns:a16="http://schemas.microsoft.com/office/drawing/2014/main" id="{7DD8065D-0461-9099-335D-0D1BA63D54E0}"/>
              </a:ext>
            </a:extLst>
          </p:cNvPr>
          <p:cNvSpPr>
            <a:spLocks noGrp="1" noChangeArrowheads="1"/>
          </p:cNvSpPr>
          <p:nvPr>
            <p:ph type="body" idx="1"/>
          </p:nvPr>
        </p:nvSpPr>
        <p:spPr/>
        <p:txBody>
          <a:bodyPr/>
          <a:lstStyle/>
          <a:p>
            <a:pPr>
              <a:lnSpc>
                <a:spcPct val="90000"/>
              </a:lnSpc>
            </a:pPr>
            <a:r>
              <a:rPr lang="en-US" altLang="en-US">
                <a:ea typeface="ＭＳ Ｐゴシック" panose="020B0600070205080204" pitchFamily="34" charset="-128"/>
              </a:rPr>
              <a:t>What is link analysis?</a:t>
            </a:r>
          </a:p>
          <a:p>
            <a:pPr>
              <a:lnSpc>
                <a:spcPct val="90000"/>
              </a:lnSpc>
            </a:pPr>
            <a:r>
              <a:rPr lang="en-US" altLang="en-US">
                <a:ea typeface="ＭＳ Ｐゴシック" panose="020B0600070205080204" pitchFamily="34" charset="-128"/>
              </a:rPr>
              <a:t>For academic documents</a:t>
            </a:r>
          </a:p>
          <a:p>
            <a:pPr>
              <a:lnSpc>
                <a:spcPct val="90000"/>
              </a:lnSpc>
            </a:pPr>
            <a:r>
              <a:rPr lang="en-US" altLang="en-US">
                <a:ea typeface="ＭＳ Ｐゴシック" panose="020B0600070205080204" pitchFamily="34" charset="-128"/>
              </a:rPr>
              <a:t>CiteSeer is an example of such a search engine</a:t>
            </a:r>
          </a:p>
          <a:p>
            <a:pPr>
              <a:lnSpc>
                <a:spcPct val="90000"/>
              </a:lnSpc>
            </a:pPr>
            <a:r>
              <a:rPr lang="en-US" altLang="en-US">
                <a:ea typeface="ＭＳ Ｐゴシック" panose="020B0600070205080204" pitchFamily="34" charset="-128"/>
              </a:rPr>
              <a:t>Others</a:t>
            </a:r>
          </a:p>
          <a:p>
            <a:pPr lvl="1">
              <a:lnSpc>
                <a:spcPct val="90000"/>
              </a:lnSpc>
            </a:pPr>
            <a:r>
              <a:rPr lang="en-US" altLang="en-US">
                <a:ea typeface="ＭＳ Ｐゴシック" panose="020B0600070205080204" pitchFamily="34" charset="-128"/>
              </a:rPr>
              <a:t>Google Scholar</a:t>
            </a:r>
          </a:p>
          <a:p>
            <a:pPr lvl="1">
              <a:lnSpc>
                <a:spcPct val="90000"/>
              </a:lnSpc>
            </a:pPr>
            <a:r>
              <a:rPr lang="en-US" altLang="en-US">
                <a:ea typeface="ＭＳ Ｐゴシック" panose="020B0600070205080204" pitchFamily="34" charset="-128"/>
              </a:rPr>
              <a:t>SMEALSearch</a:t>
            </a:r>
          </a:p>
          <a:p>
            <a:pPr lvl="1">
              <a:lnSpc>
                <a:spcPct val="90000"/>
              </a:lnSpc>
            </a:pPr>
            <a:r>
              <a:rPr lang="en-US" altLang="en-US">
                <a:ea typeface="ＭＳ Ｐゴシック" panose="020B0600070205080204" pitchFamily="34" charset="-128"/>
              </a:rPr>
              <a:t>eBizSearch</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a:extLst>
              <a:ext uri="{FF2B5EF4-FFF2-40B4-BE49-F238E27FC236}">
                <a16:creationId xmlns:a16="http://schemas.microsoft.com/office/drawing/2014/main" id="{56894E26-330A-16AC-0BC7-E11C4564AC32}"/>
              </a:ext>
            </a:extLst>
          </p:cNvPr>
          <p:cNvSpPr>
            <a:spLocks noGrp="1" noChangeArrowheads="1"/>
          </p:cNvSpPr>
          <p:nvPr>
            <p:ph type="title"/>
          </p:nvPr>
        </p:nvSpPr>
        <p:spPr/>
        <p:txBody>
          <a:bodyPr/>
          <a:lstStyle/>
          <a:p>
            <a:r>
              <a:rPr lang="en-US" altLang="en-US">
                <a:ea typeface="ＭＳ Ｐゴシック" panose="020B0600070205080204" pitchFamily="34" charset="-128"/>
              </a:rPr>
              <a:t>HITS</a:t>
            </a:r>
          </a:p>
        </p:txBody>
      </p:sp>
      <p:sp>
        <p:nvSpPr>
          <p:cNvPr id="219138" name="Rectangle 3">
            <a:extLst>
              <a:ext uri="{FF2B5EF4-FFF2-40B4-BE49-F238E27FC236}">
                <a16:creationId xmlns:a16="http://schemas.microsoft.com/office/drawing/2014/main" id="{C7E606B4-4217-DE59-7BC7-967E58241514}"/>
              </a:ext>
            </a:extLst>
          </p:cNvPr>
          <p:cNvSpPr>
            <a:spLocks noGrp="1" noChangeArrowheads="1"/>
          </p:cNvSpPr>
          <p:nvPr>
            <p:ph type="body" idx="1"/>
          </p:nvPr>
        </p:nvSpPr>
        <p:spPr/>
        <p:txBody>
          <a:bodyPr/>
          <a:lstStyle/>
          <a:p>
            <a:pPr>
              <a:lnSpc>
                <a:spcPct val="90000"/>
              </a:lnSpc>
            </a:pPr>
            <a:r>
              <a:rPr lang="en-US" altLang="en-US">
                <a:ea typeface="ＭＳ Ｐゴシック" panose="020B0600070205080204" pitchFamily="34" charset="-128"/>
              </a:rPr>
              <a:t>Algorithm developed by Kleinberg in 1998.</a:t>
            </a:r>
          </a:p>
          <a:p>
            <a:pPr>
              <a:lnSpc>
                <a:spcPct val="90000"/>
              </a:lnSpc>
            </a:pPr>
            <a:r>
              <a:rPr lang="en-US" altLang="en-US">
                <a:ea typeface="ＭＳ Ｐゴシック" panose="020B0600070205080204" pitchFamily="34" charset="-128"/>
              </a:rPr>
              <a:t>IBM search engine project</a:t>
            </a:r>
          </a:p>
          <a:p>
            <a:pPr>
              <a:lnSpc>
                <a:spcPct val="90000"/>
              </a:lnSpc>
            </a:pPr>
            <a:r>
              <a:rPr lang="en-US" altLang="en-US">
                <a:ea typeface="ＭＳ Ｐゴシック" panose="020B0600070205080204" pitchFamily="34" charset="-128"/>
              </a:rPr>
              <a:t>Attempts to computationally determine hubs and authorities on a particular topic through analysis of a relevant subgraph of the web.</a:t>
            </a:r>
          </a:p>
          <a:p>
            <a:pPr>
              <a:lnSpc>
                <a:spcPct val="90000"/>
              </a:lnSpc>
            </a:pPr>
            <a:r>
              <a:rPr lang="en-US" altLang="en-US">
                <a:ea typeface="ＭＳ Ｐゴシック" panose="020B0600070205080204" pitchFamily="34" charset="-128"/>
              </a:rPr>
              <a:t>Based on mutually recursive facts:</a:t>
            </a:r>
          </a:p>
          <a:p>
            <a:pPr lvl="1">
              <a:lnSpc>
                <a:spcPct val="90000"/>
              </a:lnSpc>
            </a:pPr>
            <a:r>
              <a:rPr lang="en-US" altLang="en-US">
                <a:ea typeface="ＭＳ Ｐゴシック" panose="020B0600070205080204" pitchFamily="34" charset="-128"/>
              </a:rPr>
              <a:t>Hubs point to lots of authorities.</a:t>
            </a:r>
          </a:p>
          <a:p>
            <a:pPr lvl="1">
              <a:lnSpc>
                <a:spcPct val="90000"/>
              </a:lnSpc>
            </a:pPr>
            <a:r>
              <a:rPr lang="en-US" altLang="en-US">
                <a:ea typeface="ＭＳ Ｐゴシック" panose="020B0600070205080204" pitchFamily="34" charset="-128"/>
              </a:rPr>
              <a:t>Authorities are pointed to by lots of hubs.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a:extLst>
              <a:ext uri="{FF2B5EF4-FFF2-40B4-BE49-F238E27FC236}">
                <a16:creationId xmlns:a16="http://schemas.microsoft.com/office/drawing/2014/main" id="{C87F3E6E-FA5A-9C4B-26DF-94ED36037933}"/>
              </a:ext>
            </a:extLst>
          </p:cNvPr>
          <p:cNvSpPr>
            <a:spLocks noGrp="1" noChangeArrowheads="1"/>
          </p:cNvSpPr>
          <p:nvPr>
            <p:ph type="title"/>
          </p:nvPr>
        </p:nvSpPr>
        <p:spPr/>
        <p:txBody>
          <a:bodyPr/>
          <a:lstStyle/>
          <a:p>
            <a:r>
              <a:rPr lang="en-US" altLang="en-US">
                <a:ea typeface="ＭＳ Ｐゴシック" panose="020B0600070205080204" pitchFamily="34" charset="-128"/>
              </a:rPr>
              <a:t>Authorities</a:t>
            </a:r>
          </a:p>
        </p:txBody>
      </p:sp>
      <p:sp>
        <p:nvSpPr>
          <p:cNvPr id="220162" name="Rectangle 3">
            <a:extLst>
              <a:ext uri="{FF2B5EF4-FFF2-40B4-BE49-F238E27FC236}">
                <a16:creationId xmlns:a16="http://schemas.microsoft.com/office/drawing/2014/main" id="{43F54B6E-5666-5A39-8AF9-4227474A5774}"/>
              </a:ext>
            </a:extLst>
          </p:cNvPr>
          <p:cNvSpPr>
            <a:spLocks noGrp="1" noChangeArrowheads="1"/>
          </p:cNvSpPr>
          <p:nvPr>
            <p:ph type="body" idx="1"/>
          </p:nvPr>
        </p:nvSpPr>
        <p:spPr/>
        <p:txBody>
          <a:bodyPr/>
          <a:lstStyle/>
          <a:p>
            <a:r>
              <a:rPr lang="en-US" altLang="en-US" i="1">
                <a:ea typeface="ＭＳ Ｐゴシック" panose="020B0600070205080204" pitchFamily="34" charset="-128"/>
              </a:rPr>
              <a:t>Authorities </a:t>
            </a:r>
            <a:r>
              <a:rPr lang="en-US" altLang="en-US">
                <a:ea typeface="ＭＳ Ｐゴシック" panose="020B0600070205080204" pitchFamily="34" charset="-128"/>
              </a:rPr>
              <a:t>are pages that are recognized as providing significant, trustworthy, and useful information on a topic.</a:t>
            </a:r>
          </a:p>
          <a:p>
            <a:r>
              <a:rPr lang="en-US" altLang="en-US" i="1">
                <a:ea typeface="ＭＳ Ｐゴシック" panose="020B0600070205080204" pitchFamily="34" charset="-128"/>
              </a:rPr>
              <a:t>In-degree</a:t>
            </a:r>
            <a:r>
              <a:rPr lang="en-US" altLang="en-US">
                <a:ea typeface="ＭＳ Ｐゴシック" panose="020B0600070205080204" pitchFamily="34" charset="-128"/>
              </a:rPr>
              <a:t> (number of pointers to a page) is one simple measure of authority.</a:t>
            </a:r>
          </a:p>
          <a:p>
            <a:r>
              <a:rPr lang="en-US" altLang="en-US">
                <a:ea typeface="ＭＳ Ｐゴシック" panose="020B0600070205080204" pitchFamily="34" charset="-128"/>
              </a:rPr>
              <a:t>However in-degree treats all links as equal.</a:t>
            </a:r>
          </a:p>
          <a:p>
            <a:r>
              <a:rPr lang="en-US" altLang="en-US">
                <a:ea typeface="ＭＳ Ｐゴシック" panose="020B0600070205080204" pitchFamily="34" charset="-128"/>
              </a:rPr>
              <a:t>Should links from pages that are themselves authoritative count more?</a:t>
            </a:r>
          </a:p>
          <a:p>
            <a:endParaRPr lang="en-US" altLang="en-US">
              <a:ea typeface="ＭＳ Ｐゴシック" panose="020B0600070205080204" pitchFamily="34" charset="-128"/>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a:extLst>
              <a:ext uri="{FF2B5EF4-FFF2-40B4-BE49-F238E27FC236}">
                <a16:creationId xmlns:a16="http://schemas.microsoft.com/office/drawing/2014/main" id="{B6B025C9-AF6C-7FFB-5808-76721FC0F56A}"/>
              </a:ext>
            </a:extLst>
          </p:cNvPr>
          <p:cNvSpPr>
            <a:spLocks noGrp="1" noChangeArrowheads="1"/>
          </p:cNvSpPr>
          <p:nvPr>
            <p:ph type="title"/>
          </p:nvPr>
        </p:nvSpPr>
        <p:spPr/>
        <p:txBody>
          <a:bodyPr/>
          <a:lstStyle/>
          <a:p>
            <a:r>
              <a:rPr lang="en-US" altLang="en-US">
                <a:ea typeface="ＭＳ Ｐゴシック" panose="020B0600070205080204" pitchFamily="34" charset="-128"/>
              </a:rPr>
              <a:t>Hubs</a:t>
            </a:r>
          </a:p>
        </p:txBody>
      </p:sp>
      <p:sp>
        <p:nvSpPr>
          <p:cNvPr id="221186" name="Rectangle 3">
            <a:extLst>
              <a:ext uri="{FF2B5EF4-FFF2-40B4-BE49-F238E27FC236}">
                <a16:creationId xmlns:a16="http://schemas.microsoft.com/office/drawing/2014/main" id="{4CB45CD4-5A62-FCAE-490D-269A8562E3DE}"/>
              </a:ext>
            </a:extLst>
          </p:cNvPr>
          <p:cNvSpPr>
            <a:spLocks noGrp="1" noChangeArrowheads="1"/>
          </p:cNvSpPr>
          <p:nvPr>
            <p:ph type="body" idx="1"/>
          </p:nvPr>
        </p:nvSpPr>
        <p:spPr/>
        <p:txBody>
          <a:bodyPr/>
          <a:lstStyle/>
          <a:p>
            <a:r>
              <a:rPr lang="en-US" altLang="en-US" i="1">
                <a:ea typeface="ＭＳ Ｐゴシック" panose="020B0600070205080204" pitchFamily="34" charset="-128"/>
              </a:rPr>
              <a:t>Hubs </a:t>
            </a:r>
            <a:r>
              <a:rPr lang="en-US" altLang="en-US">
                <a:ea typeface="ＭＳ Ｐゴシック" panose="020B0600070205080204" pitchFamily="34" charset="-128"/>
              </a:rPr>
              <a:t>are index pages that provide lots of useful links to relevant content pages (topic authorities).</a:t>
            </a:r>
          </a:p>
          <a:p>
            <a:r>
              <a:rPr lang="en-US" altLang="en-US">
                <a:ea typeface="ＭＳ Ｐゴシック" panose="020B0600070205080204" pitchFamily="34" charset="-128"/>
              </a:rPr>
              <a:t>Ex: pages are included in the course home page</a:t>
            </a:r>
            <a:endParaRPr lang="en-US" altLang="en-US" sz="2800">
              <a:ea typeface="ＭＳ Ｐゴシック" panose="020B0600070205080204" pitchFamily="34" charset="-128"/>
            </a:endParaRPr>
          </a:p>
          <a:p>
            <a:pPr lvl="1">
              <a:buFontTx/>
              <a:buNone/>
            </a:pPr>
            <a:endParaRPr lang="en-US" altLang="en-US">
              <a:ea typeface="ＭＳ Ｐゴシック" panose="020B0600070205080204" pitchFamily="34" charset="-128"/>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a:extLst>
              <a:ext uri="{FF2B5EF4-FFF2-40B4-BE49-F238E27FC236}">
                <a16:creationId xmlns:a16="http://schemas.microsoft.com/office/drawing/2014/main" id="{7A4B1223-72AF-DF30-7C86-0F69ECFB8E22}"/>
              </a:ext>
            </a:extLst>
          </p:cNvPr>
          <p:cNvSpPr>
            <a:spLocks noGrp="1" noChangeArrowheads="1"/>
          </p:cNvSpPr>
          <p:nvPr>
            <p:ph type="title"/>
          </p:nvPr>
        </p:nvSpPr>
        <p:spPr/>
        <p:txBody>
          <a:bodyPr/>
          <a:lstStyle/>
          <a:p>
            <a:r>
              <a:rPr lang="en-US" altLang="en-US">
                <a:ea typeface="ＭＳ Ｐゴシック" panose="020B0600070205080204" pitchFamily="34" charset="-128"/>
              </a:rPr>
              <a:t>Google Search Engine Features</a:t>
            </a:r>
          </a:p>
        </p:txBody>
      </p:sp>
      <p:sp>
        <p:nvSpPr>
          <p:cNvPr id="222210" name="Rectangle 3">
            <a:extLst>
              <a:ext uri="{FF2B5EF4-FFF2-40B4-BE49-F238E27FC236}">
                <a16:creationId xmlns:a16="http://schemas.microsoft.com/office/drawing/2014/main" id="{1AE8D204-72F6-DDF0-9FF3-53664E685B54}"/>
              </a:ext>
            </a:extLst>
          </p:cNvPr>
          <p:cNvSpPr>
            <a:spLocks noGrp="1" noChangeArrowheads="1"/>
          </p:cNvSpPr>
          <p:nvPr>
            <p:ph type="body" idx="1"/>
          </p:nvPr>
        </p:nvSpPr>
        <p:spPr>
          <a:xfrm>
            <a:off x="304800" y="1676400"/>
            <a:ext cx="8610600" cy="4114800"/>
          </a:xfrm>
        </p:spPr>
        <p:txBody>
          <a:bodyPr/>
          <a:lstStyle/>
          <a:p>
            <a:pPr>
              <a:lnSpc>
                <a:spcPct val="80000"/>
              </a:lnSpc>
              <a:buFontTx/>
              <a:buNone/>
            </a:pPr>
            <a:r>
              <a:rPr lang="en-US" altLang="en-US" sz="2800">
                <a:ea typeface="ＭＳ Ｐゴシック" panose="020B0600070205080204" pitchFamily="34" charset="-128"/>
              </a:rPr>
              <a:t>Two main features to increase result precision:</a:t>
            </a:r>
          </a:p>
          <a:p>
            <a:pPr>
              <a:lnSpc>
                <a:spcPct val="80000"/>
              </a:lnSpc>
            </a:pPr>
            <a:r>
              <a:rPr lang="en-US" altLang="en-US" sz="2800">
                <a:ea typeface="ＭＳ Ｐゴシック" panose="020B0600070205080204" pitchFamily="34" charset="-128"/>
              </a:rPr>
              <a:t>Uses link structure of web (PageRank)</a:t>
            </a:r>
          </a:p>
          <a:p>
            <a:pPr>
              <a:lnSpc>
                <a:spcPct val="80000"/>
              </a:lnSpc>
            </a:pPr>
            <a:r>
              <a:rPr lang="en-US" altLang="en-US" sz="2800">
                <a:ea typeface="ＭＳ Ｐゴシック" panose="020B0600070205080204" pitchFamily="34" charset="-128"/>
              </a:rPr>
              <a:t>Uses text surrounding hyperlinks to improve accurate document retrieval</a:t>
            </a:r>
          </a:p>
          <a:p>
            <a:pPr>
              <a:lnSpc>
                <a:spcPct val="80000"/>
              </a:lnSpc>
            </a:pPr>
            <a:endParaRPr lang="en-US" altLang="en-US" sz="2800">
              <a:ea typeface="ＭＳ Ｐゴシック" panose="020B0600070205080204" pitchFamily="34" charset="-128"/>
            </a:endParaRPr>
          </a:p>
          <a:p>
            <a:pPr>
              <a:lnSpc>
                <a:spcPct val="80000"/>
              </a:lnSpc>
              <a:buFontTx/>
              <a:buNone/>
            </a:pPr>
            <a:r>
              <a:rPr lang="en-US" altLang="en-US" sz="2800">
                <a:ea typeface="ＭＳ Ｐゴシック" panose="020B0600070205080204" pitchFamily="34" charset="-128"/>
              </a:rPr>
              <a:t>Other features include:</a:t>
            </a:r>
          </a:p>
          <a:p>
            <a:pPr>
              <a:lnSpc>
                <a:spcPct val="80000"/>
              </a:lnSpc>
            </a:pPr>
            <a:r>
              <a:rPr lang="en-US" altLang="en-US" sz="2800">
                <a:ea typeface="ＭＳ Ｐゴシック" panose="020B0600070205080204" pitchFamily="34" charset="-128"/>
              </a:rPr>
              <a:t>Takes into account word proximity in documents</a:t>
            </a:r>
          </a:p>
          <a:p>
            <a:pPr>
              <a:lnSpc>
                <a:spcPct val="80000"/>
              </a:lnSpc>
            </a:pPr>
            <a:r>
              <a:rPr lang="en-US" altLang="en-US" sz="2800">
                <a:ea typeface="ＭＳ Ｐゴシック" panose="020B0600070205080204" pitchFamily="34" charset="-128"/>
              </a:rPr>
              <a:t>Uses font size, word position, etc. to weight word</a:t>
            </a:r>
          </a:p>
          <a:p>
            <a:pPr>
              <a:lnSpc>
                <a:spcPct val="80000"/>
              </a:lnSpc>
            </a:pPr>
            <a:r>
              <a:rPr lang="en-US" altLang="en-US" sz="2800">
                <a:ea typeface="ＭＳ Ｐゴシック" panose="020B0600070205080204" pitchFamily="34" charset="-128"/>
              </a:rPr>
              <a:t>Storage of full raw html pages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4FD744C8-898B-A444-D2CC-7BE493D6562C}"/>
              </a:ext>
            </a:extLst>
          </p:cNvPr>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Interface</a:t>
            </a:r>
          </a:p>
        </p:txBody>
      </p:sp>
      <p:sp>
        <p:nvSpPr>
          <p:cNvPr id="47106" name="Rectangle 3">
            <a:extLst>
              <a:ext uri="{FF2B5EF4-FFF2-40B4-BE49-F238E27FC236}">
                <a16:creationId xmlns:a16="http://schemas.microsoft.com/office/drawing/2014/main" id="{BB659360-CABB-2F9E-AC1B-29394C4EC2F5}"/>
              </a:ext>
            </a:extLst>
          </p:cNvPr>
          <p:cNvSpPr>
            <a:spLocks noChangeArrowheads="1"/>
          </p:cNvSpPr>
          <p:nvPr/>
        </p:nvSpPr>
        <p:spPr bwMode="auto">
          <a:xfrm>
            <a:off x="3657600" y="6858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Query Engine</a:t>
            </a:r>
          </a:p>
        </p:txBody>
      </p:sp>
      <p:sp>
        <p:nvSpPr>
          <p:cNvPr id="47107" name="Rectangle 4">
            <a:extLst>
              <a:ext uri="{FF2B5EF4-FFF2-40B4-BE49-F238E27FC236}">
                <a16:creationId xmlns:a16="http://schemas.microsoft.com/office/drawing/2014/main" id="{6D24082D-7C0E-D6B9-17DE-21AB71E9AB92}"/>
              </a:ext>
            </a:extLst>
          </p:cNvPr>
          <p:cNvSpPr>
            <a:spLocks noChangeArrowheads="1"/>
          </p:cNvSpPr>
          <p:nvPr/>
        </p:nvSpPr>
        <p:spPr bwMode="auto">
          <a:xfrm>
            <a:off x="6248400" y="26670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Indexer</a:t>
            </a:r>
          </a:p>
        </p:txBody>
      </p:sp>
      <p:sp>
        <p:nvSpPr>
          <p:cNvPr id="47108" name="Oval 5">
            <a:extLst>
              <a:ext uri="{FF2B5EF4-FFF2-40B4-BE49-F238E27FC236}">
                <a16:creationId xmlns:a16="http://schemas.microsoft.com/office/drawing/2014/main" id="{84DB98D0-A225-DAF8-3037-D93864305CBB}"/>
              </a:ext>
            </a:extLst>
          </p:cNvPr>
          <p:cNvSpPr>
            <a:spLocks noChangeArrowheads="1"/>
          </p:cNvSpPr>
          <p:nvPr/>
        </p:nvSpPr>
        <p:spPr bwMode="auto">
          <a:xfrm>
            <a:off x="6248400" y="609600"/>
            <a:ext cx="1676400" cy="914400"/>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a:t>
            </a:r>
          </a:p>
        </p:txBody>
      </p:sp>
      <p:sp>
        <p:nvSpPr>
          <p:cNvPr id="47109" name="Rectangle 6">
            <a:extLst>
              <a:ext uri="{FF2B5EF4-FFF2-40B4-BE49-F238E27FC236}">
                <a16:creationId xmlns:a16="http://schemas.microsoft.com/office/drawing/2014/main" id="{120BCA7F-B193-C354-BE06-0A3137310620}"/>
              </a:ext>
            </a:extLst>
          </p:cNvPr>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Crawler</a:t>
            </a:r>
          </a:p>
        </p:txBody>
      </p:sp>
      <p:sp>
        <p:nvSpPr>
          <p:cNvPr id="47110" name="Line 7">
            <a:extLst>
              <a:ext uri="{FF2B5EF4-FFF2-40B4-BE49-F238E27FC236}">
                <a16:creationId xmlns:a16="http://schemas.microsoft.com/office/drawing/2014/main" id="{51189F0C-408C-9123-964D-FE60E640E6C4}"/>
              </a:ext>
            </a:extLst>
          </p:cNvPr>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11" name="Line 8">
            <a:extLst>
              <a:ext uri="{FF2B5EF4-FFF2-40B4-BE49-F238E27FC236}">
                <a16:creationId xmlns:a16="http://schemas.microsoft.com/office/drawing/2014/main" id="{ECE6C82A-3E7A-D093-5AA5-1071B7B4A193}"/>
              </a:ext>
            </a:extLst>
          </p:cNvPr>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12" name="Line 9">
            <a:extLst>
              <a:ext uri="{FF2B5EF4-FFF2-40B4-BE49-F238E27FC236}">
                <a16:creationId xmlns:a16="http://schemas.microsoft.com/office/drawing/2014/main" id="{AAAD157C-0C17-9458-9D09-EFC53442A26A}"/>
              </a:ext>
            </a:extLst>
          </p:cNvPr>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13" name="Line 10">
            <a:extLst>
              <a:ext uri="{FF2B5EF4-FFF2-40B4-BE49-F238E27FC236}">
                <a16:creationId xmlns:a16="http://schemas.microsoft.com/office/drawing/2014/main" id="{A79AD5BA-0388-C9D6-1573-08EA576D898D}"/>
              </a:ext>
            </a:extLst>
          </p:cNvPr>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14" name="Line 11">
            <a:extLst>
              <a:ext uri="{FF2B5EF4-FFF2-40B4-BE49-F238E27FC236}">
                <a16:creationId xmlns:a16="http://schemas.microsoft.com/office/drawing/2014/main" id="{9220331B-5F01-0A8F-6A07-CAA53EC9759E}"/>
              </a:ext>
            </a:extLst>
          </p:cNvPr>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15" name="Line 12">
            <a:extLst>
              <a:ext uri="{FF2B5EF4-FFF2-40B4-BE49-F238E27FC236}">
                <a16:creationId xmlns:a16="http://schemas.microsoft.com/office/drawing/2014/main" id="{63DAA969-913A-942F-43F9-B2DBB0DD3F8C}"/>
              </a:ext>
            </a:extLst>
          </p:cNvPr>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16" name="Line 13">
            <a:extLst>
              <a:ext uri="{FF2B5EF4-FFF2-40B4-BE49-F238E27FC236}">
                <a16:creationId xmlns:a16="http://schemas.microsoft.com/office/drawing/2014/main" id="{D92F9470-93E3-A3F3-F301-D2C3539347C7}"/>
              </a:ext>
            </a:extLst>
          </p:cNvPr>
          <p:cNvSpPr>
            <a:spLocks noChangeShapeType="1"/>
          </p:cNvSpPr>
          <p:nvPr/>
        </p:nvSpPr>
        <p:spPr bwMode="auto">
          <a:xfrm flipV="1">
            <a:off x="4724400" y="3200400"/>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7117" name="Line 14">
            <a:extLst>
              <a:ext uri="{FF2B5EF4-FFF2-40B4-BE49-F238E27FC236}">
                <a16:creationId xmlns:a16="http://schemas.microsoft.com/office/drawing/2014/main" id="{B206D0A3-73E3-E225-A949-45C0DAD21BDD}"/>
              </a:ext>
            </a:extLst>
          </p:cNvPr>
          <p:cNvSpPr>
            <a:spLocks noChangeShapeType="1"/>
          </p:cNvSpPr>
          <p:nvPr/>
        </p:nvSpPr>
        <p:spPr bwMode="auto">
          <a:xfrm>
            <a:off x="4724400" y="3200400"/>
            <a:ext cx="1524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18" name="Line 15">
            <a:extLst>
              <a:ext uri="{FF2B5EF4-FFF2-40B4-BE49-F238E27FC236}">
                <a16:creationId xmlns:a16="http://schemas.microsoft.com/office/drawing/2014/main" id="{44F6A11A-94E5-802E-3788-AD65BD6F43AD}"/>
              </a:ext>
            </a:extLst>
          </p:cNvPr>
          <p:cNvSpPr>
            <a:spLocks noChangeShapeType="1"/>
          </p:cNvSpPr>
          <p:nvPr/>
        </p:nvSpPr>
        <p:spPr bwMode="auto">
          <a:xfrm flipV="1">
            <a:off x="7162800" y="15240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19" name="Line 16">
            <a:extLst>
              <a:ext uri="{FF2B5EF4-FFF2-40B4-BE49-F238E27FC236}">
                <a16:creationId xmlns:a16="http://schemas.microsoft.com/office/drawing/2014/main" id="{D7F92489-F6CF-F895-DA26-3DD224E58E13}"/>
              </a:ext>
            </a:extLst>
          </p:cNvPr>
          <p:cNvSpPr>
            <a:spLocks noChangeShapeType="1"/>
          </p:cNvSpPr>
          <p:nvPr/>
        </p:nvSpPr>
        <p:spPr bwMode="auto">
          <a:xfrm>
            <a:off x="5410200" y="1066800"/>
            <a:ext cx="8382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20" name="Line 17">
            <a:extLst>
              <a:ext uri="{FF2B5EF4-FFF2-40B4-BE49-F238E27FC236}">
                <a16:creationId xmlns:a16="http://schemas.microsoft.com/office/drawing/2014/main" id="{624891CD-4BBA-7815-CE0D-A03B6B42A443}"/>
              </a:ext>
            </a:extLst>
          </p:cNvPr>
          <p:cNvSpPr>
            <a:spLocks noChangeShapeType="1"/>
          </p:cNvSpPr>
          <p:nvPr/>
        </p:nvSpPr>
        <p:spPr bwMode="auto">
          <a:xfrm>
            <a:off x="2667000" y="1066800"/>
            <a:ext cx="990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21" name="Line 18">
            <a:extLst>
              <a:ext uri="{FF2B5EF4-FFF2-40B4-BE49-F238E27FC236}">
                <a16:creationId xmlns:a16="http://schemas.microsoft.com/office/drawing/2014/main" id="{96A3FA2A-3C80-3C8F-6C41-1CCBF17A5D7A}"/>
              </a:ext>
            </a:extLst>
          </p:cNvPr>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22" name="Line 19">
            <a:extLst>
              <a:ext uri="{FF2B5EF4-FFF2-40B4-BE49-F238E27FC236}">
                <a16:creationId xmlns:a16="http://schemas.microsoft.com/office/drawing/2014/main" id="{2E42F5E1-8691-5423-7EBE-2CBCBC29EBFE}"/>
              </a:ext>
            </a:extLst>
          </p:cNvPr>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23" name="Line 20">
            <a:extLst>
              <a:ext uri="{FF2B5EF4-FFF2-40B4-BE49-F238E27FC236}">
                <a16:creationId xmlns:a16="http://schemas.microsoft.com/office/drawing/2014/main" id="{952791D0-B4E5-54E0-EFBB-DE3DE97BA9B2}"/>
              </a:ext>
            </a:extLst>
          </p:cNvPr>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24" name="Line 21">
            <a:extLst>
              <a:ext uri="{FF2B5EF4-FFF2-40B4-BE49-F238E27FC236}">
                <a16:creationId xmlns:a16="http://schemas.microsoft.com/office/drawing/2014/main" id="{0937881A-CE41-D3DB-B66E-120C49423E76}"/>
              </a:ext>
            </a:extLst>
          </p:cNvPr>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7125" name="Text Box 22">
            <a:extLst>
              <a:ext uri="{FF2B5EF4-FFF2-40B4-BE49-F238E27FC236}">
                <a16:creationId xmlns:a16="http://schemas.microsoft.com/office/drawing/2014/main" id="{7CCAB103-7B33-CA6F-7F67-979108813DF4}"/>
              </a:ext>
            </a:extLst>
          </p:cNvPr>
          <p:cNvSpPr txBox="1">
            <a:spLocks noChangeArrowheads="1"/>
          </p:cNvSpPr>
          <p:nvPr/>
        </p:nvSpPr>
        <p:spPr bwMode="auto">
          <a:xfrm>
            <a:off x="517525" y="3394075"/>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Users</a:t>
            </a:r>
          </a:p>
        </p:txBody>
      </p:sp>
      <p:sp>
        <p:nvSpPr>
          <p:cNvPr id="47126" name="Text Box 23">
            <a:extLst>
              <a:ext uri="{FF2B5EF4-FFF2-40B4-BE49-F238E27FC236}">
                <a16:creationId xmlns:a16="http://schemas.microsoft.com/office/drawing/2014/main" id="{3493B3EC-D19E-5F7B-8286-17216131DDBD}"/>
              </a:ext>
            </a:extLst>
          </p:cNvPr>
          <p:cNvSpPr txBox="1">
            <a:spLocks noChangeArrowheads="1"/>
          </p:cNvSpPr>
          <p:nvPr/>
        </p:nvSpPr>
        <p:spPr bwMode="auto">
          <a:xfrm>
            <a:off x="4267200" y="55626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Web</a:t>
            </a:r>
          </a:p>
        </p:txBody>
      </p:sp>
      <p:sp>
        <p:nvSpPr>
          <p:cNvPr id="47127" name="Text Box 24">
            <a:extLst>
              <a:ext uri="{FF2B5EF4-FFF2-40B4-BE49-F238E27FC236}">
                <a16:creationId xmlns:a16="http://schemas.microsoft.com/office/drawing/2014/main" id="{E2829CD5-E06B-3A16-1BBB-FB311F98331F}"/>
              </a:ext>
            </a:extLst>
          </p:cNvPr>
          <p:cNvSpPr txBox="1">
            <a:spLocks noChangeArrowheads="1"/>
          </p:cNvSpPr>
          <p:nvPr/>
        </p:nvSpPr>
        <p:spPr bwMode="auto">
          <a:xfrm>
            <a:off x="1828800" y="5943600"/>
            <a:ext cx="542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b="1"/>
              <a:t>A Typical Web Search Engine</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a:extLst>
              <a:ext uri="{FF2B5EF4-FFF2-40B4-BE49-F238E27FC236}">
                <a16:creationId xmlns:a16="http://schemas.microsoft.com/office/drawing/2014/main" id="{4A30A782-9FB9-83E6-E43D-8C2053B9753F}"/>
              </a:ext>
            </a:extLst>
          </p:cNvPr>
          <p:cNvSpPr>
            <a:spLocks noGrp="1" noChangeArrowheads="1"/>
          </p:cNvSpPr>
          <p:nvPr>
            <p:ph type="title"/>
          </p:nvPr>
        </p:nvSpPr>
        <p:spPr/>
        <p:txBody>
          <a:bodyPr/>
          <a:lstStyle/>
          <a:p>
            <a:r>
              <a:rPr lang="en-US" altLang="en-US">
                <a:ea typeface="ＭＳ Ｐゴシック" panose="020B0600070205080204" pitchFamily="34" charset="-128"/>
              </a:rPr>
              <a:t>PageRank</a:t>
            </a:r>
          </a:p>
        </p:txBody>
      </p:sp>
      <p:sp>
        <p:nvSpPr>
          <p:cNvPr id="223234" name="Rectangle 3">
            <a:extLst>
              <a:ext uri="{FF2B5EF4-FFF2-40B4-BE49-F238E27FC236}">
                <a16:creationId xmlns:a16="http://schemas.microsoft.com/office/drawing/2014/main" id="{E7E1C13F-491C-1FFB-634D-D16819B71CC1}"/>
              </a:ext>
            </a:extLst>
          </p:cNvPr>
          <p:cNvSpPr>
            <a:spLocks noGrp="1" noChangeArrowheads="1"/>
          </p:cNvSpPr>
          <p:nvPr>
            <p:ph type="body" idx="1"/>
          </p:nvPr>
        </p:nvSpPr>
        <p:spPr/>
        <p:txBody>
          <a:bodyPr/>
          <a:lstStyle/>
          <a:p>
            <a:r>
              <a:rPr lang="en-US" altLang="en-US">
                <a:ea typeface="ＭＳ Ｐゴシック" panose="020B0600070205080204" pitchFamily="34" charset="-128"/>
              </a:rPr>
              <a:t>Link-analysis method used by Google </a:t>
            </a:r>
            <a:r>
              <a:rPr lang="en-US" altLang="en-US">
                <a:solidFill>
                  <a:srgbClr val="33CCCC"/>
                </a:solidFill>
                <a:ea typeface="ＭＳ Ｐゴシック" panose="020B0600070205080204" pitchFamily="34" charset="-128"/>
              </a:rPr>
              <a:t>(Brin &amp; Page, 1998)</a:t>
            </a:r>
            <a:r>
              <a:rPr lang="en-US" altLang="en-US">
                <a:ea typeface="ＭＳ Ｐゴシック" panose="020B0600070205080204" pitchFamily="34" charset="-128"/>
              </a:rPr>
              <a:t>.</a:t>
            </a:r>
          </a:p>
          <a:p>
            <a:r>
              <a:rPr lang="en-US" altLang="en-US">
                <a:ea typeface="ＭＳ Ｐゴシック" panose="020B0600070205080204" pitchFamily="34" charset="-128"/>
              </a:rPr>
              <a:t>Does not attempt to capture the distinction between hubs and authorities.</a:t>
            </a:r>
          </a:p>
          <a:p>
            <a:r>
              <a:rPr lang="en-US" altLang="en-US">
                <a:ea typeface="ＭＳ Ｐゴシック" panose="020B0600070205080204" pitchFamily="34" charset="-128"/>
              </a:rPr>
              <a:t>Ranks pages just by authority.</a:t>
            </a:r>
          </a:p>
          <a:p>
            <a:r>
              <a:rPr lang="en-US" altLang="en-US">
                <a:ea typeface="ＭＳ Ｐゴシック" panose="020B0600070205080204" pitchFamily="34" charset="-128"/>
              </a:rPr>
              <a:t>Applied to the entire web rather than a local neighborhood of pages surrounding the results of a query.</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a:extLst>
              <a:ext uri="{FF2B5EF4-FFF2-40B4-BE49-F238E27FC236}">
                <a16:creationId xmlns:a16="http://schemas.microsoft.com/office/drawing/2014/main" id="{9655732E-5DA2-8B9B-B706-0742A9D105D0}"/>
              </a:ext>
            </a:extLst>
          </p:cNvPr>
          <p:cNvSpPr>
            <a:spLocks noGrp="1" noChangeArrowheads="1"/>
          </p:cNvSpPr>
          <p:nvPr>
            <p:ph type="title"/>
          </p:nvPr>
        </p:nvSpPr>
        <p:spPr/>
        <p:txBody>
          <a:bodyPr/>
          <a:lstStyle/>
          <a:p>
            <a:r>
              <a:rPr lang="en-US" altLang="en-US">
                <a:ea typeface="ＭＳ Ｐゴシック" panose="020B0600070205080204" pitchFamily="34" charset="-128"/>
              </a:rPr>
              <a:t>Initial PageRank Idea</a:t>
            </a:r>
          </a:p>
        </p:txBody>
      </p:sp>
      <p:sp>
        <p:nvSpPr>
          <p:cNvPr id="224258" name="Rectangle 3">
            <a:extLst>
              <a:ext uri="{FF2B5EF4-FFF2-40B4-BE49-F238E27FC236}">
                <a16:creationId xmlns:a16="http://schemas.microsoft.com/office/drawing/2014/main" id="{926AD53B-3DF5-5481-30BB-73A0637EB19D}"/>
              </a:ext>
            </a:extLst>
          </p:cNvPr>
          <p:cNvSpPr>
            <a:spLocks noGrp="1" noChangeArrowheads="1"/>
          </p:cNvSpPr>
          <p:nvPr>
            <p:ph type="body" idx="1"/>
          </p:nvPr>
        </p:nvSpPr>
        <p:spPr>
          <a:xfrm>
            <a:off x="685800" y="1600200"/>
            <a:ext cx="7772400" cy="4495800"/>
          </a:xfrm>
        </p:spPr>
        <p:txBody>
          <a:bodyPr/>
          <a:lstStyle/>
          <a:p>
            <a:r>
              <a:rPr lang="en-US" altLang="en-US">
                <a:ea typeface="ＭＳ Ｐゴシック" panose="020B0600070205080204" pitchFamily="34" charset="-128"/>
              </a:rPr>
              <a:t>Can view it as a process of PageRank </a:t>
            </a:r>
            <a:r>
              <a:rPr lang="ja-JP" altLang="en-US">
                <a:ea typeface="ＭＳ Ｐゴシック" panose="020B0600070205080204" pitchFamily="34" charset="-128"/>
              </a:rPr>
              <a:t>“</a:t>
            </a:r>
            <a:r>
              <a:rPr lang="en-US" altLang="ja-JP">
                <a:ea typeface="ＭＳ Ｐゴシック" panose="020B0600070205080204" pitchFamily="34" charset="-128"/>
              </a:rPr>
              <a:t>flowing</a:t>
            </a:r>
            <a:r>
              <a:rPr lang="ja-JP" altLang="en-US">
                <a:ea typeface="ＭＳ Ｐゴシック" panose="020B0600070205080204" pitchFamily="34" charset="-128"/>
              </a:rPr>
              <a:t>”</a:t>
            </a:r>
            <a:r>
              <a:rPr lang="en-US" altLang="ja-JP">
                <a:ea typeface="ＭＳ Ｐゴシック" panose="020B0600070205080204" pitchFamily="34" charset="-128"/>
              </a:rPr>
              <a:t> from pages to the pages they cite.</a:t>
            </a:r>
            <a:endParaRPr lang="en-US" altLang="en-US">
              <a:ea typeface="ＭＳ Ｐゴシック" panose="020B0600070205080204" pitchFamily="34" charset="-128"/>
            </a:endParaRPr>
          </a:p>
        </p:txBody>
      </p:sp>
      <p:sp>
        <p:nvSpPr>
          <p:cNvPr id="224259" name="Rectangle 4">
            <a:extLst>
              <a:ext uri="{FF2B5EF4-FFF2-40B4-BE49-F238E27FC236}">
                <a16:creationId xmlns:a16="http://schemas.microsoft.com/office/drawing/2014/main" id="{43307287-8191-52C2-A434-A090635B1B7E}"/>
              </a:ext>
            </a:extLst>
          </p:cNvPr>
          <p:cNvSpPr>
            <a:spLocks noChangeArrowheads="1"/>
          </p:cNvSpPr>
          <p:nvPr/>
        </p:nvSpPr>
        <p:spPr bwMode="auto">
          <a:xfrm>
            <a:off x="2895600" y="2819400"/>
            <a:ext cx="685800"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224260" name="Rectangle 5">
            <a:extLst>
              <a:ext uri="{FF2B5EF4-FFF2-40B4-BE49-F238E27FC236}">
                <a16:creationId xmlns:a16="http://schemas.microsoft.com/office/drawing/2014/main" id="{66727D87-4F71-D1B2-14CC-FEE6153E2A09}"/>
              </a:ext>
            </a:extLst>
          </p:cNvPr>
          <p:cNvSpPr>
            <a:spLocks noChangeArrowheads="1"/>
          </p:cNvSpPr>
          <p:nvPr/>
        </p:nvSpPr>
        <p:spPr bwMode="auto">
          <a:xfrm>
            <a:off x="2895600" y="4419600"/>
            <a:ext cx="685800"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224261" name="Rectangle 6">
            <a:extLst>
              <a:ext uri="{FF2B5EF4-FFF2-40B4-BE49-F238E27FC236}">
                <a16:creationId xmlns:a16="http://schemas.microsoft.com/office/drawing/2014/main" id="{10FC771A-06B1-3614-5337-C74FB0A776E8}"/>
              </a:ext>
            </a:extLst>
          </p:cNvPr>
          <p:cNvSpPr>
            <a:spLocks noChangeArrowheads="1"/>
          </p:cNvSpPr>
          <p:nvPr/>
        </p:nvSpPr>
        <p:spPr bwMode="auto">
          <a:xfrm>
            <a:off x="5029200" y="2819400"/>
            <a:ext cx="685800"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224262" name="Line 7">
            <a:extLst>
              <a:ext uri="{FF2B5EF4-FFF2-40B4-BE49-F238E27FC236}">
                <a16:creationId xmlns:a16="http://schemas.microsoft.com/office/drawing/2014/main" id="{D6B9BA4C-CD5D-BE99-A0CB-932124D092BB}"/>
              </a:ext>
            </a:extLst>
          </p:cNvPr>
          <p:cNvSpPr>
            <a:spLocks noChangeShapeType="1"/>
          </p:cNvSpPr>
          <p:nvPr/>
        </p:nvSpPr>
        <p:spPr bwMode="auto">
          <a:xfrm>
            <a:off x="3257550" y="3352800"/>
            <a:ext cx="190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24263" name="Line 8">
            <a:extLst>
              <a:ext uri="{FF2B5EF4-FFF2-40B4-BE49-F238E27FC236}">
                <a16:creationId xmlns:a16="http://schemas.microsoft.com/office/drawing/2014/main" id="{9992D304-5501-8BD6-3C2A-40358B529142}"/>
              </a:ext>
            </a:extLst>
          </p:cNvPr>
          <p:cNvSpPr>
            <a:spLocks noChangeShapeType="1"/>
          </p:cNvSpPr>
          <p:nvPr/>
        </p:nvSpPr>
        <p:spPr bwMode="auto">
          <a:xfrm>
            <a:off x="3257550" y="3505200"/>
            <a:ext cx="190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24264" name="Line 9">
            <a:extLst>
              <a:ext uri="{FF2B5EF4-FFF2-40B4-BE49-F238E27FC236}">
                <a16:creationId xmlns:a16="http://schemas.microsoft.com/office/drawing/2014/main" id="{A066DFBB-C251-7BE1-C0EE-0284831AAE08}"/>
              </a:ext>
            </a:extLst>
          </p:cNvPr>
          <p:cNvSpPr>
            <a:spLocks noChangeShapeType="1"/>
          </p:cNvSpPr>
          <p:nvPr/>
        </p:nvSpPr>
        <p:spPr bwMode="auto">
          <a:xfrm>
            <a:off x="3219450" y="4724400"/>
            <a:ext cx="190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24265" name="Line 10">
            <a:extLst>
              <a:ext uri="{FF2B5EF4-FFF2-40B4-BE49-F238E27FC236}">
                <a16:creationId xmlns:a16="http://schemas.microsoft.com/office/drawing/2014/main" id="{69C6FA6A-EFF0-071A-438E-9B0F57E0378F}"/>
              </a:ext>
            </a:extLst>
          </p:cNvPr>
          <p:cNvSpPr>
            <a:spLocks noChangeShapeType="1"/>
          </p:cNvSpPr>
          <p:nvPr/>
        </p:nvSpPr>
        <p:spPr bwMode="auto">
          <a:xfrm>
            <a:off x="3219450" y="4953000"/>
            <a:ext cx="190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24266" name="Line 11">
            <a:extLst>
              <a:ext uri="{FF2B5EF4-FFF2-40B4-BE49-F238E27FC236}">
                <a16:creationId xmlns:a16="http://schemas.microsoft.com/office/drawing/2014/main" id="{9F8122EF-9F1C-FA11-E1CB-9436ED10B80E}"/>
              </a:ext>
            </a:extLst>
          </p:cNvPr>
          <p:cNvSpPr>
            <a:spLocks noChangeShapeType="1"/>
          </p:cNvSpPr>
          <p:nvPr/>
        </p:nvSpPr>
        <p:spPr bwMode="auto">
          <a:xfrm>
            <a:off x="3219450" y="5181600"/>
            <a:ext cx="190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24267" name="Line 12">
            <a:extLst>
              <a:ext uri="{FF2B5EF4-FFF2-40B4-BE49-F238E27FC236}">
                <a16:creationId xmlns:a16="http://schemas.microsoft.com/office/drawing/2014/main" id="{E0D593AC-B177-ACD4-B106-BFFBB615976C}"/>
              </a:ext>
            </a:extLst>
          </p:cNvPr>
          <p:cNvSpPr>
            <a:spLocks noChangeShapeType="1"/>
          </p:cNvSpPr>
          <p:nvPr/>
        </p:nvSpPr>
        <p:spPr bwMode="auto">
          <a:xfrm>
            <a:off x="5334000" y="3124200"/>
            <a:ext cx="190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24268" name="Line 13">
            <a:extLst>
              <a:ext uri="{FF2B5EF4-FFF2-40B4-BE49-F238E27FC236}">
                <a16:creationId xmlns:a16="http://schemas.microsoft.com/office/drawing/2014/main" id="{DE376C79-3A01-655B-1F0F-E424F3A8ED1D}"/>
              </a:ext>
            </a:extLst>
          </p:cNvPr>
          <p:cNvSpPr>
            <a:spLocks noChangeShapeType="1"/>
          </p:cNvSpPr>
          <p:nvPr/>
        </p:nvSpPr>
        <p:spPr bwMode="auto">
          <a:xfrm>
            <a:off x="5334000" y="3352800"/>
            <a:ext cx="190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24269" name="Line 14">
            <a:extLst>
              <a:ext uri="{FF2B5EF4-FFF2-40B4-BE49-F238E27FC236}">
                <a16:creationId xmlns:a16="http://schemas.microsoft.com/office/drawing/2014/main" id="{C2590F1F-AF23-0D4E-A8C1-95D1E7CA96BF}"/>
              </a:ext>
            </a:extLst>
          </p:cNvPr>
          <p:cNvSpPr>
            <a:spLocks noChangeShapeType="1"/>
          </p:cNvSpPr>
          <p:nvPr/>
        </p:nvSpPr>
        <p:spPr bwMode="auto">
          <a:xfrm flipV="1">
            <a:off x="3406775" y="3081338"/>
            <a:ext cx="1641475" cy="2762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4270" name="Line 15">
            <a:extLst>
              <a:ext uri="{FF2B5EF4-FFF2-40B4-BE49-F238E27FC236}">
                <a16:creationId xmlns:a16="http://schemas.microsoft.com/office/drawing/2014/main" id="{ECB3B748-C5B7-2E1F-9F44-9923291A39E4}"/>
              </a:ext>
            </a:extLst>
          </p:cNvPr>
          <p:cNvSpPr>
            <a:spLocks noChangeShapeType="1"/>
          </p:cNvSpPr>
          <p:nvPr/>
        </p:nvSpPr>
        <p:spPr bwMode="auto">
          <a:xfrm>
            <a:off x="3394075" y="3506788"/>
            <a:ext cx="1635125" cy="10652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4271" name="Line 16">
            <a:extLst>
              <a:ext uri="{FF2B5EF4-FFF2-40B4-BE49-F238E27FC236}">
                <a16:creationId xmlns:a16="http://schemas.microsoft.com/office/drawing/2014/main" id="{A4ACC95F-9C66-6EF6-ECC2-6038ECB69BE4}"/>
              </a:ext>
            </a:extLst>
          </p:cNvPr>
          <p:cNvSpPr>
            <a:spLocks noChangeShapeType="1"/>
          </p:cNvSpPr>
          <p:nvPr/>
        </p:nvSpPr>
        <p:spPr bwMode="auto">
          <a:xfrm flipV="1">
            <a:off x="3357563" y="3352800"/>
            <a:ext cx="1671637" cy="13700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4272" name="Line 17">
            <a:extLst>
              <a:ext uri="{FF2B5EF4-FFF2-40B4-BE49-F238E27FC236}">
                <a16:creationId xmlns:a16="http://schemas.microsoft.com/office/drawing/2014/main" id="{4217AFFD-FA33-292D-9721-E65B2703CC83}"/>
              </a:ext>
            </a:extLst>
          </p:cNvPr>
          <p:cNvSpPr>
            <a:spLocks noChangeShapeType="1"/>
          </p:cNvSpPr>
          <p:nvPr/>
        </p:nvSpPr>
        <p:spPr bwMode="auto">
          <a:xfrm>
            <a:off x="3344863" y="4935538"/>
            <a:ext cx="1690687" cy="138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4273" name="Line 18">
            <a:extLst>
              <a:ext uri="{FF2B5EF4-FFF2-40B4-BE49-F238E27FC236}">
                <a16:creationId xmlns:a16="http://schemas.microsoft.com/office/drawing/2014/main" id="{3705071A-FF4E-13DE-BFFD-754F3C3C0C04}"/>
              </a:ext>
            </a:extLst>
          </p:cNvPr>
          <p:cNvSpPr>
            <a:spLocks noChangeShapeType="1"/>
          </p:cNvSpPr>
          <p:nvPr/>
        </p:nvSpPr>
        <p:spPr bwMode="auto">
          <a:xfrm>
            <a:off x="3357563" y="5186363"/>
            <a:ext cx="1652587" cy="7762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4274" name="Rectangle 19">
            <a:extLst>
              <a:ext uri="{FF2B5EF4-FFF2-40B4-BE49-F238E27FC236}">
                <a16:creationId xmlns:a16="http://schemas.microsoft.com/office/drawing/2014/main" id="{A63BA777-6AE8-91A3-5100-C5E89C81B966}"/>
              </a:ext>
            </a:extLst>
          </p:cNvPr>
          <p:cNvSpPr>
            <a:spLocks noChangeArrowheads="1"/>
          </p:cNvSpPr>
          <p:nvPr/>
        </p:nvSpPr>
        <p:spPr bwMode="auto">
          <a:xfrm>
            <a:off x="5029200" y="4419600"/>
            <a:ext cx="685800"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224275" name="Line 20">
            <a:extLst>
              <a:ext uri="{FF2B5EF4-FFF2-40B4-BE49-F238E27FC236}">
                <a16:creationId xmlns:a16="http://schemas.microsoft.com/office/drawing/2014/main" id="{1CEEADC3-A947-E5B0-0F47-A6C7FF1E8AA1}"/>
              </a:ext>
            </a:extLst>
          </p:cNvPr>
          <p:cNvSpPr>
            <a:spLocks noChangeShapeType="1"/>
          </p:cNvSpPr>
          <p:nvPr/>
        </p:nvSpPr>
        <p:spPr bwMode="auto">
          <a:xfrm>
            <a:off x="5429250" y="4724400"/>
            <a:ext cx="190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24276" name="Line 21">
            <a:extLst>
              <a:ext uri="{FF2B5EF4-FFF2-40B4-BE49-F238E27FC236}">
                <a16:creationId xmlns:a16="http://schemas.microsoft.com/office/drawing/2014/main" id="{938C71B6-B606-4BA1-598D-4992643F0236}"/>
              </a:ext>
            </a:extLst>
          </p:cNvPr>
          <p:cNvSpPr>
            <a:spLocks noChangeShapeType="1"/>
          </p:cNvSpPr>
          <p:nvPr/>
        </p:nvSpPr>
        <p:spPr bwMode="auto">
          <a:xfrm>
            <a:off x="5429250" y="4953000"/>
            <a:ext cx="190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24277" name="Rectangle 22">
            <a:extLst>
              <a:ext uri="{FF2B5EF4-FFF2-40B4-BE49-F238E27FC236}">
                <a16:creationId xmlns:a16="http://schemas.microsoft.com/office/drawing/2014/main" id="{E1D76939-43A1-CF9B-EA3C-C4968DCBB7E7}"/>
              </a:ext>
            </a:extLst>
          </p:cNvPr>
          <p:cNvSpPr>
            <a:spLocks noChangeArrowheads="1"/>
          </p:cNvSpPr>
          <p:nvPr/>
        </p:nvSpPr>
        <p:spPr bwMode="auto">
          <a:xfrm>
            <a:off x="5029200" y="5602288"/>
            <a:ext cx="685800"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224278" name="Line 23">
            <a:extLst>
              <a:ext uri="{FF2B5EF4-FFF2-40B4-BE49-F238E27FC236}">
                <a16:creationId xmlns:a16="http://schemas.microsoft.com/office/drawing/2014/main" id="{6478016D-F17C-571C-47B7-B401C4884312}"/>
              </a:ext>
            </a:extLst>
          </p:cNvPr>
          <p:cNvSpPr>
            <a:spLocks noChangeShapeType="1"/>
          </p:cNvSpPr>
          <p:nvPr/>
        </p:nvSpPr>
        <p:spPr bwMode="auto">
          <a:xfrm>
            <a:off x="5429250" y="5907088"/>
            <a:ext cx="190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24279" name="Line 24">
            <a:extLst>
              <a:ext uri="{FF2B5EF4-FFF2-40B4-BE49-F238E27FC236}">
                <a16:creationId xmlns:a16="http://schemas.microsoft.com/office/drawing/2014/main" id="{C15A4EC5-2D2E-920D-F6AE-CE1CE922B82C}"/>
              </a:ext>
            </a:extLst>
          </p:cNvPr>
          <p:cNvSpPr>
            <a:spLocks noChangeShapeType="1"/>
          </p:cNvSpPr>
          <p:nvPr/>
        </p:nvSpPr>
        <p:spPr bwMode="auto">
          <a:xfrm>
            <a:off x="5429250" y="6135688"/>
            <a:ext cx="190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24280" name="Line 25">
            <a:extLst>
              <a:ext uri="{FF2B5EF4-FFF2-40B4-BE49-F238E27FC236}">
                <a16:creationId xmlns:a16="http://schemas.microsoft.com/office/drawing/2014/main" id="{85B129B4-F92C-7775-0F9A-23E88FA3731D}"/>
              </a:ext>
            </a:extLst>
          </p:cNvPr>
          <p:cNvSpPr>
            <a:spLocks noChangeShapeType="1"/>
          </p:cNvSpPr>
          <p:nvPr/>
        </p:nvSpPr>
        <p:spPr bwMode="auto">
          <a:xfrm flipV="1">
            <a:off x="5524500" y="2819400"/>
            <a:ext cx="9525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4281" name="Line 26">
            <a:extLst>
              <a:ext uri="{FF2B5EF4-FFF2-40B4-BE49-F238E27FC236}">
                <a16:creationId xmlns:a16="http://schemas.microsoft.com/office/drawing/2014/main" id="{AA89CF47-D1EB-1881-410B-AE9BD9C16C1C}"/>
              </a:ext>
            </a:extLst>
          </p:cNvPr>
          <p:cNvSpPr>
            <a:spLocks noChangeShapeType="1"/>
          </p:cNvSpPr>
          <p:nvPr/>
        </p:nvSpPr>
        <p:spPr bwMode="auto">
          <a:xfrm>
            <a:off x="5524500" y="3357563"/>
            <a:ext cx="952500" cy="1492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4282" name="Line 27">
            <a:extLst>
              <a:ext uri="{FF2B5EF4-FFF2-40B4-BE49-F238E27FC236}">
                <a16:creationId xmlns:a16="http://schemas.microsoft.com/office/drawing/2014/main" id="{79ADE50C-0EBA-D2C5-1522-982C6A44288A}"/>
              </a:ext>
            </a:extLst>
          </p:cNvPr>
          <p:cNvSpPr>
            <a:spLocks noChangeShapeType="1"/>
          </p:cNvSpPr>
          <p:nvPr/>
        </p:nvSpPr>
        <p:spPr bwMode="auto">
          <a:xfrm flipV="1">
            <a:off x="5524500" y="4267200"/>
            <a:ext cx="1257300" cy="4556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4283" name="Line 28">
            <a:extLst>
              <a:ext uri="{FF2B5EF4-FFF2-40B4-BE49-F238E27FC236}">
                <a16:creationId xmlns:a16="http://schemas.microsoft.com/office/drawing/2014/main" id="{BDDBD0B2-7249-8CCF-F718-7DF6D8343115}"/>
              </a:ext>
            </a:extLst>
          </p:cNvPr>
          <p:cNvSpPr>
            <a:spLocks noChangeShapeType="1"/>
          </p:cNvSpPr>
          <p:nvPr/>
        </p:nvSpPr>
        <p:spPr bwMode="auto">
          <a:xfrm>
            <a:off x="5524500" y="4953000"/>
            <a:ext cx="9525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4284" name="Line 29">
            <a:extLst>
              <a:ext uri="{FF2B5EF4-FFF2-40B4-BE49-F238E27FC236}">
                <a16:creationId xmlns:a16="http://schemas.microsoft.com/office/drawing/2014/main" id="{90FAFE42-A6AC-2CE7-ED49-DECCEF0489B6}"/>
              </a:ext>
            </a:extLst>
          </p:cNvPr>
          <p:cNvSpPr>
            <a:spLocks noChangeShapeType="1"/>
          </p:cNvSpPr>
          <p:nvPr/>
        </p:nvSpPr>
        <p:spPr bwMode="auto">
          <a:xfrm flipV="1">
            <a:off x="5524500" y="5602288"/>
            <a:ext cx="8001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4285" name="Line 30">
            <a:extLst>
              <a:ext uri="{FF2B5EF4-FFF2-40B4-BE49-F238E27FC236}">
                <a16:creationId xmlns:a16="http://schemas.microsoft.com/office/drawing/2014/main" id="{77C73310-EAB2-81E1-FA0E-930EC5220180}"/>
              </a:ext>
            </a:extLst>
          </p:cNvPr>
          <p:cNvSpPr>
            <a:spLocks noChangeShapeType="1"/>
          </p:cNvSpPr>
          <p:nvPr/>
        </p:nvSpPr>
        <p:spPr bwMode="auto">
          <a:xfrm>
            <a:off x="5619750" y="6135688"/>
            <a:ext cx="857250" cy="1889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4286" name="Line 31">
            <a:extLst>
              <a:ext uri="{FF2B5EF4-FFF2-40B4-BE49-F238E27FC236}">
                <a16:creationId xmlns:a16="http://schemas.microsoft.com/office/drawing/2014/main" id="{E04EFE87-448E-780B-62E3-6B46B53A40CE}"/>
              </a:ext>
            </a:extLst>
          </p:cNvPr>
          <p:cNvSpPr>
            <a:spLocks noChangeShapeType="1"/>
          </p:cNvSpPr>
          <p:nvPr/>
        </p:nvSpPr>
        <p:spPr bwMode="auto">
          <a:xfrm>
            <a:off x="1828800" y="2667000"/>
            <a:ext cx="106680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4287" name="Line 32">
            <a:extLst>
              <a:ext uri="{FF2B5EF4-FFF2-40B4-BE49-F238E27FC236}">
                <a16:creationId xmlns:a16="http://schemas.microsoft.com/office/drawing/2014/main" id="{EE235AF5-21C6-894F-4016-E10C909033D9}"/>
              </a:ext>
            </a:extLst>
          </p:cNvPr>
          <p:cNvSpPr>
            <a:spLocks noChangeShapeType="1"/>
          </p:cNvSpPr>
          <p:nvPr/>
        </p:nvSpPr>
        <p:spPr bwMode="auto">
          <a:xfrm>
            <a:off x="1828800" y="3124200"/>
            <a:ext cx="10668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4288" name="Line 33">
            <a:extLst>
              <a:ext uri="{FF2B5EF4-FFF2-40B4-BE49-F238E27FC236}">
                <a16:creationId xmlns:a16="http://schemas.microsoft.com/office/drawing/2014/main" id="{48F47E0D-332F-6C4F-483B-44F1CA7BCC37}"/>
              </a:ext>
            </a:extLst>
          </p:cNvPr>
          <p:cNvSpPr>
            <a:spLocks noChangeShapeType="1"/>
          </p:cNvSpPr>
          <p:nvPr/>
        </p:nvSpPr>
        <p:spPr bwMode="auto">
          <a:xfrm flipV="1">
            <a:off x="1828800" y="3506788"/>
            <a:ext cx="1066800" cy="2270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4289" name="Line 34">
            <a:extLst>
              <a:ext uri="{FF2B5EF4-FFF2-40B4-BE49-F238E27FC236}">
                <a16:creationId xmlns:a16="http://schemas.microsoft.com/office/drawing/2014/main" id="{D4BDC540-4338-7BDC-FA06-3DD9C7DDDC8D}"/>
              </a:ext>
            </a:extLst>
          </p:cNvPr>
          <p:cNvSpPr>
            <a:spLocks noChangeShapeType="1"/>
          </p:cNvSpPr>
          <p:nvPr/>
        </p:nvSpPr>
        <p:spPr bwMode="auto">
          <a:xfrm>
            <a:off x="1828800" y="4419600"/>
            <a:ext cx="10668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4290" name="Line 35">
            <a:extLst>
              <a:ext uri="{FF2B5EF4-FFF2-40B4-BE49-F238E27FC236}">
                <a16:creationId xmlns:a16="http://schemas.microsoft.com/office/drawing/2014/main" id="{D5E33582-36CD-A09C-A909-78EEE20C575C}"/>
              </a:ext>
            </a:extLst>
          </p:cNvPr>
          <p:cNvSpPr>
            <a:spLocks noChangeShapeType="1"/>
          </p:cNvSpPr>
          <p:nvPr/>
        </p:nvSpPr>
        <p:spPr bwMode="auto">
          <a:xfrm>
            <a:off x="1828800" y="4935538"/>
            <a:ext cx="1066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4291" name="Line 36">
            <a:extLst>
              <a:ext uri="{FF2B5EF4-FFF2-40B4-BE49-F238E27FC236}">
                <a16:creationId xmlns:a16="http://schemas.microsoft.com/office/drawing/2014/main" id="{D4E199AB-E44D-AD99-363E-78BC84CB184D}"/>
              </a:ext>
            </a:extLst>
          </p:cNvPr>
          <p:cNvSpPr>
            <a:spLocks noChangeShapeType="1"/>
          </p:cNvSpPr>
          <p:nvPr/>
        </p:nvSpPr>
        <p:spPr bwMode="auto">
          <a:xfrm flipV="1">
            <a:off x="1828800" y="5186363"/>
            <a:ext cx="1066800" cy="4159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4292" name="Text Box 37">
            <a:extLst>
              <a:ext uri="{FF2B5EF4-FFF2-40B4-BE49-F238E27FC236}">
                <a16:creationId xmlns:a16="http://schemas.microsoft.com/office/drawing/2014/main" id="{BCC4EC79-4D4F-A839-1A8D-8E4A371A3353}"/>
              </a:ext>
            </a:extLst>
          </p:cNvPr>
          <p:cNvSpPr txBox="1">
            <a:spLocks noChangeArrowheads="1"/>
          </p:cNvSpPr>
          <p:nvPr/>
        </p:nvSpPr>
        <p:spPr bwMode="auto">
          <a:xfrm>
            <a:off x="2990850" y="2882900"/>
            <a:ext cx="37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.1</a:t>
            </a:r>
          </a:p>
        </p:txBody>
      </p:sp>
      <p:sp>
        <p:nvSpPr>
          <p:cNvPr id="224293" name="Text Box 38">
            <a:extLst>
              <a:ext uri="{FF2B5EF4-FFF2-40B4-BE49-F238E27FC236}">
                <a16:creationId xmlns:a16="http://schemas.microsoft.com/office/drawing/2014/main" id="{99E7F83E-485B-6062-C396-BE8431DA43DC}"/>
              </a:ext>
            </a:extLst>
          </p:cNvPr>
          <p:cNvSpPr txBox="1">
            <a:spLocks noChangeArrowheads="1"/>
          </p:cNvSpPr>
          <p:nvPr/>
        </p:nvSpPr>
        <p:spPr bwMode="auto">
          <a:xfrm>
            <a:off x="2854325" y="4373563"/>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.09</a:t>
            </a:r>
          </a:p>
        </p:txBody>
      </p:sp>
      <p:grpSp>
        <p:nvGrpSpPr>
          <p:cNvPr id="2" name="Group 39">
            <a:extLst>
              <a:ext uri="{FF2B5EF4-FFF2-40B4-BE49-F238E27FC236}">
                <a16:creationId xmlns:a16="http://schemas.microsoft.com/office/drawing/2014/main" id="{B8F6CCD8-8B79-F6D9-F09C-0E2258AC02DD}"/>
              </a:ext>
            </a:extLst>
          </p:cNvPr>
          <p:cNvGrpSpPr>
            <a:grpSpLocks/>
          </p:cNvGrpSpPr>
          <p:nvPr/>
        </p:nvGrpSpPr>
        <p:grpSpPr bwMode="auto">
          <a:xfrm>
            <a:off x="3713163" y="2955925"/>
            <a:ext cx="498475" cy="946150"/>
            <a:chOff x="2339" y="1862"/>
            <a:chExt cx="314" cy="596"/>
          </a:xfrm>
        </p:grpSpPr>
        <p:sp>
          <p:nvSpPr>
            <p:cNvPr id="224303" name="Text Box 40">
              <a:extLst>
                <a:ext uri="{FF2B5EF4-FFF2-40B4-BE49-F238E27FC236}">
                  <a16:creationId xmlns:a16="http://schemas.microsoft.com/office/drawing/2014/main" id="{EA0084C2-B80A-E39C-F444-5480999FB2E2}"/>
                </a:ext>
              </a:extLst>
            </p:cNvPr>
            <p:cNvSpPr txBox="1">
              <a:spLocks noChangeArrowheads="1"/>
            </p:cNvSpPr>
            <p:nvPr/>
          </p:nvSpPr>
          <p:spPr bwMode="auto">
            <a:xfrm>
              <a:off x="2339" y="1862"/>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.05</a:t>
              </a:r>
            </a:p>
          </p:txBody>
        </p:sp>
        <p:sp>
          <p:nvSpPr>
            <p:cNvPr id="224304" name="Text Box 41">
              <a:extLst>
                <a:ext uri="{FF2B5EF4-FFF2-40B4-BE49-F238E27FC236}">
                  <a16:creationId xmlns:a16="http://schemas.microsoft.com/office/drawing/2014/main" id="{B6DBF387-60ED-D36A-C06C-63A9C68C144B}"/>
                </a:ext>
              </a:extLst>
            </p:cNvPr>
            <p:cNvSpPr txBox="1">
              <a:spLocks noChangeArrowheads="1"/>
            </p:cNvSpPr>
            <p:nvPr/>
          </p:nvSpPr>
          <p:spPr bwMode="auto">
            <a:xfrm>
              <a:off x="2339" y="2208"/>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.05</a:t>
              </a:r>
            </a:p>
          </p:txBody>
        </p:sp>
      </p:grpSp>
      <p:grpSp>
        <p:nvGrpSpPr>
          <p:cNvPr id="3" name="Group 42">
            <a:extLst>
              <a:ext uri="{FF2B5EF4-FFF2-40B4-BE49-F238E27FC236}">
                <a16:creationId xmlns:a16="http://schemas.microsoft.com/office/drawing/2014/main" id="{FB3C37FB-9C0C-2E95-4CAF-852DF7DF1D67}"/>
              </a:ext>
            </a:extLst>
          </p:cNvPr>
          <p:cNvGrpSpPr>
            <a:grpSpLocks/>
          </p:cNvGrpSpPr>
          <p:nvPr/>
        </p:nvGrpSpPr>
        <p:grpSpPr bwMode="auto">
          <a:xfrm>
            <a:off x="3495675" y="3998913"/>
            <a:ext cx="652463" cy="1449387"/>
            <a:chOff x="2202" y="2519"/>
            <a:chExt cx="411" cy="913"/>
          </a:xfrm>
        </p:grpSpPr>
        <p:sp>
          <p:nvSpPr>
            <p:cNvPr id="224300" name="Text Box 43">
              <a:extLst>
                <a:ext uri="{FF2B5EF4-FFF2-40B4-BE49-F238E27FC236}">
                  <a16:creationId xmlns:a16="http://schemas.microsoft.com/office/drawing/2014/main" id="{48F93845-7E0D-5162-8E73-993E7ACE51FF}"/>
                </a:ext>
              </a:extLst>
            </p:cNvPr>
            <p:cNvSpPr txBox="1">
              <a:spLocks noChangeArrowheads="1"/>
            </p:cNvSpPr>
            <p:nvPr/>
          </p:nvSpPr>
          <p:spPr bwMode="auto">
            <a:xfrm>
              <a:off x="2202" y="2519"/>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.03</a:t>
              </a:r>
            </a:p>
          </p:txBody>
        </p:sp>
        <p:sp>
          <p:nvSpPr>
            <p:cNvPr id="224301" name="Text Box 44">
              <a:extLst>
                <a:ext uri="{FF2B5EF4-FFF2-40B4-BE49-F238E27FC236}">
                  <a16:creationId xmlns:a16="http://schemas.microsoft.com/office/drawing/2014/main" id="{998D5132-D6F8-4ABF-687E-6F03958F2024}"/>
                </a:ext>
              </a:extLst>
            </p:cNvPr>
            <p:cNvSpPr txBox="1">
              <a:spLocks noChangeArrowheads="1"/>
            </p:cNvSpPr>
            <p:nvPr/>
          </p:nvSpPr>
          <p:spPr bwMode="auto">
            <a:xfrm>
              <a:off x="2299" y="2909"/>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.03</a:t>
              </a:r>
            </a:p>
          </p:txBody>
        </p:sp>
        <p:sp>
          <p:nvSpPr>
            <p:cNvPr id="224302" name="Text Box 45">
              <a:extLst>
                <a:ext uri="{FF2B5EF4-FFF2-40B4-BE49-F238E27FC236}">
                  <a16:creationId xmlns:a16="http://schemas.microsoft.com/office/drawing/2014/main" id="{C960B6E8-4036-A776-882F-5B5FBB1317E3}"/>
                </a:ext>
              </a:extLst>
            </p:cNvPr>
            <p:cNvSpPr txBox="1">
              <a:spLocks noChangeArrowheads="1"/>
            </p:cNvSpPr>
            <p:nvPr/>
          </p:nvSpPr>
          <p:spPr bwMode="auto">
            <a:xfrm>
              <a:off x="2299" y="3182"/>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.03</a:t>
              </a:r>
            </a:p>
          </p:txBody>
        </p:sp>
      </p:grpSp>
      <p:grpSp>
        <p:nvGrpSpPr>
          <p:cNvPr id="4" name="Group 46">
            <a:extLst>
              <a:ext uri="{FF2B5EF4-FFF2-40B4-BE49-F238E27FC236}">
                <a16:creationId xmlns:a16="http://schemas.microsoft.com/office/drawing/2014/main" id="{6095D7B2-BCA2-F514-5C6A-485C5FD8EDD7}"/>
              </a:ext>
            </a:extLst>
          </p:cNvPr>
          <p:cNvGrpSpPr>
            <a:grpSpLocks/>
          </p:cNvGrpSpPr>
          <p:nvPr/>
        </p:nvGrpSpPr>
        <p:grpSpPr bwMode="auto">
          <a:xfrm>
            <a:off x="4953000" y="2757488"/>
            <a:ext cx="561975" cy="3241675"/>
            <a:chOff x="3120" y="1737"/>
            <a:chExt cx="354" cy="2042"/>
          </a:xfrm>
        </p:grpSpPr>
        <p:sp>
          <p:nvSpPr>
            <p:cNvPr id="224297" name="Text Box 47">
              <a:extLst>
                <a:ext uri="{FF2B5EF4-FFF2-40B4-BE49-F238E27FC236}">
                  <a16:creationId xmlns:a16="http://schemas.microsoft.com/office/drawing/2014/main" id="{7FE5FF16-D1EA-D80A-9776-2DD31CDFFEBD}"/>
                </a:ext>
              </a:extLst>
            </p:cNvPr>
            <p:cNvSpPr txBox="1">
              <a:spLocks noChangeArrowheads="1"/>
            </p:cNvSpPr>
            <p:nvPr/>
          </p:nvSpPr>
          <p:spPr bwMode="auto">
            <a:xfrm>
              <a:off x="3160" y="1737"/>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.08</a:t>
              </a:r>
            </a:p>
          </p:txBody>
        </p:sp>
        <p:sp>
          <p:nvSpPr>
            <p:cNvPr id="224298" name="Text Box 48">
              <a:extLst>
                <a:ext uri="{FF2B5EF4-FFF2-40B4-BE49-F238E27FC236}">
                  <a16:creationId xmlns:a16="http://schemas.microsoft.com/office/drawing/2014/main" id="{4FBDD83C-2E2A-C977-F07D-2F06C9C8D830}"/>
                </a:ext>
              </a:extLst>
            </p:cNvPr>
            <p:cNvSpPr txBox="1">
              <a:spLocks noChangeArrowheads="1"/>
            </p:cNvSpPr>
            <p:nvPr/>
          </p:nvSpPr>
          <p:spPr bwMode="auto">
            <a:xfrm>
              <a:off x="3136" y="2784"/>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.08</a:t>
              </a:r>
            </a:p>
          </p:txBody>
        </p:sp>
        <p:sp>
          <p:nvSpPr>
            <p:cNvPr id="224299" name="Text Box 49">
              <a:extLst>
                <a:ext uri="{FF2B5EF4-FFF2-40B4-BE49-F238E27FC236}">
                  <a16:creationId xmlns:a16="http://schemas.microsoft.com/office/drawing/2014/main" id="{E4091EB1-B201-6C45-8D17-5DDA740284C8}"/>
                </a:ext>
              </a:extLst>
            </p:cNvPr>
            <p:cNvSpPr txBox="1">
              <a:spLocks noChangeArrowheads="1"/>
            </p:cNvSpPr>
            <p:nvPr/>
          </p:nvSpPr>
          <p:spPr bwMode="auto">
            <a:xfrm>
              <a:off x="3120" y="3529"/>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.03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a:extLst>
              <a:ext uri="{FF2B5EF4-FFF2-40B4-BE49-F238E27FC236}">
                <a16:creationId xmlns:a16="http://schemas.microsoft.com/office/drawing/2014/main" id="{3D0C386A-7CE8-32AF-9E53-DA07F4D4FFCD}"/>
              </a:ext>
            </a:extLst>
          </p:cNvPr>
          <p:cNvSpPr>
            <a:spLocks noGrp="1" noChangeArrowheads="1"/>
          </p:cNvSpPr>
          <p:nvPr>
            <p:ph type="title"/>
          </p:nvPr>
        </p:nvSpPr>
        <p:spPr/>
        <p:txBody>
          <a:bodyPr/>
          <a:lstStyle/>
          <a:p>
            <a:r>
              <a:rPr lang="en-US" altLang="en-US">
                <a:ea typeface="ＭＳ Ｐゴシック" panose="020B0600070205080204" pitchFamily="34" charset="-128"/>
              </a:rPr>
              <a:t>Sample Stable Fixpoint</a:t>
            </a:r>
          </a:p>
        </p:txBody>
      </p:sp>
      <p:sp>
        <p:nvSpPr>
          <p:cNvPr id="225282" name="Rectangle 3">
            <a:extLst>
              <a:ext uri="{FF2B5EF4-FFF2-40B4-BE49-F238E27FC236}">
                <a16:creationId xmlns:a16="http://schemas.microsoft.com/office/drawing/2014/main" id="{254CFD69-1AAE-BC60-9693-E96AE37CC531}"/>
              </a:ext>
            </a:extLst>
          </p:cNvPr>
          <p:cNvSpPr>
            <a:spLocks noChangeArrowheads="1"/>
          </p:cNvSpPr>
          <p:nvPr/>
        </p:nvSpPr>
        <p:spPr bwMode="auto">
          <a:xfrm>
            <a:off x="3021013" y="2286000"/>
            <a:ext cx="685800"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225283" name="Rectangle 4">
            <a:extLst>
              <a:ext uri="{FF2B5EF4-FFF2-40B4-BE49-F238E27FC236}">
                <a16:creationId xmlns:a16="http://schemas.microsoft.com/office/drawing/2014/main" id="{CDDE8C48-EF40-9975-51F6-F8A9059129B7}"/>
              </a:ext>
            </a:extLst>
          </p:cNvPr>
          <p:cNvSpPr>
            <a:spLocks noChangeArrowheads="1"/>
          </p:cNvSpPr>
          <p:nvPr/>
        </p:nvSpPr>
        <p:spPr bwMode="auto">
          <a:xfrm>
            <a:off x="4164013" y="3733800"/>
            <a:ext cx="685800"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225284" name="Rectangle 5">
            <a:extLst>
              <a:ext uri="{FF2B5EF4-FFF2-40B4-BE49-F238E27FC236}">
                <a16:creationId xmlns:a16="http://schemas.microsoft.com/office/drawing/2014/main" id="{BCF2D1AD-876E-FE80-DEF6-8D1C0D095A77}"/>
              </a:ext>
            </a:extLst>
          </p:cNvPr>
          <p:cNvSpPr>
            <a:spLocks noChangeArrowheads="1"/>
          </p:cNvSpPr>
          <p:nvPr/>
        </p:nvSpPr>
        <p:spPr bwMode="auto">
          <a:xfrm>
            <a:off x="5459413" y="2286000"/>
            <a:ext cx="685800" cy="914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225285" name="Line 6">
            <a:extLst>
              <a:ext uri="{FF2B5EF4-FFF2-40B4-BE49-F238E27FC236}">
                <a16:creationId xmlns:a16="http://schemas.microsoft.com/office/drawing/2014/main" id="{C3FF38D2-B205-E24F-8B46-C3E42B2855D4}"/>
              </a:ext>
            </a:extLst>
          </p:cNvPr>
          <p:cNvSpPr>
            <a:spLocks noChangeShapeType="1"/>
          </p:cNvSpPr>
          <p:nvPr/>
        </p:nvSpPr>
        <p:spPr bwMode="auto">
          <a:xfrm>
            <a:off x="3249613" y="2743200"/>
            <a:ext cx="190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25286" name="Line 7">
            <a:extLst>
              <a:ext uri="{FF2B5EF4-FFF2-40B4-BE49-F238E27FC236}">
                <a16:creationId xmlns:a16="http://schemas.microsoft.com/office/drawing/2014/main" id="{0D65DA28-BF28-CE7A-2ABF-DDD18C76EB56}"/>
              </a:ext>
            </a:extLst>
          </p:cNvPr>
          <p:cNvSpPr>
            <a:spLocks noChangeShapeType="1"/>
          </p:cNvSpPr>
          <p:nvPr/>
        </p:nvSpPr>
        <p:spPr bwMode="auto">
          <a:xfrm>
            <a:off x="3249613" y="2895600"/>
            <a:ext cx="190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25287" name="Line 8">
            <a:extLst>
              <a:ext uri="{FF2B5EF4-FFF2-40B4-BE49-F238E27FC236}">
                <a16:creationId xmlns:a16="http://schemas.microsoft.com/office/drawing/2014/main" id="{C57E1348-1642-BEF7-5723-6F77872A1C5F}"/>
              </a:ext>
            </a:extLst>
          </p:cNvPr>
          <p:cNvSpPr>
            <a:spLocks noChangeShapeType="1"/>
          </p:cNvSpPr>
          <p:nvPr/>
        </p:nvSpPr>
        <p:spPr bwMode="auto">
          <a:xfrm>
            <a:off x="5688013" y="2895600"/>
            <a:ext cx="190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25288" name="Line 9">
            <a:extLst>
              <a:ext uri="{FF2B5EF4-FFF2-40B4-BE49-F238E27FC236}">
                <a16:creationId xmlns:a16="http://schemas.microsoft.com/office/drawing/2014/main" id="{D4C21E2A-52C6-21F0-036C-3242A31C1A31}"/>
              </a:ext>
            </a:extLst>
          </p:cNvPr>
          <p:cNvSpPr>
            <a:spLocks noChangeShapeType="1"/>
          </p:cNvSpPr>
          <p:nvPr/>
        </p:nvSpPr>
        <p:spPr bwMode="auto">
          <a:xfrm>
            <a:off x="4392613" y="4267200"/>
            <a:ext cx="190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25289" name="Line 10">
            <a:extLst>
              <a:ext uri="{FF2B5EF4-FFF2-40B4-BE49-F238E27FC236}">
                <a16:creationId xmlns:a16="http://schemas.microsoft.com/office/drawing/2014/main" id="{E3CA6302-1595-73AD-E135-BF546051006C}"/>
              </a:ext>
            </a:extLst>
          </p:cNvPr>
          <p:cNvSpPr>
            <a:spLocks noChangeShapeType="1"/>
          </p:cNvSpPr>
          <p:nvPr/>
        </p:nvSpPr>
        <p:spPr bwMode="auto">
          <a:xfrm>
            <a:off x="3432175" y="2747963"/>
            <a:ext cx="20288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5290" name="Line 11">
            <a:extLst>
              <a:ext uri="{FF2B5EF4-FFF2-40B4-BE49-F238E27FC236}">
                <a16:creationId xmlns:a16="http://schemas.microsoft.com/office/drawing/2014/main" id="{F22FCD37-9EB1-4FB4-CF08-8435D3EF5050}"/>
              </a:ext>
            </a:extLst>
          </p:cNvPr>
          <p:cNvSpPr>
            <a:spLocks noChangeShapeType="1"/>
          </p:cNvSpPr>
          <p:nvPr/>
        </p:nvSpPr>
        <p:spPr bwMode="auto">
          <a:xfrm>
            <a:off x="3432175" y="2911475"/>
            <a:ext cx="1090613" cy="8270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5291" name="Line 12">
            <a:extLst>
              <a:ext uri="{FF2B5EF4-FFF2-40B4-BE49-F238E27FC236}">
                <a16:creationId xmlns:a16="http://schemas.microsoft.com/office/drawing/2014/main" id="{3C4C1CD0-999D-A0D5-1A01-DFDCB828D9B7}"/>
              </a:ext>
            </a:extLst>
          </p:cNvPr>
          <p:cNvSpPr>
            <a:spLocks noChangeShapeType="1"/>
          </p:cNvSpPr>
          <p:nvPr/>
        </p:nvSpPr>
        <p:spPr bwMode="auto">
          <a:xfrm flipH="1" flipV="1">
            <a:off x="3370263" y="3198813"/>
            <a:ext cx="1027112" cy="10652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5292" name="Line 13">
            <a:extLst>
              <a:ext uri="{FF2B5EF4-FFF2-40B4-BE49-F238E27FC236}">
                <a16:creationId xmlns:a16="http://schemas.microsoft.com/office/drawing/2014/main" id="{E7F92DF6-FE95-E072-540A-4FC241EC32B5}"/>
              </a:ext>
            </a:extLst>
          </p:cNvPr>
          <p:cNvSpPr>
            <a:spLocks noChangeShapeType="1"/>
          </p:cNvSpPr>
          <p:nvPr/>
        </p:nvSpPr>
        <p:spPr bwMode="auto">
          <a:xfrm flipH="1">
            <a:off x="4860925" y="2898775"/>
            <a:ext cx="863600" cy="8270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225293" name="Text Box 14">
            <a:extLst>
              <a:ext uri="{FF2B5EF4-FFF2-40B4-BE49-F238E27FC236}">
                <a16:creationId xmlns:a16="http://schemas.microsoft.com/office/drawing/2014/main" id="{D5BFC572-BFB8-EEFD-882D-514479021625}"/>
              </a:ext>
            </a:extLst>
          </p:cNvPr>
          <p:cNvSpPr txBox="1">
            <a:spLocks noChangeArrowheads="1"/>
          </p:cNvSpPr>
          <p:nvPr/>
        </p:nvSpPr>
        <p:spPr bwMode="auto">
          <a:xfrm>
            <a:off x="3000375" y="23002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0.4</a:t>
            </a:r>
          </a:p>
        </p:txBody>
      </p:sp>
      <p:sp>
        <p:nvSpPr>
          <p:cNvPr id="225294" name="Text Box 15">
            <a:extLst>
              <a:ext uri="{FF2B5EF4-FFF2-40B4-BE49-F238E27FC236}">
                <a16:creationId xmlns:a16="http://schemas.microsoft.com/office/drawing/2014/main" id="{7D5E56AF-B7BF-B70C-4D82-2E918DB1B138}"/>
              </a:ext>
            </a:extLst>
          </p:cNvPr>
          <p:cNvSpPr txBox="1">
            <a:spLocks noChangeArrowheads="1"/>
          </p:cNvSpPr>
          <p:nvPr/>
        </p:nvSpPr>
        <p:spPr bwMode="auto">
          <a:xfrm>
            <a:off x="4143375" y="36718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0.4</a:t>
            </a:r>
          </a:p>
        </p:txBody>
      </p:sp>
      <p:sp>
        <p:nvSpPr>
          <p:cNvPr id="225295" name="Text Box 16">
            <a:extLst>
              <a:ext uri="{FF2B5EF4-FFF2-40B4-BE49-F238E27FC236}">
                <a16:creationId xmlns:a16="http://schemas.microsoft.com/office/drawing/2014/main" id="{E1B623DD-7B52-C0BC-E147-FFA66B645F0C}"/>
              </a:ext>
            </a:extLst>
          </p:cNvPr>
          <p:cNvSpPr txBox="1">
            <a:spLocks noChangeArrowheads="1"/>
          </p:cNvSpPr>
          <p:nvPr/>
        </p:nvSpPr>
        <p:spPr bwMode="auto">
          <a:xfrm>
            <a:off x="5438775" y="2224088"/>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0.2</a:t>
            </a:r>
          </a:p>
        </p:txBody>
      </p:sp>
      <p:sp>
        <p:nvSpPr>
          <p:cNvPr id="225296" name="Text Box 17">
            <a:extLst>
              <a:ext uri="{FF2B5EF4-FFF2-40B4-BE49-F238E27FC236}">
                <a16:creationId xmlns:a16="http://schemas.microsoft.com/office/drawing/2014/main" id="{781FB53A-5552-7FD8-301D-EACF68651F99}"/>
              </a:ext>
            </a:extLst>
          </p:cNvPr>
          <p:cNvSpPr txBox="1">
            <a:spLocks noChangeArrowheads="1"/>
          </p:cNvSpPr>
          <p:nvPr/>
        </p:nvSpPr>
        <p:spPr bwMode="auto">
          <a:xfrm>
            <a:off x="5189538" y="3275013"/>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0.2</a:t>
            </a:r>
          </a:p>
        </p:txBody>
      </p:sp>
      <p:sp>
        <p:nvSpPr>
          <p:cNvPr id="225297" name="Text Box 18">
            <a:extLst>
              <a:ext uri="{FF2B5EF4-FFF2-40B4-BE49-F238E27FC236}">
                <a16:creationId xmlns:a16="http://schemas.microsoft.com/office/drawing/2014/main" id="{41D3AB06-8063-73C2-0855-877346E2B193}"/>
              </a:ext>
            </a:extLst>
          </p:cNvPr>
          <p:cNvSpPr txBox="1">
            <a:spLocks noChangeArrowheads="1"/>
          </p:cNvSpPr>
          <p:nvPr/>
        </p:nvSpPr>
        <p:spPr bwMode="auto">
          <a:xfrm>
            <a:off x="4148138" y="2422525"/>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0.2</a:t>
            </a:r>
          </a:p>
        </p:txBody>
      </p:sp>
      <p:sp>
        <p:nvSpPr>
          <p:cNvPr id="225298" name="Text Box 19">
            <a:extLst>
              <a:ext uri="{FF2B5EF4-FFF2-40B4-BE49-F238E27FC236}">
                <a16:creationId xmlns:a16="http://schemas.microsoft.com/office/drawing/2014/main" id="{84945749-2387-107B-E27B-ADF68D36B75D}"/>
              </a:ext>
            </a:extLst>
          </p:cNvPr>
          <p:cNvSpPr txBox="1">
            <a:spLocks noChangeArrowheads="1"/>
          </p:cNvSpPr>
          <p:nvPr/>
        </p:nvSpPr>
        <p:spPr bwMode="auto">
          <a:xfrm>
            <a:off x="3894138" y="3076575"/>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0.2</a:t>
            </a:r>
          </a:p>
        </p:txBody>
      </p:sp>
      <p:sp>
        <p:nvSpPr>
          <p:cNvPr id="225299" name="Text Box 20">
            <a:extLst>
              <a:ext uri="{FF2B5EF4-FFF2-40B4-BE49-F238E27FC236}">
                <a16:creationId xmlns:a16="http://schemas.microsoft.com/office/drawing/2014/main" id="{E9EB6B89-6770-E66F-700A-4AA6558BCE7A}"/>
              </a:ext>
            </a:extLst>
          </p:cNvPr>
          <p:cNvSpPr txBox="1">
            <a:spLocks noChangeArrowheads="1"/>
          </p:cNvSpPr>
          <p:nvPr/>
        </p:nvSpPr>
        <p:spPr bwMode="auto">
          <a:xfrm>
            <a:off x="3370263" y="3625850"/>
            <a:ext cx="49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0.4</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a:extLst>
              <a:ext uri="{FF2B5EF4-FFF2-40B4-BE49-F238E27FC236}">
                <a16:creationId xmlns:a16="http://schemas.microsoft.com/office/drawing/2014/main" id="{BCB1236B-ADD4-ECEC-787C-7FCC3D74AE6D}"/>
              </a:ext>
            </a:extLst>
          </p:cNvPr>
          <p:cNvSpPr>
            <a:spLocks noGrp="1" noChangeArrowheads="1"/>
          </p:cNvSpPr>
          <p:nvPr>
            <p:ph type="title"/>
          </p:nvPr>
        </p:nvSpPr>
        <p:spPr/>
        <p:txBody>
          <a:bodyPr/>
          <a:lstStyle/>
          <a:p>
            <a:r>
              <a:rPr lang="en-US" altLang="en-US">
                <a:ea typeface="ＭＳ Ｐゴシック" panose="020B0600070205080204" pitchFamily="34" charset="-128"/>
              </a:rPr>
              <a:t>Rank Source</a:t>
            </a:r>
          </a:p>
        </p:txBody>
      </p:sp>
      <p:sp>
        <p:nvSpPr>
          <p:cNvPr id="227330" name="Rectangle 3">
            <a:extLst>
              <a:ext uri="{FF2B5EF4-FFF2-40B4-BE49-F238E27FC236}">
                <a16:creationId xmlns:a16="http://schemas.microsoft.com/office/drawing/2014/main" id="{85B7E5E5-3317-DEA9-E094-4189F98E3143}"/>
              </a:ext>
            </a:extLst>
          </p:cNvPr>
          <p:cNvSpPr>
            <a:spLocks noGrp="1" noChangeArrowheads="1"/>
          </p:cNvSpPr>
          <p:nvPr>
            <p:ph type="body" idx="1"/>
          </p:nvPr>
        </p:nvSpPr>
        <p:spPr/>
        <p:txBody>
          <a:bodyPr/>
          <a:lstStyle/>
          <a:p>
            <a:r>
              <a:rPr lang="en-US" altLang="en-US">
                <a:ea typeface="ＭＳ Ｐゴシック" panose="020B0600070205080204" pitchFamily="34" charset="-128"/>
              </a:rPr>
              <a:t>Introduce a </a:t>
            </a:r>
            <a:r>
              <a:rPr lang="ja-JP" altLang="en-US">
                <a:ea typeface="ＭＳ Ｐゴシック" panose="020B0600070205080204" pitchFamily="34" charset="-128"/>
              </a:rPr>
              <a:t>“</a:t>
            </a:r>
            <a:r>
              <a:rPr lang="en-US" altLang="ja-JP">
                <a:ea typeface="ＭＳ Ｐゴシック" panose="020B0600070205080204" pitchFamily="34" charset="-128"/>
              </a:rPr>
              <a:t>rank source</a:t>
            </a:r>
            <a:r>
              <a:rPr lang="ja-JP" altLang="en-US">
                <a:ea typeface="ＭＳ Ｐゴシック" panose="020B0600070205080204" pitchFamily="34" charset="-128"/>
              </a:rPr>
              <a:t>”</a:t>
            </a:r>
            <a:r>
              <a:rPr lang="en-US" altLang="ja-JP">
                <a:ea typeface="ＭＳ Ｐゴシック" panose="020B0600070205080204" pitchFamily="34" charset="-128"/>
              </a:rPr>
              <a:t> </a:t>
            </a:r>
            <a:r>
              <a:rPr lang="en-US" altLang="ja-JP" i="1">
                <a:ea typeface="ＭＳ Ｐゴシック" panose="020B0600070205080204" pitchFamily="34" charset="-128"/>
              </a:rPr>
              <a:t>E</a:t>
            </a:r>
            <a:r>
              <a:rPr lang="en-US" altLang="ja-JP">
                <a:ea typeface="ＭＳ Ｐゴシック" panose="020B0600070205080204" pitchFamily="34" charset="-128"/>
              </a:rPr>
              <a:t> that continually replenishes the rank of each page, </a:t>
            </a:r>
            <a:r>
              <a:rPr lang="en-US" altLang="ja-JP" i="1">
                <a:ea typeface="ＭＳ Ｐゴシック" panose="020B0600070205080204" pitchFamily="34" charset="-128"/>
              </a:rPr>
              <a:t>p</a:t>
            </a:r>
            <a:r>
              <a:rPr lang="en-US" altLang="ja-JP">
                <a:ea typeface="ＭＳ Ｐゴシック" panose="020B0600070205080204" pitchFamily="34" charset="-128"/>
              </a:rPr>
              <a:t>,  by a fixed amount </a:t>
            </a:r>
            <a:r>
              <a:rPr lang="en-US" altLang="ja-JP" i="1">
                <a:ea typeface="ＭＳ Ｐゴシック" panose="020B0600070205080204" pitchFamily="34" charset="-128"/>
              </a:rPr>
              <a:t>E</a:t>
            </a:r>
            <a:r>
              <a:rPr lang="en-US" altLang="ja-JP">
                <a:ea typeface="ＭＳ Ｐゴシック" panose="020B0600070205080204" pitchFamily="34" charset="-128"/>
              </a:rPr>
              <a:t>(</a:t>
            </a:r>
            <a:r>
              <a:rPr lang="en-US" altLang="ja-JP" i="1">
                <a:ea typeface="ＭＳ Ｐゴシック" panose="020B0600070205080204" pitchFamily="34" charset="-128"/>
              </a:rPr>
              <a:t>p</a:t>
            </a:r>
            <a:r>
              <a:rPr lang="en-US" altLang="ja-JP">
                <a:ea typeface="ＭＳ Ｐゴシック" panose="020B0600070205080204" pitchFamily="34" charset="-128"/>
              </a:rPr>
              <a:t>).</a:t>
            </a:r>
            <a:endParaRPr lang="en-US" altLang="en-US">
              <a:ea typeface="ＭＳ Ｐゴシック" panose="020B0600070205080204" pitchFamily="34" charset="-128"/>
            </a:endParaRPr>
          </a:p>
        </p:txBody>
      </p:sp>
      <p:graphicFrame>
        <p:nvGraphicFramePr>
          <p:cNvPr id="227331" name="Object 2">
            <a:extLst>
              <a:ext uri="{FF2B5EF4-FFF2-40B4-BE49-F238E27FC236}">
                <a16:creationId xmlns:a16="http://schemas.microsoft.com/office/drawing/2014/main" id="{CA971A51-8713-4B99-11F7-B13A850F01D7}"/>
              </a:ext>
            </a:extLst>
          </p:cNvPr>
          <p:cNvGraphicFramePr>
            <a:graphicFrameLocks noChangeAspect="1"/>
          </p:cNvGraphicFramePr>
          <p:nvPr/>
        </p:nvGraphicFramePr>
        <p:xfrm>
          <a:off x="1905000" y="3962400"/>
          <a:ext cx="4465638" cy="1323975"/>
        </p:xfrm>
        <a:graphic>
          <a:graphicData uri="http://schemas.openxmlformats.org/presentationml/2006/ole">
            <mc:AlternateContent xmlns:mc="http://schemas.openxmlformats.org/markup-compatibility/2006">
              <mc:Choice xmlns:v="urn:schemas-microsoft-com:vml" Requires="v">
                <p:oleObj name="Equation" r:id="rId3" imgW="1714500" imgH="508000" progId="Equation.3">
                  <p:embed/>
                </p:oleObj>
              </mc:Choice>
              <mc:Fallback>
                <p:oleObj name="Equation" r:id="rId3" imgW="1714500" imgH="508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962400"/>
                        <a:ext cx="4465638"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a:extLst>
              <a:ext uri="{FF2B5EF4-FFF2-40B4-BE49-F238E27FC236}">
                <a16:creationId xmlns:a16="http://schemas.microsoft.com/office/drawing/2014/main" id="{89FC154F-0495-7001-83EC-7E4AF54D921D}"/>
              </a:ext>
            </a:extLst>
          </p:cNvPr>
          <p:cNvSpPr>
            <a:spLocks noGrp="1" noChangeArrowheads="1"/>
          </p:cNvSpPr>
          <p:nvPr>
            <p:ph type="title"/>
          </p:nvPr>
        </p:nvSpPr>
        <p:spPr>
          <a:xfrm>
            <a:off x="685800" y="0"/>
            <a:ext cx="7772400" cy="1143000"/>
          </a:xfrm>
        </p:spPr>
        <p:txBody>
          <a:bodyPr/>
          <a:lstStyle/>
          <a:p>
            <a:r>
              <a:rPr lang="en-US" altLang="en-US">
                <a:ea typeface="ＭＳ Ｐゴシック" panose="020B0600070205080204" pitchFamily="34" charset="-128"/>
              </a:rPr>
              <a:t>PageRank Algorithm</a:t>
            </a:r>
          </a:p>
        </p:txBody>
      </p:sp>
      <p:sp>
        <p:nvSpPr>
          <p:cNvPr id="229378" name="Text Box 3">
            <a:extLst>
              <a:ext uri="{FF2B5EF4-FFF2-40B4-BE49-F238E27FC236}">
                <a16:creationId xmlns:a16="http://schemas.microsoft.com/office/drawing/2014/main" id="{DD4670A4-7BD4-B039-98C9-DA5FE43E48CF}"/>
              </a:ext>
            </a:extLst>
          </p:cNvPr>
          <p:cNvSpPr txBox="1">
            <a:spLocks noChangeArrowheads="1"/>
          </p:cNvSpPr>
          <p:nvPr/>
        </p:nvSpPr>
        <p:spPr bwMode="auto">
          <a:xfrm>
            <a:off x="1295400" y="1371600"/>
            <a:ext cx="66579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buClr>
                <a:srgbClr val="FF0000"/>
              </a:buClr>
              <a:buFontTx/>
              <a:buNone/>
            </a:pPr>
            <a:r>
              <a:rPr lang="en-US" altLang="en-US" sz="2400">
                <a:latin typeface="Helvetica" pitchFamily="2" charset="0"/>
              </a:rPr>
              <a:t>Let </a:t>
            </a:r>
            <a:r>
              <a:rPr lang="en-US" altLang="en-US" sz="2400" i="1"/>
              <a:t>S </a:t>
            </a:r>
            <a:r>
              <a:rPr lang="en-US" altLang="en-US" sz="2400">
                <a:latin typeface="Helvetica" pitchFamily="2" charset="0"/>
              </a:rPr>
              <a:t>be the total set of pages.</a:t>
            </a:r>
          </a:p>
          <a:p>
            <a:pPr eaLnBrk="1" hangingPunct="1">
              <a:buClr>
                <a:srgbClr val="FF0000"/>
              </a:buClr>
              <a:buFontTx/>
              <a:buNone/>
            </a:pPr>
            <a:r>
              <a:rPr lang="en-US" altLang="en-US" sz="2400">
                <a:latin typeface="Helvetica" pitchFamily="2" charset="0"/>
              </a:rPr>
              <a:t>Let </a:t>
            </a:r>
            <a:r>
              <a:rPr lang="en-US" altLang="en-US" sz="2400">
                <a:sym typeface="Symbol" pitchFamily="2" charset="2"/>
              </a:rPr>
              <a:t></a:t>
            </a:r>
            <a:r>
              <a:rPr lang="en-US" altLang="en-US" sz="2400" i="1">
                <a:sym typeface="Symbol" pitchFamily="2" charset="2"/>
              </a:rPr>
              <a:t>p</a:t>
            </a:r>
            <a:r>
              <a:rPr lang="en-US" altLang="en-US" sz="2400">
                <a:sym typeface="Symbol" pitchFamily="2" charset="2"/>
              </a:rPr>
              <a:t></a:t>
            </a:r>
            <a:r>
              <a:rPr lang="en-US" altLang="en-US" sz="2400" i="1">
                <a:sym typeface="Symbol" pitchFamily="2" charset="2"/>
              </a:rPr>
              <a:t>S: E</a:t>
            </a:r>
            <a:r>
              <a:rPr lang="en-US" altLang="en-US" sz="2400">
                <a:sym typeface="Symbol" pitchFamily="2" charset="2"/>
              </a:rPr>
              <a:t>(</a:t>
            </a:r>
            <a:r>
              <a:rPr lang="en-US" altLang="en-US" sz="2400" i="1">
                <a:sym typeface="Symbol" pitchFamily="2" charset="2"/>
              </a:rPr>
              <a:t>p</a:t>
            </a:r>
            <a:r>
              <a:rPr lang="en-US" altLang="en-US" sz="2400">
                <a:sym typeface="Symbol" pitchFamily="2" charset="2"/>
              </a:rPr>
              <a:t>) = </a:t>
            </a:r>
            <a:r>
              <a:rPr lang="en-US" altLang="en-US" sz="2400">
                <a:latin typeface="Helvetica" pitchFamily="2" charset="0"/>
                <a:sym typeface="Symbol" pitchFamily="2" charset="2"/>
              </a:rPr>
              <a:t></a:t>
            </a:r>
            <a:r>
              <a:rPr lang="en-US" altLang="en-US" sz="2400">
                <a:sym typeface="Symbol" pitchFamily="2" charset="2"/>
              </a:rPr>
              <a:t>/</a:t>
            </a:r>
            <a:r>
              <a:rPr lang="en-US" altLang="en-US" sz="2400"/>
              <a:t>|</a:t>
            </a:r>
            <a:r>
              <a:rPr lang="en-US" altLang="en-US" sz="2400" i="1"/>
              <a:t>S|  </a:t>
            </a:r>
            <a:r>
              <a:rPr lang="en-US" altLang="en-US" sz="2400">
                <a:solidFill>
                  <a:schemeClr val="accent1"/>
                </a:solidFill>
              </a:rPr>
              <a:t>(for some 0&lt;</a:t>
            </a:r>
            <a:r>
              <a:rPr lang="en-US" altLang="en-US" sz="2400">
                <a:solidFill>
                  <a:schemeClr val="accent1"/>
                </a:solidFill>
                <a:sym typeface="Symbol" pitchFamily="2" charset="2"/>
              </a:rPr>
              <a:t>&lt;1</a:t>
            </a:r>
            <a:r>
              <a:rPr lang="en-US" altLang="en-US" sz="2400">
                <a:solidFill>
                  <a:schemeClr val="accent1"/>
                </a:solidFill>
                <a:latin typeface="Helvetica" pitchFamily="2" charset="0"/>
                <a:sym typeface="Symbol" pitchFamily="2" charset="2"/>
              </a:rPr>
              <a:t>, </a:t>
            </a:r>
            <a:r>
              <a:rPr lang="en-US" altLang="en-US" sz="2400">
                <a:solidFill>
                  <a:schemeClr val="accent1"/>
                </a:solidFill>
                <a:sym typeface="Symbol" pitchFamily="2" charset="2"/>
              </a:rPr>
              <a:t>e.g. 0.15</a:t>
            </a:r>
            <a:r>
              <a:rPr lang="en-US" altLang="en-US" sz="2400">
                <a:solidFill>
                  <a:schemeClr val="accent1"/>
                </a:solidFill>
                <a:latin typeface="Helvetica" pitchFamily="2" charset="0"/>
                <a:sym typeface="Symbol" pitchFamily="2" charset="2"/>
              </a:rPr>
              <a:t>)</a:t>
            </a:r>
            <a:endParaRPr lang="en-US" altLang="en-US" sz="2400">
              <a:solidFill>
                <a:schemeClr val="accent1"/>
              </a:solidFill>
              <a:latin typeface="Helvetica" pitchFamily="2" charset="0"/>
            </a:endParaRPr>
          </a:p>
          <a:p>
            <a:pPr eaLnBrk="1" hangingPunct="1">
              <a:buClr>
                <a:srgbClr val="FF0000"/>
              </a:buClr>
              <a:buFontTx/>
              <a:buNone/>
            </a:pPr>
            <a:r>
              <a:rPr lang="en-US" altLang="en-US" sz="2400">
                <a:latin typeface="Helvetica" pitchFamily="2" charset="0"/>
              </a:rPr>
              <a:t>Initialize </a:t>
            </a:r>
            <a:r>
              <a:rPr lang="en-US" altLang="en-US" sz="2400">
                <a:sym typeface="Symbol" pitchFamily="2" charset="2"/>
              </a:rPr>
              <a:t></a:t>
            </a:r>
            <a:r>
              <a:rPr lang="en-US" altLang="en-US" sz="2400" i="1">
                <a:sym typeface="Symbol" pitchFamily="2" charset="2"/>
              </a:rPr>
              <a:t>p</a:t>
            </a:r>
            <a:r>
              <a:rPr lang="en-US" altLang="en-US" sz="2400">
                <a:sym typeface="Symbol" pitchFamily="2" charset="2"/>
              </a:rPr>
              <a:t></a:t>
            </a:r>
            <a:r>
              <a:rPr lang="en-US" altLang="en-US" sz="2400" i="1">
                <a:sym typeface="Symbol" pitchFamily="2" charset="2"/>
              </a:rPr>
              <a:t>S: </a:t>
            </a:r>
            <a:r>
              <a:rPr lang="en-US" altLang="en-US" sz="2400" i="1"/>
              <a:t>R</a:t>
            </a:r>
            <a:r>
              <a:rPr lang="en-US" altLang="en-US" sz="2400"/>
              <a:t>(</a:t>
            </a:r>
            <a:r>
              <a:rPr lang="en-US" altLang="en-US" sz="2400" i="1"/>
              <a:t>p</a:t>
            </a:r>
            <a:r>
              <a:rPr lang="en-US" altLang="en-US" sz="2400"/>
              <a:t>) = 1/|</a:t>
            </a:r>
            <a:r>
              <a:rPr lang="en-US" altLang="en-US" sz="2400" i="1"/>
              <a:t>S| </a:t>
            </a:r>
          </a:p>
          <a:p>
            <a:pPr eaLnBrk="1" hangingPunct="1">
              <a:buClr>
                <a:srgbClr val="FF0000"/>
              </a:buClr>
              <a:buFontTx/>
              <a:buNone/>
            </a:pPr>
            <a:r>
              <a:rPr lang="en-US" altLang="en-US" sz="2400">
                <a:latin typeface="Helvetica" pitchFamily="2" charset="0"/>
              </a:rPr>
              <a:t>Until ranks do not change (much) </a:t>
            </a:r>
            <a:r>
              <a:rPr lang="en-US" altLang="en-US" sz="2400">
                <a:solidFill>
                  <a:schemeClr val="accent1"/>
                </a:solidFill>
                <a:latin typeface="Helvetica" pitchFamily="2" charset="0"/>
              </a:rPr>
              <a:t>(</a:t>
            </a:r>
            <a:r>
              <a:rPr lang="en-US" altLang="en-US" sz="2400" i="1">
                <a:solidFill>
                  <a:schemeClr val="accent1"/>
                </a:solidFill>
              </a:rPr>
              <a:t>convergence</a:t>
            </a:r>
            <a:r>
              <a:rPr lang="en-US" altLang="en-US" sz="2400">
                <a:solidFill>
                  <a:schemeClr val="accent1"/>
                </a:solidFill>
                <a:latin typeface="Helvetica" pitchFamily="2" charset="0"/>
              </a:rPr>
              <a:t>)</a:t>
            </a:r>
          </a:p>
          <a:p>
            <a:pPr eaLnBrk="1" hangingPunct="1">
              <a:buClr>
                <a:srgbClr val="FF0000"/>
              </a:buClr>
              <a:buFontTx/>
              <a:buNone/>
            </a:pPr>
            <a:r>
              <a:rPr lang="en-US" altLang="en-US" sz="2400">
                <a:latin typeface="Helvetica" pitchFamily="2" charset="0"/>
              </a:rPr>
              <a:t>               For each </a:t>
            </a:r>
            <a:r>
              <a:rPr lang="en-US" altLang="en-US" sz="2400" i="1">
                <a:sym typeface="Symbol" pitchFamily="2" charset="2"/>
              </a:rPr>
              <a:t>p</a:t>
            </a:r>
            <a:r>
              <a:rPr lang="en-US" altLang="en-US" sz="2400">
                <a:sym typeface="Symbol" pitchFamily="2" charset="2"/>
              </a:rPr>
              <a:t></a:t>
            </a:r>
            <a:r>
              <a:rPr lang="en-US" altLang="en-US" sz="2400" i="1">
                <a:sym typeface="Symbol" pitchFamily="2" charset="2"/>
              </a:rPr>
              <a:t>S:</a:t>
            </a:r>
          </a:p>
          <a:p>
            <a:pPr eaLnBrk="1" hangingPunct="1">
              <a:buClr>
                <a:srgbClr val="FF0000"/>
              </a:buClr>
              <a:buFontTx/>
              <a:buNone/>
            </a:pPr>
            <a:endParaRPr lang="en-US" altLang="en-US" sz="2400" i="1">
              <a:sym typeface="Symbol" pitchFamily="2" charset="2"/>
            </a:endParaRPr>
          </a:p>
          <a:p>
            <a:pPr eaLnBrk="1" hangingPunct="1">
              <a:buClr>
                <a:srgbClr val="FF0000"/>
              </a:buClr>
              <a:buFontTx/>
              <a:buNone/>
            </a:pPr>
            <a:endParaRPr lang="en-US" altLang="en-US" sz="2400" i="1">
              <a:sym typeface="Symbol" pitchFamily="2" charset="2"/>
            </a:endParaRPr>
          </a:p>
          <a:p>
            <a:pPr eaLnBrk="1" hangingPunct="1">
              <a:buClr>
                <a:srgbClr val="FF0000"/>
              </a:buClr>
              <a:buFontTx/>
              <a:buNone/>
            </a:pPr>
            <a:endParaRPr lang="en-US" altLang="en-US" sz="2400">
              <a:latin typeface="Helvetica" pitchFamily="2" charset="0"/>
            </a:endParaRPr>
          </a:p>
          <a:p>
            <a:pPr eaLnBrk="1" hangingPunct="1">
              <a:buClr>
                <a:srgbClr val="FF0000"/>
              </a:buClr>
              <a:buFontTx/>
              <a:buNone/>
            </a:pPr>
            <a:endParaRPr lang="en-US" altLang="en-US" sz="2400">
              <a:latin typeface="Helvetica" pitchFamily="2" charset="0"/>
            </a:endParaRPr>
          </a:p>
          <a:p>
            <a:pPr eaLnBrk="1" hangingPunct="1">
              <a:buClr>
                <a:srgbClr val="FF0000"/>
              </a:buClr>
              <a:buFontTx/>
              <a:buNone/>
            </a:pPr>
            <a:r>
              <a:rPr lang="en-US" altLang="en-US" sz="2400">
                <a:latin typeface="Helvetica" pitchFamily="2" charset="0"/>
              </a:rPr>
              <a:t>               For each </a:t>
            </a:r>
            <a:r>
              <a:rPr lang="en-US" altLang="en-US" sz="2400" i="1">
                <a:sym typeface="Symbol" pitchFamily="2" charset="2"/>
              </a:rPr>
              <a:t>p</a:t>
            </a:r>
            <a:r>
              <a:rPr lang="en-US" altLang="en-US" sz="2400">
                <a:sym typeface="Symbol" pitchFamily="2" charset="2"/>
              </a:rPr>
              <a:t></a:t>
            </a:r>
            <a:r>
              <a:rPr lang="en-US" altLang="en-US" sz="2400" i="1">
                <a:sym typeface="Symbol" pitchFamily="2" charset="2"/>
              </a:rPr>
              <a:t>S: R</a:t>
            </a:r>
            <a:r>
              <a:rPr lang="en-US" altLang="en-US" sz="2400">
                <a:sym typeface="Symbol" pitchFamily="2" charset="2"/>
              </a:rPr>
              <a:t>(</a:t>
            </a:r>
            <a:r>
              <a:rPr lang="en-US" altLang="en-US" sz="2400" i="1">
                <a:sym typeface="Symbol" pitchFamily="2" charset="2"/>
              </a:rPr>
              <a:t>p</a:t>
            </a:r>
            <a:r>
              <a:rPr lang="en-US" altLang="en-US" sz="2400">
                <a:sym typeface="Symbol" pitchFamily="2" charset="2"/>
              </a:rPr>
              <a:t>) =</a:t>
            </a:r>
            <a:r>
              <a:rPr lang="en-US" altLang="en-US" sz="2400" i="1">
                <a:sym typeface="Symbol" pitchFamily="2" charset="2"/>
              </a:rPr>
              <a:t> cR´</a:t>
            </a:r>
            <a:r>
              <a:rPr lang="en-US" altLang="en-US" sz="2400">
                <a:sym typeface="Symbol" pitchFamily="2" charset="2"/>
              </a:rPr>
              <a:t>(</a:t>
            </a:r>
            <a:r>
              <a:rPr lang="en-US" altLang="en-US" sz="2400" i="1">
                <a:sym typeface="Symbol" pitchFamily="2" charset="2"/>
              </a:rPr>
              <a:t>p</a:t>
            </a:r>
            <a:r>
              <a:rPr lang="en-US" altLang="en-US" sz="2400">
                <a:sym typeface="Symbol" pitchFamily="2" charset="2"/>
              </a:rPr>
              <a:t>)  </a:t>
            </a:r>
            <a:r>
              <a:rPr lang="en-US" altLang="en-US" sz="2400">
                <a:solidFill>
                  <a:schemeClr val="accent1"/>
                </a:solidFill>
                <a:sym typeface="Symbol" pitchFamily="2" charset="2"/>
              </a:rPr>
              <a:t>(</a:t>
            </a:r>
            <a:r>
              <a:rPr lang="en-US" altLang="en-US" sz="2400" i="1">
                <a:solidFill>
                  <a:schemeClr val="accent1"/>
                </a:solidFill>
                <a:sym typeface="Symbol" pitchFamily="2" charset="2"/>
              </a:rPr>
              <a:t>normalize</a:t>
            </a:r>
            <a:r>
              <a:rPr lang="en-US" altLang="en-US" sz="2400">
                <a:solidFill>
                  <a:schemeClr val="accent1"/>
                </a:solidFill>
                <a:sym typeface="Symbol" pitchFamily="2" charset="2"/>
              </a:rPr>
              <a:t>)</a:t>
            </a:r>
          </a:p>
          <a:p>
            <a:pPr eaLnBrk="1" hangingPunct="1">
              <a:buClr>
                <a:srgbClr val="FF0000"/>
              </a:buClr>
              <a:buFontTx/>
              <a:buNone/>
            </a:pPr>
            <a:endParaRPr lang="en-US" altLang="en-US" sz="2400">
              <a:latin typeface="Helvetica" pitchFamily="2" charset="0"/>
            </a:endParaRPr>
          </a:p>
          <a:p>
            <a:pPr eaLnBrk="1" hangingPunct="1">
              <a:spcBef>
                <a:spcPct val="0"/>
              </a:spcBef>
              <a:buClrTx/>
              <a:buFontTx/>
              <a:buNone/>
            </a:pPr>
            <a:endParaRPr lang="en-US" altLang="en-US" sz="2000"/>
          </a:p>
        </p:txBody>
      </p:sp>
      <p:graphicFrame>
        <p:nvGraphicFramePr>
          <p:cNvPr id="229379" name="Object 2">
            <a:extLst>
              <a:ext uri="{FF2B5EF4-FFF2-40B4-BE49-F238E27FC236}">
                <a16:creationId xmlns:a16="http://schemas.microsoft.com/office/drawing/2014/main" id="{3886EDAA-47F0-6335-7ED5-F35DFC935E37}"/>
              </a:ext>
            </a:extLst>
          </p:cNvPr>
          <p:cNvGraphicFramePr>
            <a:graphicFrameLocks noChangeAspect="1"/>
          </p:cNvGraphicFramePr>
          <p:nvPr/>
        </p:nvGraphicFramePr>
        <p:xfrm>
          <a:off x="3235325" y="3459163"/>
          <a:ext cx="3509963" cy="974725"/>
        </p:xfrm>
        <a:graphic>
          <a:graphicData uri="http://schemas.openxmlformats.org/presentationml/2006/ole">
            <mc:AlternateContent xmlns:mc="http://schemas.openxmlformats.org/markup-compatibility/2006">
              <mc:Choice xmlns:v="urn:schemas-microsoft-com:vml" Requires="v">
                <p:oleObj name="Equation" r:id="rId3" imgW="1600200" imgH="444500" progId="Equation.3">
                  <p:embed/>
                </p:oleObj>
              </mc:Choice>
              <mc:Fallback>
                <p:oleObj name="Equation" r:id="rId3" imgW="1600200" imgH="4445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325" y="3459163"/>
                        <a:ext cx="3509963" cy="97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29380" name="Object 3">
            <a:extLst>
              <a:ext uri="{FF2B5EF4-FFF2-40B4-BE49-F238E27FC236}">
                <a16:creationId xmlns:a16="http://schemas.microsoft.com/office/drawing/2014/main" id="{ADA857AD-5985-189A-59A0-BA6D68125A7F}"/>
              </a:ext>
            </a:extLst>
          </p:cNvPr>
          <p:cNvGraphicFramePr>
            <a:graphicFrameLocks noChangeAspect="1"/>
          </p:cNvGraphicFramePr>
          <p:nvPr/>
        </p:nvGraphicFramePr>
        <p:xfrm>
          <a:off x="2613025" y="4559300"/>
          <a:ext cx="2057400" cy="779463"/>
        </p:xfrm>
        <a:graphic>
          <a:graphicData uri="http://schemas.openxmlformats.org/presentationml/2006/ole">
            <mc:AlternateContent xmlns:mc="http://schemas.openxmlformats.org/markup-compatibility/2006">
              <mc:Choice xmlns:v="urn:schemas-microsoft-com:vml" Requires="v">
                <p:oleObj name="Equation" r:id="rId5" imgW="939800" imgH="355600" progId="Equation.3">
                  <p:embed/>
                </p:oleObj>
              </mc:Choice>
              <mc:Fallback>
                <p:oleObj name="Equation" r:id="rId5" imgW="939800" imgH="355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3025" y="4559300"/>
                        <a:ext cx="2057400" cy="77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a:extLst>
              <a:ext uri="{FF2B5EF4-FFF2-40B4-BE49-F238E27FC236}">
                <a16:creationId xmlns:a16="http://schemas.microsoft.com/office/drawing/2014/main" id="{E6EFD67E-4ADE-AAE0-5E93-9FE730D54B79}"/>
              </a:ext>
            </a:extLst>
          </p:cNvPr>
          <p:cNvSpPr>
            <a:spLocks noGrp="1" noChangeArrowheads="1"/>
          </p:cNvSpPr>
          <p:nvPr>
            <p:ph type="title"/>
          </p:nvPr>
        </p:nvSpPr>
        <p:spPr/>
        <p:txBody>
          <a:bodyPr/>
          <a:lstStyle/>
          <a:p>
            <a:r>
              <a:rPr lang="en-US" altLang="en-US">
                <a:ea typeface="ＭＳ Ｐゴシック" panose="020B0600070205080204" pitchFamily="34" charset="-128"/>
              </a:rPr>
              <a:t>Justifications for using PageRank</a:t>
            </a:r>
          </a:p>
        </p:txBody>
      </p:sp>
      <p:sp>
        <p:nvSpPr>
          <p:cNvPr id="231426" name="Rectangle 3">
            <a:extLst>
              <a:ext uri="{FF2B5EF4-FFF2-40B4-BE49-F238E27FC236}">
                <a16:creationId xmlns:a16="http://schemas.microsoft.com/office/drawing/2014/main" id="{5642A91B-9D3B-345F-B90B-07964D8A205C}"/>
              </a:ext>
            </a:extLst>
          </p:cNvPr>
          <p:cNvSpPr>
            <a:spLocks noGrp="1" noChangeArrowheads="1"/>
          </p:cNvSpPr>
          <p:nvPr>
            <p:ph type="body" idx="1"/>
          </p:nvPr>
        </p:nvSpPr>
        <p:spPr/>
        <p:txBody>
          <a:bodyPr/>
          <a:lstStyle/>
          <a:p>
            <a:r>
              <a:rPr lang="en-US" altLang="en-US">
                <a:ea typeface="ＭＳ Ｐゴシック" panose="020B0600070205080204" pitchFamily="34" charset="-128"/>
              </a:rPr>
              <a:t>Attempts to model user behavior</a:t>
            </a:r>
          </a:p>
          <a:p>
            <a:r>
              <a:rPr lang="en-US" altLang="en-US">
                <a:ea typeface="ＭＳ Ｐゴシック" panose="020B0600070205080204" pitchFamily="34" charset="-128"/>
              </a:rPr>
              <a:t>Captures the notion that the more a page is pointed to by </a:t>
            </a:r>
            <a:r>
              <a:rPr lang="ja-JP" altLang="en-US">
                <a:ea typeface="ＭＳ Ｐゴシック" panose="020B0600070205080204" pitchFamily="34" charset="-128"/>
              </a:rPr>
              <a:t>“</a:t>
            </a:r>
            <a:r>
              <a:rPr lang="en-US" altLang="ja-JP">
                <a:ea typeface="ＭＳ Ｐゴシック" panose="020B0600070205080204" pitchFamily="34" charset="-128"/>
              </a:rPr>
              <a:t>important</a:t>
            </a:r>
            <a:r>
              <a:rPr lang="ja-JP" altLang="en-US">
                <a:ea typeface="ＭＳ Ｐゴシック" panose="020B0600070205080204" pitchFamily="34" charset="-128"/>
              </a:rPr>
              <a:t>”</a:t>
            </a:r>
            <a:r>
              <a:rPr lang="en-US" altLang="ja-JP">
                <a:ea typeface="ＭＳ Ｐゴシック" panose="020B0600070205080204" pitchFamily="34" charset="-128"/>
              </a:rPr>
              <a:t> pages, the more it is worth looking at</a:t>
            </a:r>
          </a:p>
          <a:p>
            <a:r>
              <a:rPr lang="en-US" altLang="en-US">
                <a:ea typeface="ＭＳ Ｐゴシック" panose="020B0600070205080204" pitchFamily="34" charset="-128"/>
              </a:rPr>
              <a:t>Takes into account global structure of web</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a:extLst>
              <a:ext uri="{FF2B5EF4-FFF2-40B4-BE49-F238E27FC236}">
                <a16:creationId xmlns:a16="http://schemas.microsoft.com/office/drawing/2014/main" id="{988A2C03-3D9B-D910-15C3-443ED05A3689}"/>
              </a:ext>
            </a:extLst>
          </p:cNvPr>
          <p:cNvSpPr>
            <a:spLocks noGrp="1" noChangeArrowheads="1"/>
          </p:cNvSpPr>
          <p:nvPr>
            <p:ph type="title"/>
          </p:nvPr>
        </p:nvSpPr>
        <p:spPr>
          <a:xfrm>
            <a:off x="609600" y="152400"/>
            <a:ext cx="7772400" cy="1143000"/>
          </a:xfrm>
        </p:spPr>
        <p:txBody>
          <a:bodyPr/>
          <a:lstStyle/>
          <a:p>
            <a:r>
              <a:rPr lang="en-US" altLang="en-US">
                <a:ea typeface="ＭＳ Ｐゴシック" panose="020B0600070205080204" pitchFamily="34" charset="-128"/>
              </a:rPr>
              <a:t>Google Ranking</a:t>
            </a:r>
          </a:p>
        </p:txBody>
      </p:sp>
      <p:sp>
        <p:nvSpPr>
          <p:cNvPr id="233474" name="Rectangle 3">
            <a:extLst>
              <a:ext uri="{FF2B5EF4-FFF2-40B4-BE49-F238E27FC236}">
                <a16:creationId xmlns:a16="http://schemas.microsoft.com/office/drawing/2014/main" id="{A466C66B-34B0-E6B5-E47D-D9A115E4F99F}"/>
              </a:ext>
            </a:extLst>
          </p:cNvPr>
          <p:cNvSpPr>
            <a:spLocks noGrp="1" noChangeArrowheads="1"/>
          </p:cNvSpPr>
          <p:nvPr>
            <p:ph type="body" idx="1"/>
          </p:nvPr>
        </p:nvSpPr>
        <p:spPr>
          <a:xfrm>
            <a:off x="304800" y="1371600"/>
            <a:ext cx="8534400" cy="4687888"/>
          </a:xfrm>
        </p:spPr>
        <p:txBody>
          <a:bodyPr/>
          <a:lstStyle/>
          <a:p>
            <a:r>
              <a:rPr lang="en-US" altLang="en-US">
                <a:ea typeface="ＭＳ Ｐゴシック" panose="020B0600070205080204" pitchFamily="34" charset="-128"/>
              </a:rPr>
              <a:t>Complete Google ranking includes (based on university publications prior to commercialization).</a:t>
            </a:r>
          </a:p>
          <a:p>
            <a:pPr lvl="1"/>
            <a:r>
              <a:rPr lang="en-US" altLang="en-US">
                <a:ea typeface="ＭＳ Ｐゴシック" panose="020B0600070205080204" pitchFamily="34" charset="-128"/>
              </a:rPr>
              <a:t>Vector-space similarity component.</a:t>
            </a:r>
          </a:p>
          <a:p>
            <a:pPr lvl="1"/>
            <a:r>
              <a:rPr lang="en-US" altLang="en-US">
                <a:ea typeface="ＭＳ Ｐゴシック" panose="020B0600070205080204" pitchFamily="34" charset="-128"/>
              </a:rPr>
              <a:t>Keyword proximity component.</a:t>
            </a:r>
          </a:p>
          <a:p>
            <a:pPr lvl="1"/>
            <a:r>
              <a:rPr lang="en-US" altLang="en-US">
                <a:ea typeface="ＭＳ Ｐゴシック" panose="020B0600070205080204" pitchFamily="34" charset="-128"/>
              </a:rPr>
              <a:t>HTML-tag weight component (e.g. title preference).</a:t>
            </a:r>
          </a:p>
          <a:p>
            <a:pPr lvl="1"/>
            <a:r>
              <a:rPr lang="en-US" altLang="en-US">
                <a:ea typeface="ＭＳ Ｐゴシック" panose="020B0600070205080204" pitchFamily="34" charset="-128"/>
              </a:rPr>
              <a:t>PageRank component.</a:t>
            </a:r>
          </a:p>
          <a:p>
            <a:r>
              <a:rPr lang="en-US" altLang="en-US">
                <a:ea typeface="ＭＳ Ｐゴシック" panose="020B0600070205080204" pitchFamily="34" charset="-128"/>
              </a:rPr>
              <a:t>Details of current commercial ranking functions are trade secrets.</a:t>
            </a:r>
          </a:p>
          <a:p>
            <a:endParaRPr lang="en-US" altLang="en-US">
              <a:ea typeface="ＭＳ Ｐゴシック" panose="020B0600070205080204" pitchFamily="34" charset="-128"/>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a:extLst>
              <a:ext uri="{FF2B5EF4-FFF2-40B4-BE49-F238E27FC236}">
                <a16:creationId xmlns:a16="http://schemas.microsoft.com/office/drawing/2014/main" id="{B01E7356-A679-F4ED-C83D-82F4061D2D4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PageRank vs Hits</a:t>
            </a:r>
          </a:p>
        </p:txBody>
      </p:sp>
      <p:sp>
        <p:nvSpPr>
          <p:cNvPr id="235522" name="Rectangle 3">
            <a:extLst>
              <a:ext uri="{FF2B5EF4-FFF2-40B4-BE49-F238E27FC236}">
                <a16:creationId xmlns:a16="http://schemas.microsoft.com/office/drawing/2014/main" id="{2F763A48-8B21-5319-7EAE-667A45D7E837}"/>
              </a:ext>
            </a:extLst>
          </p:cNvPr>
          <p:cNvSpPr>
            <a:spLocks noGrp="1" noChangeArrowheads="1"/>
          </p:cNvSpPr>
          <p:nvPr>
            <p:ph type="body" idx="1"/>
          </p:nvPr>
        </p:nvSpPr>
        <p:spPr/>
        <p:txBody>
          <a:bodyPr/>
          <a:lstStyle/>
          <a:p>
            <a:pPr eaLnBrk="1" hangingPunct="1"/>
            <a:r>
              <a:rPr lang="en-US" altLang="en-US">
                <a:ea typeface="ＭＳ Ｐゴシック" panose="020B0600070205080204" pitchFamily="34" charset="-128"/>
              </a:rPr>
              <a:t>Web site classification</a:t>
            </a:r>
          </a:p>
          <a:p>
            <a:pPr lvl="1" eaLnBrk="1" hangingPunct="1"/>
            <a:r>
              <a:rPr lang="en-US" altLang="en-US">
                <a:ea typeface="ＭＳ Ｐゴシック" panose="020B0600070205080204" pitchFamily="34" charset="-128"/>
              </a:rPr>
              <a:t>Hubs</a:t>
            </a:r>
          </a:p>
          <a:p>
            <a:pPr lvl="1" eaLnBrk="1" hangingPunct="1"/>
            <a:r>
              <a:rPr lang="en-US" altLang="en-US">
                <a:ea typeface="ＭＳ Ｐゴシック" panose="020B0600070205080204" pitchFamily="34" charset="-128"/>
              </a:rPr>
              <a:t>Authorities</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Hubs &amp; Authorities: </a:t>
            </a:r>
            <a:r>
              <a:rPr lang="en-US" altLang="en-US">
                <a:ea typeface="ＭＳ Ｐゴシック" panose="020B0600070205080204" pitchFamily="34" charset="-128"/>
                <a:sym typeface="Wingdings" pitchFamily="2" charset="2"/>
              </a:rPr>
              <a:t> Hits</a:t>
            </a:r>
            <a:r>
              <a:rPr lang="en-US" altLang="en-US">
                <a:ea typeface="ＭＳ Ｐゴシック" panose="020B0600070205080204" pitchFamily="34" charset="-128"/>
              </a:rPr>
              <a:t>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Authorities: </a:t>
            </a:r>
            <a:r>
              <a:rPr lang="en-US" altLang="en-US">
                <a:ea typeface="ＭＳ Ｐゴシック" panose="020B0600070205080204" pitchFamily="34" charset="-128"/>
                <a:sym typeface="Wingdings" pitchFamily="2" charset="2"/>
              </a:rPr>
              <a:t> </a:t>
            </a:r>
            <a:r>
              <a:rPr lang="en-US" altLang="en-US">
                <a:ea typeface="ＭＳ Ｐゴシック" panose="020B0600070205080204" pitchFamily="34" charset="-128"/>
              </a:rPr>
              <a:t>PageRank</a:t>
            </a:r>
          </a:p>
          <a:p>
            <a:pPr eaLnBrk="1" hangingPunct="1"/>
            <a:endParaRPr lang="en-US" altLang="en-US">
              <a:ea typeface="ＭＳ Ｐゴシック" panose="020B0600070205080204" pitchFamily="34" charset="-128"/>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a:extLst>
              <a:ext uri="{FF2B5EF4-FFF2-40B4-BE49-F238E27FC236}">
                <a16:creationId xmlns:a16="http://schemas.microsoft.com/office/drawing/2014/main" id="{C717C36F-B6B6-1416-B608-BAD76DFC1029}"/>
              </a:ext>
            </a:extLst>
          </p:cNvPr>
          <p:cNvSpPr>
            <a:spLocks noGrp="1" noChangeArrowheads="1"/>
          </p:cNvSpPr>
          <p:nvPr>
            <p:ph type="title"/>
          </p:nvPr>
        </p:nvSpPr>
        <p:spPr/>
        <p:txBody>
          <a:bodyPr/>
          <a:lstStyle/>
          <a:p>
            <a:r>
              <a:rPr lang="en-US" altLang="en-US">
                <a:ea typeface="ＭＳ Ｐゴシック" panose="020B0600070205080204" pitchFamily="34" charset="-128"/>
              </a:rPr>
              <a:t>Link Analysis Conclusions</a:t>
            </a:r>
          </a:p>
        </p:txBody>
      </p:sp>
      <p:sp>
        <p:nvSpPr>
          <p:cNvPr id="237570" name="Rectangle 3">
            <a:extLst>
              <a:ext uri="{FF2B5EF4-FFF2-40B4-BE49-F238E27FC236}">
                <a16:creationId xmlns:a16="http://schemas.microsoft.com/office/drawing/2014/main" id="{EB57D92D-7C11-B0A9-B11D-2FBD30133A3E}"/>
              </a:ext>
            </a:extLst>
          </p:cNvPr>
          <p:cNvSpPr>
            <a:spLocks noGrp="1" noChangeArrowheads="1"/>
          </p:cNvSpPr>
          <p:nvPr>
            <p:ph type="body" idx="1"/>
          </p:nvPr>
        </p:nvSpPr>
        <p:spPr/>
        <p:txBody>
          <a:bodyPr/>
          <a:lstStyle/>
          <a:p>
            <a:r>
              <a:rPr lang="en-US" altLang="en-US">
                <a:ea typeface="ＭＳ Ｐゴシック" panose="020B0600070205080204" pitchFamily="34" charset="-128"/>
              </a:rPr>
              <a:t>Link analysis uses information about the structure of the web graph to aid search.</a:t>
            </a:r>
          </a:p>
          <a:p>
            <a:r>
              <a:rPr lang="en-US" altLang="en-US">
                <a:ea typeface="ＭＳ Ｐゴシック" panose="020B0600070205080204" pitchFamily="34" charset="-128"/>
              </a:rPr>
              <a:t>It is one of the major innovations in web search.</a:t>
            </a:r>
          </a:p>
          <a:p>
            <a:r>
              <a:rPr lang="en-US" altLang="en-US">
                <a:ea typeface="ＭＳ Ｐゴシック" panose="020B0600070205080204" pitchFamily="34" charset="-128"/>
              </a:rPr>
              <a:t>It is the primary reason for Google</a:t>
            </a:r>
            <a:r>
              <a:rPr lang="ja-JP" altLang="en-US">
                <a:ea typeface="ＭＳ Ｐゴシック" panose="020B0600070205080204" pitchFamily="34" charset="-128"/>
              </a:rPr>
              <a:t>’</a:t>
            </a:r>
            <a:r>
              <a:rPr lang="en-US" altLang="ja-JP">
                <a:ea typeface="ＭＳ Ｐゴシック" panose="020B0600070205080204" pitchFamily="34" charset="-128"/>
              </a:rPr>
              <a:t>s success.</a:t>
            </a:r>
          </a:p>
          <a:p>
            <a:pPr>
              <a:buFontTx/>
              <a:buNone/>
            </a:pPr>
            <a:endParaRPr lang="en-US" altLang="en-US">
              <a:ea typeface="ＭＳ Ｐゴシック" panose="020B0600070205080204" pitchFamily="34" charset="-128"/>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a:extLst>
              <a:ext uri="{FF2B5EF4-FFF2-40B4-BE49-F238E27FC236}">
                <a16:creationId xmlns:a16="http://schemas.microsoft.com/office/drawing/2014/main" id="{1E711C56-A04D-57A0-68B6-3458686E35FD}"/>
              </a:ext>
            </a:extLst>
          </p:cNvPr>
          <p:cNvSpPr>
            <a:spLocks noGrp="1" noChangeArrowheads="1"/>
          </p:cNvSpPr>
          <p:nvPr>
            <p:ph type="title"/>
          </p:nvPr>
        </p:nvSpPr>
        <p:spPr>
          <a:xfrm>
            <a:off x="609600" y="152400"/>
            <a:ext cx="7772400" cy="1143000"/>
          </a:xfrm>
        </p:spPr>
        <p:txBody>
          <a:bodyPr/>
          <a:lstStyle/>
          <a:p>
            <a:r>
              <a:rPr lang="en-US" altLang="en-US">
                <a:ea typeface="ＭＳ Ｐゴシック" panose="020B0600070205080204" pitchFamily="34" charset="-128"/>
              </a:rPr>
              <a:t>Specialty Search Engines</a:t>
            </a:r>
          </a:p>
        </p:txBody>
      </p:sp>
      <p:sp>
        <p:nvSpPr>
          <p:cNvPr id="239618" name="Rectangle 3">
            <a:extLst>
              <a:ext uri="{FF2B5EF4-FFF2-40B4-BE49-F238E27FC236}">
                <a16:creationId xmlns:a16="http://schemas.microsoft.com/office/drawing/2014/main" id="{EAD88A70-140D-B84B-794B-DB4601DB476C}"/>
              </a:ext>
            </a:extLst>
          </p:cNvPr>
          <p:cNvSpPr>
            <a:spLocks noGrp="1" noChangeArrowheads="1"/>
          </p:cNvSpPr>
          <p:nvPr>
            <p:ph type="body" idx="1"/>
          </p:nvPr>
        </p:nvSpPr>
        <p:spPr>
          <a:xfrm>
            <a:off x="685800" y="1219200"/>
            <a:ext cx="7772400" cy="4114800"/>
          </a:xfrm>
        </p:spPr>
        <p:txBody>
          <a:bodyPr/>
          <a:lstStyle/>
          <a:p>
            <a:pPr>
              <a:lnSpc>
                <a:spcPct val="90000"/>
              </a:lnSpc>
            </a:pPr>
            <a:r>
              <a:rPr lang="en-US" altLang="en-US" sz="2400">
                <a:ea typeface="ＭＳ Ｐゴシック" panose="020B0600070205080204" pitchFamily="34" charset="-128"/>
              </a:rPr>
              <a:t>Focuses on a specific type of information</a:t>
            </a:r>
          </a:p>
          <a:p>
            <a:pPr lvl="1">
              <a:lnSpc>
                <a:spcPct val="90000"/>
              </a:lnSpc>
            </a:pPr>
            <a:r>
              <a:rPr lang="en-US" altLang="en-US" sz="2000">
                <a:ea typeface="ＭＳ Ｐゴシック" panose="020B0600070205080204" pitchFamily="34" charset="-128"/>
              </a:rPr>
              <a:t>Subject area, geographic area, resource type, enterprise</a:t>
            </a:r>
          </a:p>
          <a:p>
            <a:pPr lvl="1">
              <a:lnSpc>
                <a:spcPct val="90000"/>
              </a:lnSpc>
            </a:pPr>
            <a:r>
              <a:rPr lang="en-US" altLang="en-US" sz="2000">
                <a:ea typeface="ＭＳ Ｐゴシック" panose="020B0600070205080204" pitchFamily="34" charset="-128"/>
              </a:rPr>
              <a:t>Also called </a:t>
            </a:r>
          </a:p>
          <a:p>
            <a:pPr lvl="2">
              <a:lnSpc>
                <a:spcPct val="90000"/>
              </a:lnSpc>
            </a:pPr>
            <a:r>
              <a:rPr lang="en-US" altLang="en-US" sz="1800">
                <a:ea typeface="ＭＳ Ｐゴシック" panose="020B0600070205080204" pitchFamily="34" charset="-128"/>
              </a:rPr>
              <a:t>Niche search</a:t>
            </a:r>
          </a:p>
          <a:p>
            <a:pPr lvl="2">
              <a:lnSpc>
                <a:spcPct val="90000"/>
              </a:lnSpc>
            </a:pPr>
            <a:r>
              <a:rPr lang="en-US" altLang="en-US" sz="1800">
                <a:ea typeface="ＭＳ Ｐゴシック" panose="020B0600070205080204" pitchFamily="34" charset="-128"/>
              </a:rPr>
              <a:t>Vertical search</a:t>
            </a:r>
          </a:p>
          <a:p>
            <a:pPr lvl="2">
              <a:lnSpc>
                <a:spcPct val="90000"/>
              </a:lnSpc>
            </a:pPr>
            <a:r>
              <a:rPr lang="en-US" altLang="en-US" sz="1800" b="1" i="1">
                <a:solidFill>
                  <a:srgbClr val="FF0000"/>
                </a:solidFill>
                <a:ea typeface="ＭＳ Ｐゴシック" panose="020B0600070205080204" pitchFamily="34" charset="-128"/>
              </a:rPr>
              <a:t>Enterprise search</a:t>
            </a:r>
          </a:p>
          <a:p>
            <a:pPr>
              <a:lnSpc>
                <a:spcPct val="90000"/>
              </a:lnSpc>
            </a:pPr>
            <a:r>
              <a:rPr lang="en-US" altLang="en-US" sz="2400">
                <a:ea typeface="ＭＳ Ｐゴシック" panose="020B0600070205080204" pitchFamily="34" charset="-128"/>
              </a:rPr>
              <a:t>Can be part of a general purpose engine</a:t>
            </a:r>
          </a:p>
          <a:p>
            <a:pPr>
              <a:lnSpc>
                <a:spcPct val="90000"/>
              </a:lnSpc>
            </a:pPr>
            <a:r>
              <a:rPr lang="en-US" altLang="en-US" sz="2400">
                <a:ea typeface="ＭＳ Ｐゴシック" panose="020B0600070205080204" pitchFamily="34" charset="-128"/>
              </a:rPr>
              <a:t>Often uses a crawler to build the index from </a:t>
            </a:r>
          </a:p>
          <a:p>
            <a:pPr lvl="1">
              <a:lnSpc>
                <a:spcPct val="90000"/>
              </a:lnSpc>
            </a:pPr>
            <a:r>
              <a:rPr lang="en-US" altLang="en-US" sz="2000">
                <a:ea typeface="ＭＳ Ｐゴシック" panose="020B0600070205080204" pitchFamily="34" charset="-128"/>
              </a:rPr>
              <a:t>web pages</a:t>
            </a:r>
          </a:p>
          <a:p>
            <a:pPr lvl="1">
              <a:lnSpc>
                <a:spcPct val="90000"/>
              </a:lnSpc>
            </a:pPr>
            <a:r>
              <a:rPr lang="en-US" altLang="en-US" sz="2000">
                <a:ea typeface="ＭＳ Ｐゴシック" panose="020B0600070205080204" pitchFamily="34" charset="-128"/>
              </a:rPr>
              <a:t>other </a:t>
            </a:r>
            <a:r>
              <a:rPr lang="en-US" altLang="en-US" sz="2000" i="1" u="sng">
                <a:ea typeface="ＭＳ Ｐゴシック" panose="020B0600070205080204" pitchFamily="34" charset="-128"/>
              </a:rPr>
              <a:t>information</a:t>
            </a:r>
            <a:r>
              <a:rPr lang="en-US" altLang="en-US" sz="2000">
                <a:ea typeface="ＭＳ Ｐゴシック" panose="020B0600070205080204" pitchFamily="34" charset="-128"/>
              </a:rPr>
              <a:t> specific to the area of focus, or combine crawler with human built directory</a:t>
            </a:r>
          </a:p>
          <a:p>
            <a:pPr lvl="1">
              <a:lnSpc>
                <a:spcPct val="90000"/>
              </a:lnSpc>
            </a:pPr>
            <a:r>
              <a:rPr lang="en-US" altLang="en-US" sz="2000">
                <a:ea typeface="ＭＳ Ｐゴシック" panose="020B0600070205080204" pitchFamily="34" charset="-128"/>
              </a:rPr>
              <a:t>Crawler is </a:t>
            </a:r>
            <a:r>
              <a:rPr lang="en-US" altLang="en-US" sz="2000">
                <a:solidFill>
                  <a:srgbClr val="FF0000"/>
                </a:solidFill>
                <a:ea typeface="ＭＳ Ｐゴシック" panose="020B0600070205080204" pitchFamily="34" charset="-128"/>
              </a:rPr>
              <a:t>focused</a:t>
            </a:r>
            <a:r>
              <a:rPr lang="en-US" altLang="en-US" sz="2000">
                <a:ea typeface="ＭＳ Ｐゴシック" panose="020B0600070205080204" pitchFamily="34" charset="-128"/>
              </a:rPr>
              <a:t> (focused crawler)</a:t>
            </a:r>
          </a:p>
          <a:p>
            <a:pPr>
              <a:lnSpc>
                <a:spcPct val="90000"/>
              </a:lnSpc>
            </a:pPr>
            <a:r>
              <a:rPr lang="en-US" altLang="en-US" sz="2400">
                <a:ea typeface="ＭＳ Ｐゴシック" panose="020B0600070205080204" pitchFamily="34" charset="-128"/>
              </a:rPr>
              <a:t>Information resources</a:t>
            </a:r>
          </a:p>
          <a:p>
            <a:pPr lvl="1">
              <a:lnSpc>
                <a:spcPct val="90000"/>
              </a:lnSpc>
            </a:pPr>
            <a:r>
              <a:rPr lang="en-US" altLang="en-US" sz="2000">
                <a:solidFill>
                  <a:srgbClr val="FF3300"/>
                </a:solidFill>
                <a:ea typeface="ＭＳ Ｐゴシック" panose="020B0600070205080204" pitchFamily="34" charset="-128"/>
              </a:rPr>
              <a:t>Internal</a:t>
            </a:r>
            <a:r>
              <a:rPr lang="en-US" altLang="en-US" sz="2000">
                <a:ea typeface="ＭＳ Ｐゴシック" panose="020B0600070205080204" pitchFamily="34" charset="-128"/>
              </a:rPr>
              <a:t> to an organization</a:t>
            </a:r>
          </a:p>
          <a:p>
            <a:pPr lvl="1">
              <a:lnSpc>
                <a:spcPct val="90000"/>
              </a:lnSpc>
            </a:pPr>
            <a:r>
              <a:rPr lang="en-US" altLang="en-US" sz="2000">
                <a:ea typeface="ＭＳ Ｐゴシック" panose="020B0600070205080204" pitchFamily="34" charset="-128"/>
              </a:rPr>
              <a:t>External - web</a:t>
            </a:r>
          </a:p>
          <a:p>
            <a:pPr lvl="1">
              <a:lnSpc>
                <a:spcPct val="90000"/>
              </a:lnSpc>
            </a:pPr>
            <a:r>
              <a:rPr lang="en-US" altLang="en-US" sz="2000">
                <a:ea typeface="ＭＳ Ｐゴシック" panose="020B0600070205080204" pitchFamily="34" charset="-128"/>
              </a:rPr>
              <a:t>Both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E552FCC-DC32-A120-B175-74C4530F612F}"/>
              </a:ext>
            </a:extLst>
          </p:cNvPr>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Interface</a:t>
            </a:r>
          </a:p>
        </p:txBody>
      </p:sp>
      <p:sp>
        <p:nvSpPr>
          <p:cNvPr id="49154" name="Rectangle 3">
            <a:extLst>
              <a:ext uri="{FF2B5EF4-FFF2-40B4-BE49-F238E27FC236}">
                <a16:creationId xmlns:a16="http://schemas.microsoft.com/office/drawing/2014/main" id="{72BA90E6-07AE-9AEB-2DC8-0B5D0F15E3DE}"/>
              </a:ext>
            </a:extLst>
          </p:cNvPr>
          <p:cNvSpPr>
            <a:spLocks noChangeArrowheads="1"/>
          </p:cNvSpPr>
          <p:nvPr/>
        </p:nvSpPr>
        <p:spPr bwMode="auto">
          <a:xfrm>
            <a:off x="3657600" y="6858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Query Engine</a:t>
            </a:r>
          </a:p>
        </p:txBody>
      </p:sp>
      <p:sp>
        <p:nvSpPr>
          <p:cNvPr id="49155" name="Rectangle 4">
            <a:extLst>
              <a:ext uri="{FF2B5EF4-FFF2-40B4-BE49-F238E27FC236}">
                <a16:creationId xmlns:a16="http://schemas.microsoft.com/office/drawing/2014/main" id="{A6978B62-DFAA-A977-28DE-764CC46ED661}"/>
              </a:ext>
            </a:extLst>
          </p:cNvPr>
          <p:cNvSpPr>
            <a:spLocks noChangeArrowheads="1"/>
          </p:cNvSpPr>
          <p:nvPr/>
        </p:nvSpPr>
        <p:spPr bwMode="auto">
          <a:xfrm>
            <a:off x="6248400" y="26670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Indexer</a:t>
            </a:r>
          </a:p>
        </p:txBody>
      </p:sp>
      <p:sp>
        <p:nvSpPr>
          <p:cNvPr id="49156" name="Oval 5">
            <a:extLst>
              <a:ext uri="{FF2B5EF4-FFF2-40B4-BE49-F238E27FC236}">
                <a16:creationId xmlns:a16="http://schemas.microsoft.com/office/drawing/2014/main" id="{F5382E7C-EA95-0797-8222-56729E296BE5}"/>
              </a:ext>
            </a:extLst>
          </p:cNvPr>
          <p:cNvSpPr>
            <a:spLocks noChangeArrowheads="1"/>
          </p:cNvSpPr>
          <p:nvPr/>
        </p:nvSpPr>
        <p:spPr bwMode="auto">
          <a:xfrm>
            <a:off x="6248400" y="609600"/>
            <a:ext cx="1676400" cy="914400"/>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a:t>
            </a:r>
          </a:p>
        </p:txBody>
      </p:sp>
      <p:sp>
        <p:nvSpPr>
          <p:cNvPr id="49157" name="Rectangle 6">
            <a:extLst>
              <a:ext uri="{FF2B5EF4-FFF2-40B4-BE49-F238E27FC236}">
                <a16:creationId xmlns:a16="http://schemas.microsoft.com/office/drawing/2014/main" id="{7DE952CA-8B3E-B5F5-F5DD-2130EB8E1F8A}"/>
              </a:ext>
            </a:extLst>
          </p:cNvPr>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Crawler</a:t>
            </a:r>
          </a:p>
        </p:txBody>
      </p:sp>
      <p:sp>
        <p:nvSpPr>
          <p:cNvPr id="49158" name="Line 7">
            <a:extLst>
              <a:ext uri="{FF2B5EF4-FFF2-40B4-BE49-F238E27FC236}">
                <a16:creationId xmlns:a16="http://schemas.microsoft.com/office/drawing/2014/main" id="{C55C43F1-ECA5-723A-0FDB-F33CA7E3269C}"/>
              </a:ext>
            </a:extLst>
          </p:cNvPr>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59" name="Line 8">
            <a:extLst>
              <a:ext uri="{FF2B5EF4-FFF2-40B4-BE49-F238E27FC236}">
                <a16:creationId xmlns:a16="http://schemas.microsoft.com/office/drawing/2014/main" id="{07257E18-B749-2C3E-2AAD-09418F24687B}"/>
              </a:ext>
            </a:extLst>
          </p:cNvPr>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0" name="Line 9">
            <a:extLst>
              <a:ext uri="{FF2B5EF4-FFF2-40B4-BE49-F238E27FC236}">
                <a16:creationId xmlns:a16="http://schemas.microsoft.com/office/drawing/2014/main" id="{F29715ED-A7C5-92A2-4255-B60EE993A777}"/>
              </a:ext>
            </a:extLst>
          </p:cNvPr>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1" name="Line 10">
            <a:extLst>
              <a:ext uri="{FF2B5EF4-FFF2-40B4-BE49-F238E27FC236}">
                <a16:creationId xmlns:a16="http://schemas.microsoft.com/office/drawing/2014/main" id="{6E7F63A6-CAA4-BB06-F24E-AB8EA0C43AC5}"/>
              </a:ext>
            </a:extLst>
          </p:cNvPr>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2" name="Line 11">
            <a:extLst>
              <a:ext uri="{FF2B5EF4-FFF2-40B4-BE49-F238E27FC236}">
                <a16:creationId xmlns:a16="http://schemas.microsoft.com/office/drawing/2014/main" id="{3496A1FD-83EA-4A6C-38D3-99E557CF9836}"/>
              </a:ext>
            </a:extLst>
          </p:cNvPr>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3" name="Line 12">
            <a:extLst>
              <a:ext uri="{FF2B5EF4-FFF2-40B4-BE49-F238E27FC236}">
                <a16:creationId xmlns:a16="http://schemas.microsoft.com/office/drawing/2014/main" id="{7E951623-A21C-3C65-1B0B-9F4595C0685A}"/>
              </a:ext>
            </a:extLst>
          </p:cNvPr>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4" name="Line 13">
            <a:extLst>
              <a:ext uri="{FF2B5EF4-FFF2-40B4-BE49-F238E27FC236}">
                <a16:creationId xmlns:a16="http://schemas.microsoft.com/office/drawing/2014/main" id="{70A53343-5A6B-7345-F840-432F921C5F04}"/>
              </a:ext>
            </a:extLst>
          </p:cNvPr>
          <p:cNvSpPr>
            <a:spLocks noChangeShapeType="1"/>
          </p:cNvSpPr>
          <p:nvPr/>
        </p:nvSpPr>
        <p:spPr bwMode="auto">
          <a:xfrm flipV="1">
            <a:off x="4724400" y="3200400"/>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49165" name="Line 14">
            <a:extLst>
              <a:ext uri="{FF2B5EF4-FFF2-40B4-BE49-F238E27FC236}">
                <a16:creationId xmlns:a16="http://schemas.microsoft.com/office/drawing/2014/main" id="{97FD3AF1-5496-AB34-06EC-26E6C853A914}"/>
              </a:ext>
            </a:extLst>
          </p:cNvPr>
          <p:cNvSpPr>
            <a:spLocks noChangeShapeType="1"/>
          </p:cNvSpPr>
          <p:nvPr/>
        </p:nvSpPr>
        <p:spPr bwMode="auto">
          <a:xfrm>
            <a:off x="4724400" y="3200400"/>
            <a:ext cx="1524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6" name="Line 15">
            <a:extLst>
              <a:ext uri="{FF2B5EF4-FFF2-40B4-BE49-F238E27FC236}">
                <a16:creationId xmlns:a16="http://schemas.microsoft.com/office/drawing/2014/main" id="{23EA6EF1-CF22-653E-9278-FC2747876960}"/>
              </a:ext>
            </a:extLst>
          </p:cNvPr>
          <p:cNvSpPr>
            <a:spLocks noChangeShapeType="1"/>
          </p:cNvSpPr>
          <p:nvPr/>
        </p:nvSpPr>
        <p:spPr bwMode="auto">
          <a:xfrm flipV="1">
            <a:off x="7162800" y="15240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7" name="Line 16">
            <a:extLst>
              <a:ext uri="{FF2B5EF4-FFF2-40B4-BE49-F238E27FC236}">
                <a16:creationId xmlns:a16="http://schemas.microsoft.com/office/drawing/2014/main" id="{DE14D87B-A657-1635-F1F3-714E87E680E0}"/>
              </a:ext>
            </a:extLst>
          </p:cNvPr>
          <p:cNvSpPr>
            <a:spLocks noChangeShapeType="1"/>
          </p:cNvSpPr>
          <p:nvPr/>
        </p:nvSpPr>
        <p:spPr bwMode="auto">
          <a:xfrm>
            <a:off x="5410200" y="1066800"/>
            <a:ext cx="8382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8" name="Line 17">
            <a:extLst>
              <a:ext uri="{FF2B5EF4-FFF2-40B4-BE49-F238E27FC236}">
                <a16:creationId xmlns:a16="http://schemas.microsoft.com/office/drawing/2014/main" id="{66822078-F439-F323-C6D6-C7DB8B6BE217}"/>
              </a:ext>
            </a:extLst>
          </p:cNvPr>
          <p:cNvSpPr>
            <a:spLocks noChangeShapeType="1"/>
          </p:cNvSpPr>
          <p:nvPr/>
        </p:nvSpPr>
        <p:spPr bwMode="auto">
          <a:xfrm>
            <a:off x="2667000" y="1066800"/>
            <a:ext cx="990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69" name="Line 18">
            <a:extLst>
              <a:ext uri="{FF2B5EF4-FFF2-40B4-BE49-F238E27FC236}">
                <a16:creationId xmlns:a16="http://schemas.microsoft.com/office/drawing/2014/main" id="{AFBA92C1-7650-33C9-83DE-8B4E8ECD5703}"/>
              </a:ext>
            </a:extLst>
          </p:cNvPr>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70" name="Line 19">
            <a:extLst>
              <a:ext uri="{FF2B5EF4-FFF2-40B4-BE49-F238E27FC236}">
                <a16:creationId xmlns:a16="http://schemas.microsoft.com/office/drawing/2014/main" id="{EA385A4C-F435-F246-2088-D5BE37946566}"/>
              </a:ext>
            </a:extLst>
          </p:cNvPr>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71" name="Line 20">
            <a:extLst>
              <a:ext uri="{FF2B5EF4-FFF2-40B4-BE49-F238E27FC236}">
                <a16:creationId xmlns:a16="http://schemas.microsoft.com/office/drawing/2014/main" id="{A98B40A6-F979-A85F-D9EE-66D209F02D6E}"/>
              </a:ext>
            </a:extLst>
          </p:cNvPr>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72" name="Line 21">
            <a:extLst>
              <a:ext uri="{FF2B5EF4-FFF2-40B4-BE49-F238E27FC236}">
                <a16:creationId xmlns:a16="http://schemas.microsoft.com/office/drawing/2014/main" id="{C455BBDE-10C2-4C6A-86CC-0CA925CB46B2}"/>
              </a:ext>
            </a:extLst>
          </p:cNvPr>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9173" name="Text Box 22">
            <a:extLst>
              <a:ext uri="{FF2B5EF4-FFF2-40B4-BE49-F238E27FC236}">
                <a16:creationId xmlns:a16="http://schemas.microsoft.com/office/drawing/2014/main" id="{B85328E0-1B56-4BC4-16C0-F46B6B6366D4}"/>
              </a:ext>
            </a:extLst>
          </p:cNvPr>
          <p:cNvSpPr txBox="1">
            <a:spLocks noChangeArrowheads="1"/>
          </p:cNvSpPr>
          <p:nvPr/>
        </p:nvSpPr>
        <p:spPr bwMode="auto">
          <a:xfrm>
            <a:off x="517525" y="3394075"/>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Users</a:t>
            </a:r>
          </a:p>
        </p:txBody>
      </p:sp>
      <p:sp>
        <p:nvSpPr>
          <p:cNvPr id="49174" name="Text Box 23">
            <a:extLst>
              <a:ext uri="{FF2B5EF4-FFF2-40B4-BE49-F238E27FC236}">
                <a16:creationId xmlns:a16="http://schemas.microsoft.com/office/drawing/2014/main" id="{4664CB12-B411-F5A4-B7FA-A70A98EDA983}"/>
              </a:ext>
            </a:extLst>
          </p:cNvPr>
          <p:cNvSpPr txBox="1">
            <a:spLocks noChangeArrowheads="1"/>
          </p:cNvSpPr>
          <p:nvPr/>
        </p:nvSpPr>
        <p:spPr bwMode="auto">
          <a:xfrm>
            <a:off x="4267200" y="55626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Web</a:t>
            </a:r>
          </a:p>
        </p:txBody>
      </p:sp>
      <p:sp>
        <p:nvSpPr>
          <p:cNvPr id="49175" name="Text Box 24">
            <a:extLst>
              <a:ext uri="{FF2B5EF4-FFF2-40B4-BE49-F238E27FC236}">
                <a16:creationId xmlns:a16="http://schemas.microsoft.com/office/drawing/2014/main" id="{DDF7223F-4235-2918-2721-DECA80DD9EF4}"/>
              </a:ext>
            </a:extLst>
          </p:cNvPr>
          <p:cNvSpPr txBox="1">
            <a:spLocks noChangeArrowheads="1"/>
          </p:cNvSpPr>
          <p:nvPr/>
        </p:nvSpPr>
        <p:spPr bwMode="auto">
          <a:xfrm>
            <a:off x="1828800" y="5943600"/>
            <a:ext cx="542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b="1"/>
              <a:t>A Typical Web Search Engine</a:t>
            </a:r>
          </a:p>
        </p:txBody>
      </p:sp>
      <p:sp>
        <p:nvSpPr>
          <p:cNvPr id="49176" name="TextBox 1">
            <a:extLst>
              <a:ext uri="{FF2B5EF4-FFF2-40B4-BE49-F238E27FC236}">
                <a16:creationId xmlns:a16="http://schemas.microsoft.com/office/drawing/2014/main" id="{74D10E6F-51AE-89B9-8AC2-6FCFAB03C91E}"/>
              </a:ext>
            </a:extLst>
          </p:cNvPr>
          <p:cNvSpPr txBox="1">
            <a:spLocks noChangeArrowheads="1"/>
          </p:cNvSpPr>
          <p:nvPr/>
        </p:nvSpPr>
        <p:spPr bwMode="auto">
          <a:xfrm>
            <a:off x="6276975" y="4572000"/>
            <a:ext cx="2058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b="1" i="1" u="sng">
                <a:solidFill>
                  <a:srgbClr val="FF0000"/>
                </a:solidFill>
              </a:rPr>
              <a:t>No Databases!</a:t>
            </a:r>
          </a:p>
          <a:p>
            <a:pPr>
              <a:spcBef>
                <a:spcPct val="0"/>
              </a:spcBef>
              <a:buClrTx/>
              <a:buFontTx/>
              <a:buNone/>
            </a:pPr>
            <a:r>
              <a:rPr lang="en-US" altLang="en-US" sz="2400" b="1" i="1" u="sng">
                <a:solidFill>
                  <a:srgbClr val="FF0000"/>
                </a:solidFill>
              </a:rPr>
              <a:t>Use an index</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a:extLst>
              <a:ext uri="{FF2B5EF4-FFF2-40B4-BE49-F238E27FC236}">
                <a16:creationId xmlns:a16="http://schemas.microsoft.com/office/drawing/2014/main" id="{8D9655DE-4CF9-C0F4-ED0B-EBA017C40826}"/>
              </a:ext>
            </a:extLst>
          </p:cNvPr>
          <p:cNvSpPr>
            <a:spLocks noGrp="1" noChangeArrowheads="1"/>
          </p:cNvSpPr>
          <p:nvPr>
            <p:ph type="title"/>
          </p:nvPr>
        </p:nvSpPr>
        <p:spPr>
          <a:xfrm>
            <a:off x="533400" y="381000"/>
            <a:ext cx="8229600" cy="1143000"/>
          </a:xfrm>
        </p:spPr>
        <p:txBody>
          <a:bodyPr/>
          <a:lstStyle/>
          <a:p>
            <a:r>
              <a:rPr lang="en-US" altLang="en-US" sz="4000" b="1">
                <a:ea typeface="ＭＳ Ｐゴシック" panose="020B0600070205080204" pitchFamily="34" charset="-128"/>
              </a:rPr>
              <a:t>Enterprise search: how it’s different</a:t>
            </a:r>
          </a:p>
        </p:txBody>
      </p:sp>
      <p:sp>
        <p:nvSpPr>
          <p:cNvPr id="241666" name="Rectangle 3">
            <a:extLst>
              <a:ext uri="{FF2B5EF4-FFF2-40B4-BE49-F238E27FC236}">
                <a16:creationId xmlns:a16="http://schemas.microsoft.com/office/drawing/2014/main" id="{88EF465D-03C9-82A3-1982-07C8495DDBFF}"/>
              </a:ext>
            </a:extLst>
          </p:cNvPr>
          <p:cNvSpPr>
            <a:spLocks noGrp="1" noChangeArrowheads="1"/>
          </p:cNvSpPr>
          <p:nvPr>
            <p:ph type="body" idx="1"/>
          </p:nvPr>
        </p:nvSpPr>
        <p:spPr>
          <a:xfrm>
            <a:off x="381000" y="1524000"/>
            <a:ext cx="7988300" cy="4419600"/>
          </a:xfrm>
        </p:spPr>
        <p:txBody>
          <a:bodyPr/>
          <a:lstStyle/>
          <a:p>
            <a:pPr marL="381000" indent="-381000">
              <a:lnSpc>
                <a:spcPct val="90000"/>
              </a:lnSpc>
            </a:pPr>
            <a:r>
              <a:rPr lang="en-US" altLang="en-US" sz="2000">
                <a:ea typeface="ＭＳ Ｐゴシック" panose="020B0600070205080204" pitchFamily="34" charset="-128"/>
              </a:rPr>
              <a:t>Expected to be the killer app for search, not web search!</a:t>
            </a:r>
          </a:p>
          <a:p>
            <a:pPr marL="781050" lvl="1" indent="-381000">
              <a:lnSpc>
                <a:spcPct val="90000"/>
              </a:lnSpc>
            </a:pPr>
            <a:r>
              <a:rPr lang="en-US" altLang="en-US" sz="1600">
                <a:ea typeface="ＭＳ Ｐゴシック" panose="020B0600070205080204" pitchFamily="34" charset="-128"/>
              </a:rPr>
              <a:t>Now catching up</a:t>
            </a:r>
          </a:p>
          <a:p>
            <a:pPr marL="381000" indent="-381000">
              <a:lnSpc>
                <a:spcPct val="90000"/>
              </a:lnSpc>
            </a:pPr>
            <a:r>
              <a:rPr lang="en-US" altLang="en-US" sz="2000">
                <a:ea typeface="ＭＳ Ｐゴシック" panose="020B0600070205080204" pitchFamily="34" charset="-128"/>
              </a:rPr>
              <a:t>Search is not the business of the enterprise</a:t>
            </a:r>
          </a:p>
          <a:p>
            <a:pPr marL="781050" lvl="1" indent="-381000">
              <a:lnSpc>
                <a:spcPct val="90000"/>
              </a:lnSpc>
            </a:pPr>
            <a:r>
              <a:rPr lang="en-US" altLang="en-US" sz="1800">
                <a:ea typeface="ＭＳ Ｐゴシック" panose="020B0600070205080204" pitchFamily="34" charset="-128"/>
              </a:rPr>
              <a:t>Most organizations do not invest any time in search</a:t>
            </a:r>
          </a:p>
          <a:p>
            <a:pPr marL="781050" lvl="1" indent="-381000">
              <a:lnSpc>
                <a:spcPct val="90000"/>
              </a:lnSpc>
            </a:pPr>
            <a:r>
              <a:rPr lang="en-US" altLang="en-US" sz="1800">
                <a:ea typeface="ＭＳ Ｐゴシック" panose="020B0600070205080204" pitchFamily="34" charset="-128"/>
              </a:rPr>
              <a:t>As opposed to companies whose life-blood is improving search</a:t>
            </a:r>
          </a:p>
          <a:p>
            <a:pPr marL="381000" indent="-381000">
              <a:lnSpc>
                <a:spcPct val="90000"/>
              </a:lnSpc>
            </a:pPr>
            <a:r>
              <a:rPr lang="en-US" altLang="en-US" sz="2000">
                <a:ea typeface="ＭＳ Ｐゴシック" panose="020B0600070205080204" pitchFamily="34" charset="-128"/>
              </a:rPr>
              <a:t>User task is different</a:t>
            </a:r>
          </a:p>
          <a:p>
            <a:pPr marL="781050" lvl="1" indent="-381000">
              <a:lnSpc>
                <a:spcPct val="90000"/>
              </a:lnSpc>
            </a:pPr>
            <a:r>
              <a:rPr lang="en-US" altLang="en-US" sz="1800">
                <a:ea typeface="ＭＳ Ｐゴシック" panose="020B0600070205080204" pitchFamily="34" charset="-128"/>
              </a:rPr>
              <a:t>Internet: find an answer or a starting point</a:t>
            </a:r>
          </a:p>
          <a:p>
            <a:pPr marL="781050" lvl="1" indent="-381000">
              <a:lnSpc>
                <a:spcPct val="90000"/>
              </a:lnSpc>
            </a:pPr>
            <a:r>
              <a:rPr lang="en-US" altLang="en-US" sz="1800">
                <a:ea typeface="ＭＳ Ｐゴシック" panose="020B0600070205080204" pitchFamily="34" charset="-128"/>
              </a:rPr>
              <a:t>Intranet: find the right answer, know it’s the right answer</a:t>
            </a:r>
          </a:p>
          <a:p>
            <a:pPr marL="381000" indent="-381000">
              <a:lnSpc>
                <a:spcPct val="90000"/>
              </a:lnSpc>
            </a:pPr>
            <a:r>
              <a:rPr lang="en-US" altLang="en-US" sz="2000">
                <a:ea typeface="ＭＳ Ｐゴシック" panose="020B0600070205080204" pitchFamily="34" charset="-128"/>
              </a:rPr>
              <a:t>Statistical data is usually not there (</a:t>
            </a:r>
            <a:r>
              <a:rPr lang="en-US" altLang="en-US" sz="2000" i="1">
                <a:ea typeface="ＭＳ Ｐゴシック" panose="020B0600070205080204" pitchFamily="34" charset="-128"/>
              </a:rPr>
              <a:t>but this is changing</a:t>
            </a:r>
            <a:r>
              <a:rPr lang="en-US" altLang="en-US" sz="2000">
                <a:ea typeface="ＭＳ Ｐゴシック" panose="020B0600070205080204" pitchFamily="34" charset="-128"/>
              </a:rPr>
              <a:t>)</a:t>
            </a:r>
          </a:p>
          <a:p>
            <a:pPr marL="781050" lvl="1" indent="-381000">
              <a:lnSpc>
                <a:spcPct val="90000"/>
              </a:lnSpc>
            </a:pPr>
            <a:r>
              <a:rPr lang="en-US" altLang="en-US" sz="1800">
                <a:ea typeface="ＭＳ Ｐゴシック" panose="020B0600070205080204" pitchFamily="34" charset="-128"/>
              </a:rPr>
              <a:t>Fewer searches per day</a:t>
            </a:r>
          </a:p>
          <a:p>
            <a:pPr marL="781050" lvl="1" indent="-381000">
              <a:lnSpc>
                <a:spcPct val="90000"/>
              </a:lnSpc>
            </a:pPr>
            <a:r>
              <a:rPr lang="en-US" altLang="en-US" sz="1800">
                <a:ea typeface="ＭＳ Ｐゴシック" panose="020B0600070205080204" pitchFamily="34" charset="-128"/>
              </a:rPr>
              <a:t>Less content</a:t>
            </a:r>
          </a:p>
          <a:p>
            <a:pPr marL="381000" indent="-381000">
              <a:lnSpc>
                <a:spcPct val="90000"/>
              </a:lnSpc>
            </a:pPr>
            <a:r>
              <a:rPr lang="en-US" altLang="en-US" sz="2100">
                <a:ea typeface="ＭＳ Ｐゴシック" panose="020B0600070205080204" pitchFamily="34" charset="-128"/>
              </a:rPr>
              <a:t>In-links are not there (importance measure)</a:t>
            </a:r>
          </a:p>
          <a:p>
            <a:pPr marL="781050" lvl="1" indent="-381000">
              <a:lnSpc>
                <a:spcPct val="90000"/>
              </a:lnSpc>
            </a:pPr>
            <a:r>
              <a:rPr lang="en-US" altLang="en-US" sz="1800">
                <a:ea typeface="ＭＳ Ｐゴシック" panose="020B0600070205080204" pitchFamily="34" charset="-128"/>
              </a:rPr>
              <a:t>Crucial for improving relevancy on the Internet</a:t>
            </a:r>
          </a:p>
          <a:p>
            <a:pPr marL="781050" lvl="1" indent="-381000">
              <a:lnSpc>
                <a:spcPct val="90000"/>
              </a:lnSpc>
            </a:pPr>
            <a:r>
              <a:rPr lang="en-US" altLang="en-US" sz="1800">
                <a:ea typeface="ＭＳ Ｐゴシック" panose="020B0600070205080204" pitchFamily="34" charset="-128"/>
              </a:rPr>
              <a:t>In-link ranking nearly impossible; importance measure up for grabs</a:t>
            </a:r>
          </a:p>
          <a:p>
            <a:pPr marL="781050" lvl="1" indent="-381000">
              <a:lnSpc>
                <a:spcPct val="90000"/>
              </a:lnSpc>
            </a:pPr>
            <a:r>
              <a:rPr lang="en-US" altLang="en-US" sz="1800">
                <a:ea typeface="ＭＳ Ｐゴシック" panose="020B0600070205080204" pitchFamily="34" charset="-128"/>
              </a:rPr>
              <a:t>Uses old ranking methods – word frequency, etc.</a:t>
            </a:r>
          </a:p>
          <a:p>
            <a:pPr marL="381000" indent="-381000">
              <a:lnSpc>
                <a:spcPct val="90000"/>
              </a:lnSpc>
              <a:buFont typeface="Webdings" pitchFamily="2" charset="2"/>
              <a:buAutoNum type="arabicParenR"/>
            </a:pPr>
            <a:endParaRPr lang="en-US" altLang="en-US" sz="2000">
              <a:ea typeface="ＭＳ Ｐゴシック" panose="020B0600070205080204" pitchFamily="34" charset="-128"/>
            </a:endParaRPr>
          </a:p>
          <a:p>
            <a:pPr marL="381000" indent="-381000">
              <a:lnSpc>
                <a:spcPct val="90000"/>
              </a:lnSpc>
              <a:buFont typeface="Webdings" pitchFamily="2" charset="2"/>
              <a:buAutoNum type="arabicParenR"/>
            </a:pPr>
            <a:endParaRPr lang="en-US" altLang="en-US" sz="2000">
              <a:ea typeface="ＭＳ Ｐゴシック" panose="020B0600070205080204" pitchFamily="34" charset="-128"/>
            </a:endParaRPr>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a:extLst>
              <a:ext uri="{FF2B5EF4-FFF2-40B4-BE49-F238E27FC236}">
                <a16:creationId xmlns:a16="http://schemas.microsoft.com/office/drawing/2014/main" id="{783E5B15-DFB3-DB17-613E-B40D3E1C8CFA}"/>
              </a:ext>
            </a:extLst>
          </p:cNvPr>
          <p:cNvSpPr>
            <a:spLocks noGrp="1" noChangeArrowheads="1"/>
          </p:cNvSpPr>
          <p:nvPr>
            <p:ph type="title"/>
          </p:nvPr>
        </p:nvSpPr>
        <p:spPr>
          <a:xfrm>
            <a:off x="457200" y="-152400"/>
            <a:ext cx="8229600" cy="1143000"/>
          </a:xfrm>
        </p:spPr>
        <p:txBody>
          <a:bodyPr/>
          <a:lstStyle/>
          <a:p>
            <a:r>
              <a:rPr lang="en-US" altLang="en-US" sz="4000" b="1">
                <a:ea typeface="ＭＳ Ｐゴシック" panose="020B0600070205080204" pitchFamily="34" charset="-128"/>
              </a:rPr>
              <a:t>Enterprise search: Challenges</a:t>
            </a:r>
          </a:p>
        </p:txBody>
      </p:sp>
      <p:sp>
        <p:nvSpPr>
          <p:cNvPr id="243714" name="Rectangle 3">
            <a:extLst>
              <a:ext uri="{FF2B5EF4-FFF2-40B4-BE49-F238E27FC236}">
                <a16:creationId xmlns:a16="http://schemas.microsoft.com/office/drawing/2014/main" id="{0261CD69-B0D6-DB20-A687-94D8377218CC}"/>
              </a:ext>
            </a:extLst>
          </p:cNvPr>
          <p:cNvSpPr>
            <a:spLocks noGrp="1" noChangeArrowheads="1"/>
          </p:cNvSpPr>
          <p:nvPr>
            <p:ph type="body" idx="1"/>
          </p:nvPr>
        </p:nvSpPr>
        <p:spPr>
          <a:xfrm>
            <a:off x="381000" y="990600"/>
            <a:ext cx="8458200" cy="4267200"/>
          </a:xfrm>
        </p:spPr>
        <p:txBody>
          <a:bodyPr/>
          <a:lstStyle/>
          <a:p>
            <a:pPr marL="381000" indent="-381000">
              <a:lnSpc>
                <a:spcPct val="90000"/>
              </a:lnSpc>
            </a:pPr>
            <a:r>
              <a:rPr lang="en-US" altLang="en-US" sz="1800" b="1">
                <a:ea typeface="ＭＳ Ｐゴシック" panose="020B0600070205080204" pitchFamily="34" charset="-128"/>
              </a:rPr>
              <a:t>The major challenge</a:t>
            </a:r>
            <a:r>
              <a:rPr lang="en-US" altLang="en-US" sz="1800">
                <a:ea typeface="ＭＳ Ｐゴシック" panose="020B0600070205080204" pitchFamily="34" charset="-128"/>
              </a:rPr>
              <a:t>: index documents from a variety of sources such as: file systems, intranets, document management systems, e-mail, and databases</a:t>
            </a:r>
            <a:endParaRPr lang="en-US" altLang="en-US" sz="1000">
              <a:ea typeface="ＭＳ Ｐゴシック" panose="020B0600070205080204" pitchFamily="34" charset="-128"/>
            </a:endParaRPr>
          </a:p>
          <a:p>
            <a:pPr marL="800100" lvl="1" indent="-342900">
              <a:lnSpc>
                <a:spcPct val="90000"/>
              </a:lnSpc>
            </a:pPr>
            <a:r>
              <a:rPr lang="en-US" altLang="en-US" sz="1600">
                <a:ea typeface="ＭＳ Ｐゴシック" panose="020B0600070205080204" pitchFamily="34" charset="-128"/>
              </a:rPr>
              <a:t>Adapters to index content from a variety of repositories, such as databases and content management systems.</a:t>
            </a:r>
          </a:p>
          <a:p>
            <a:pPr marL="381000" indent="-381000">
              <a:lnSpc>
                <a:spcPct val="90000"/>
              </a:lnSpc>
            </a:pPr>
            <a:r>
              <a:rPr lang="en-US" altLang="en-US" sz="1800">
                <a:ea typeface="ＭＳ Ｐゴシック" panose="020B0600070205080204" pitchFamily="34" charset="-128"/>
              </a:rPr>
              <a:t>Provide effective federated search</a:t>
            </a:r>
          </a:p>
          <a:p>
            <a:pPr marL="800100" lvl="1" indent="-342900">
              <a:lnSpc>
                <a:spcPct val="90000"/>
              </a:lnSpc>
            </a:pPr>
            <a:r>
              <a:rPr lang="en-US" altLang="en-US" sz="1600">
                <a:ea typeface="ＭＳ Ｐゴシック" panose="020B0600070205080204" pitchFamily="34" charset="-128"/>
              </a:rPr>
              <a:t>(1) transforming a query and broadcasting it to a group of disparate databases with the appropriate syntax</a:t>
            </a:r>
          </a:p>
          <a:p>
            <a:pPr marL="800100" lvl="1" indent="-342900">
              <a:lnSpc>
                <a:spcPct val="90000"/>
              </a:lnSpc>
            </a:pPr>
            <a:r>
              <a:rPr lang="en-US" altLang="en-US" sz="1600">
                <a:ea typeface="ＭＳ Ｐゴシック" panose="020B0600070205080204" pitchFamily="34" charset="-128"/>
              </a:rPr>
              <a:t>(2) merging the results collected from the databases</a:t>
            </a:r>
          </a:p>
          <a:p>
            <a:pPr marL="800100" lvl="1" indent="-342900">
              <a:lnSpc>
                <a:spcPct val="90000"/>
              </a:lnSpc>
            </a:pPr>
            <a:r>
              <a:rPr lang="en-US" altLang="en-US" sz="1600">
                <a:ea typeface="ＭＳ Ｐゴシック" panose="020B0600070205080204" pitchFamily="34" charset="-128"/>
              </a:rPr>
              <a:t>(3) presenting them in a succinct and unified format with minimal duplication,</a:t>
            </a:r>
          </a:p>
          <a:p>
            <a:pPr marL="800100" lvl="1" indent="-342900">
              <a:lnSpc>
                <a:spcPct val="90000"/>
              </a:lnSpc>
            </a:pPr>
            <a:r>
              <a:rPr lang="en-US" altLang="en-US" sz="1600">
                <a:ea typeface="ＭＳ Ｐゴシック" panose="020B0600070205080204" pitchFamily="34" charset="-128"/>
              </a:rPr>
              <a:t>(4) providing a means, performed either automatically or by the portal user, to sort the merged result set.</a:t>
            </a:r>
          </a:p>
          <a:p>
            <a:pPr marL="381000" indent="-381000">
              <a:lnSpc>
                <a:spcPct val="90000"/>
              </a:lnSpc>
            </a:pPr>
            <a:r>
              <a:rPr lang="en-US" altLang="en-US" sz="1800" u="sng">
                <a:ea typeface="ＭＳ Ｐゴシック" panose="020B0600070205080204" pitchFamily="34" charset="-128"/>
              </a:rPr>
              <a:t>Entity extraction</a:t>
            </a:r>
            <a:r>
              <a:rPr lang="en-US" altLang="en-US" sz="1800">
                <a:ea typeface="ＭＳ Ｐゴシック" panose="020B0600070205080204" pitchFamily="34" charset="-128"/>
              </a:rPr>
              <a:t> that seeks to locate and classify elements in text into predefined categories such as the names of persons, organizations, locations, expressions of times, quantities, monetary values, percentages, etc.</a:t>
            </a:r>
          </a:p>
          <a:p>
            <a:pPr marL="381000" indent="-381000">
              <a:lnSpc>
                <a:spcPct val="90000"/>
              </a:lnSpc>
            </a:pPr>
            <a:r>
              <a:rPr lang="en-US" altLang="en-US" sz="1800" u="sng">
                <a:ea typeface="ＭＳ Ｐゴシック" panose="020B0600070205080204" pitchFamily="34" charset="-128"/>
                <a:hlinkClick r:id="rId3"/>
              </a:rPr>
              <a:t>Faceted search</a:t>
            </a:r>
            <a:r>
              <a:rPr lang="en-US" altLang="en-US" sz="1800">
                <a:ea typeface="ＭＳ Ｐゴシック" panose="020B0600070205080204" pitchFamily="34" charset="-128"/>
                <a:hlinkClick r:id="rId3"/>
              </a:rPr>
              <a:t> </a:t>
            </a:r>
            <a:r>
              <a:rPr lang="en-US" altLang="en-US" sz="1800">
                <a:ea typeface="ＭＳ Ｐゴシック" panose="020B0600070205080204" pitchFamily="34" charset="-128"/>
              </a:rPr>
              <a:t>for accessing a collection of information represented using a faceted classification, allowing users to explore by filtering available information.</a:t>
            </a:r>
          </a:p>
          <a:p>
            <a:pPr marL="381000" indent="-381000">
              <a:lnSpc>
                <a:spcPct val="90000"/>
              </a:lnSpc>
            </a:pPr>
            <a:r>
              <a:rPr lang="en-US" altLang="en-US" sz="1800">
                <a:ea typeface="ＭＳ Ｐゴシック" panose="020B0600070205080204" pitchFamily="34" charset="-128"/>
              </a:rPr>
              <a:t>Access control, usually in the form of an Access control list (ACL) to restrict access to documents based on individual user identities. There are many types of access control mechanisms for different content sources making this a complex task to address comprehensively in an enterprise search environment.</a:t>
            </a:r>
          </a:p>
          <a:p>
            <a:pPr marL="381000" indent="-381000">
              <a:lnSpc>
                <a:spcPct val="90000"/>
              </a:lnSpc>
              <a:buFontTx/>
              <a:buNone/>
            </a:pPr>
            <a:endParaRPr lang="en-US" altLang="en-US" sz="2000">
              <a:ea typeface="ＭＳ Ｐゴシック" panose="020B0600070205080204" pitchFamily="34" charset="-128"/>
            </a:endParaRPr>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a:extLst>
              <a:ext uri="{FF2B5EF4-FFF2-40B4-BE49-F238E27FC236}">
                <a16:creationId xmlns:a16="http://schemas.microsoft.com/office/drawing/2014/main" id="{0A225809-3EC8-DB35-E41B-8AB2D2369D03}"/>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pic>
        <p:nvPicPr>
          <p:cNvPr id="245762" name="Content Placeholder 4">
            <a:extLst>
              <a:ext uri="{FF2B5EF4-FFF2-40B4-BE49-F238E27FC236}">
                <a16:creationId xmlns:a16="http://schemas.microsoft.com/office/drawing/2014/main" id="{C0AFE0FF-6FA0-E15F-79F7-66782EB9E1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0700" y="609600"/>
            <a:ext cx="5562600" cy="5529263"/>
          </a:xfrm>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a:extLst>
              <a:ext uri="{FF2B5EF4-FFF2-40B4-BE49-F238E27FC236}">
                <a16:creationId xmlns:a16="http://schemas.microsoft.com/office/drawing/2014/main" id="{1C55031E-868D-C2A2-CCF2-8CEE7B2D832A}"/>
              </a:ext>
            </a:extLst>
          </p:cNvPr>
          <p:cNvSpPr>
            <a:spLocks noGrp="1" noChangeArrowheads="1"/>
          </p:cNvSpPr>
          <p:nvPr>
            <p:ph type="title"/>
          </p:nvPr>
        </p:nvSpPr>
        <p:spPr/>
        <p:txBody>
          <a:bodyPr/>
          <a:lstStyle/>
          <a:p>
            <a:r>
              <a:rPr lang="en-US" altLang="en-US">
                <a:ea typeface="ＭＳ Ｐゴシック" panose="020B0600070205080204" pitchFamily="34" charset="-128"/>
              </a:rPr>
              <a:t>Specialty Search Engines - Advantages</a:t>
            </a:r>
          </a:p>
        </p:txBody>
      </p:sp>
      <p:sp>
        <p:nvSpPr>
          <p:cNvPr id="246786" name="Rectangle 3">
            <a:extLst>
              <a:ext uri="{FF2B5EF4-FFF2-40B4-BE49-F238E27FC236}">
                <a16:creationId xmlns:a16="http://schemas.microsoft.com/office/drawing/2014/main" id="{4710D066-0261-7DEA-EE0A-7910EF333BBC}"/>
              </a:ext>
            </a:extLst>
          </p:cNvPr>
          <p:cNvSpPr>
            <a:spLocks noGrp="1" noChangeArrowheads="1"/>
          </p:cNvSpPr>
          <p:nvPr>
            <p:ph type="body" idx="1"/>
          </p:nvPr>
        </p:nvSpPr>
        <p:spPr/>
        <p:txBody>
          <a:bodyPr/>
          <a:lstStyle/>
          <a:p>
            <a:r>
              <a:rPr lang="en-US" altLang="en-US">
                <a:ea typeface="ＭＳ Ｐゴシック" panose="020B0600070205080204" pitchFamily="34" charset="-128"/>
              </a:rPr>
              <a:t>Saves time</a:t>
            </a:r>
          </a:p>
          <a:p>
            <a:r>
              <a:rPr lang="en-US" altLang="en-US">
                <a:ea typeface="ＭＳ Ｐゴシック" panose="020B0600070205080204" pitchFamily="34" charset="-128"/>
              </a:rPr>
              <a:t>Greater relevance</a:t>
            </a:r>
          </a:p>
          <a:p>
            <a:pPr lvl="1"/>
            <a:r>
              <a:rPr lang="en-US" altLang="en-US">
                <a:ea typeface="ＭＳ Ｐゴシック" panose="020B0600070205080204" pitchFamily="34" charset="-128"/>
              </a:rPr>
              <a:t>Unique indexes</a:t>
            </a:r>
          </a:p>
          <a:p>
            <a:pPr lvl="2"/>
            <a:r>
              <a:rPr lang="en-US" altLang="en-US">
                <a:ea typeface="ＭＳ Ｐゴシック" panose="020B0600070205080204" pitchFamily="34" charset="-128"/>
              </a:rPr>
              <a:t>Car search: Jaguar, etc</a:t>
            </a:r>
          </a:p>
          <a:p>
            <a:pPr lvl="2"/>
            <a:r>
              <a:rPr lang="en-US" altLang="en-US">
                <a:ea typeface="ＭＳ Ｐゴシック" panose="020B0600070205080204" pitchFamily="34" charset="-128"/>
              </a:rPr>
              <a:t>CiteSeerX</a:t>
            </a:r>
          </a:p>
          <a:p>
            <a:pPr lvl="3"/>
            <a:r>
              <a:rPr lang="en-US" altLang="en-US">
                <a:ea typeface="ＭＳ Ｐゴシック" panose="020B0600070205080204" pitchFamily="34" charset="-128"/>
              </a:rPr>
              <a:t>Searches academic documents</a:t>
            </a:r>
          </a:p>
          <a:p>
            <a:r>
              <a:rPr lang="en-US" altLang="en-US">
                <a:ea typeface="ＭＳ Ｐゴシック" panose="020B0600070205080204" pitchFamily="34" charset="-128"/>
              </a:rPr>
              <a:t>Vetted database, unique entries and annotations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a:extLst>
              <a:ext uri="{FF2B5EF4-FFF2-40B4-BE49-F238E27FC236}">
                <a16:creationId xmlns:a16="http://schemas.microsoft.com/office/drawing/2014/main" id="{9A67EA46-B137-36C9-CD1B-CF50253CEF0E}"/>
              </a:ext>
            </a:extLst>
          </p:cNvPr>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Interface</a:t>
            </a:r>
          </a:p>
        </p:txBody>
      </p:sp>
      <p:sp>
        <p:nvSpPr>
          <p:cNvPr id="248834" name="Rectangle 3">
            <a:extLst>
              <a:ext uri="{FF2B5EF4-FFF2-40B4-BE49-F238E27FC236}">
                <a16:creationId xmlns:a16="http://schemas.microsoft.com/office/drawing/2014/main" id="{C64410A0-5E95-015A-EC98-5F5D61FDE4AD}"/>
              </a:ext>
            </a:extLst>
          </p:cNvPr>
          <p:cNvSpPr>
            <a:spLocks noChangeArrowheads="1"/>
          </p:cNvSpPr>
          <p:nvPr/>
        </p:nvSpPr>
        <p:spPr bwMode="auto">
          <a:xfrm>
            <a:off x="3657600" y="6858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Query Engine</a:t>
            </a:r>
          </a:p>
        </p:txBody>
      </p:sp>
      <p:sp>
        <p:nvSpPr>
          <p:cNvPr id="248835" name="Rectangle 4">
            <a:extLst>
              <a:ext uri="{FF2B5EF4-FFF2-40B4-BE49-F238E27FC236}">
                <a16:creationId xmlns:a16="http://schemas.microsoft.com/office/drawing/2014/main" id="{D20359B4-15C7-1D95-1C15-EB20D6042520}"/>
              </a:ext>
            </a:extLst>
          </p:cNvPr>
          <p:cNvSpPr>
            <a:spLocks noChangeArrowheads="1"/>
          </p:cNvSpPr>
          <p:nvPr/>
        </p:nvSpPr>
        <p:spPr bwMode="auto">
          <a:xfrm>
            <a:off x="6248400" y="26670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Indexer</a:t>
            </a:r>
          </a:p>
        </p:txBody>
      </p:sp>
      <p:sp>
        <p:nvSpPr>
          <p:cNvPr id="248836" name="Oval 5">
            <a:extLst>
              <a:ext uri="{FF2B5EF4-FFF2-40B4-BE49-F238E27FC236}">
                <a16:creationId xmlns:a16="http://schemas.microsoft.com/office/drawing/2014/main" id="{E538C060-8A62-8ECA-F42F-79340F9B76D8}"/>
              </a:ext>
            </a:extLst>
          </p:cNvPr>
          <p:cNvSpPr>
            <a:spLocks noChangeArrowheads="1"/>
          </p:cNvSpPr>
          <p:nvPr/>
        </p:nvSpPr>
        <p:spPr bwMode="auto">
          <a:xfrm>
            <a:off x="6248400" y="609600"/>
            <a:ext cx="1676400" cy="914400"/>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a:t>
            </a:r>
          </a:p>
        </p:txBody>
      </p:sp>
      <p:sp>
        <p:nvSpPr>
          <p:cNvPr id="248837" name="Rectangle 6">
            <a:extLst>
              <a:ext uri="{FF2B5EF4-FFF2-40B4-BE49-F238E27FC236}">
                <a16:creationId xmlns:a16="http://schemas.microsoft.com/office/drawing/2014/main" id="{5A25F806-669D-72DD-33E3-EDFFAD5DDA13}"/>
              </a:ext>
            </a:extLst>
          </p:cNvPr>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Crawler</a:t>
            </a:r>
          </a:p>
        </p:txBody>
      </p:sp>
      <p:sp>
        <p:nvSpPr>
          <p:cNvPr id="248838" name="Line 7">
            <a:extLst>
              <a:ext uri="{FF2B5EF4-FFF2-40B4-BE49-F238E27FC236}">
                <a16:creationId xmlns:a16="http://schemas.microsoft.com/office/drawing/2014/main" id="{05425085-7787-995E-9E6F-E31056988212}"/>
              </a:ext>
            </a:extLst>
          </p:cNvPr>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8839" name="Line 8">
            <a:extLst>
              <a:ext uri="{FF2B5EF4-FFF2-40B4-BE49-F238E27FC236}">
                <a16:creationId xmlns:a16="http://schemas.microsoft.com/office/drawing/2014/main" id="{807328FC-5F75-71BA-A1E0-C0D78B471066}"/>
              </a:ext>
            </a:extLst>
          </p:cNvPr>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8840" name="Line 9">
            <a:extLst>
              <a:ext uri="{FF2B5EF4-FFF2-40B4-BE49-F238E27FC236}">
                <a16:creationId xmlns:a16="http://schemas.microsoft.com/office/drawing/2014/main" id="{F10ECBC9-3A07-29C4-15D1-50D972EE1C7C}"/>
              </a:ext>
            </a:extLst>
          </p:cNvPr>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8841" name="Line 10">
            <a:extLst>
              <a:ext uri="{FF2B5EF4-FFF2-40B4-BE49-F238E27FC236}">
                <a16:creationId xmlns:a16="http://schemas.microsoft.com/office/drawing/2014/main" id="{7E510ACA-0A66-5942-DE72-E69EC9651461}"/>
              </a:ext>
            </a:extLst>
          </p:cNvPr>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8842" name="Line 11">
            <a:extLst>
              <a:ext uri="{FF2B5EF4-FFF2-40B4-BE49-F238E27FC236}">
                <a16:creationId xmlns:a16="http://schemas.microsoft.com/office/drawing/2014/main" id="{5782FE5F-A906-F2D6-3638-9D25403E975B}"/>
              </a:ext>
            </a:extLst>
          </p:cNvPr>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8843" name="Line 12">
            <a:extLst>
              <a:ext uri="{FF2B5EF4-FFF2-40B4-BE49-F238E27FC236}">
                <a16:creationId xmlns:a16="http://schemas.microsoft.com/office/drawing/2014/main" id="{D4D15589-05A1-6F92-0599-A6DB90E693AC}"/>
              </a:ext>
            </a:extLst>
          </p:cNvPr>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8844" name="Line 13">
            <a:extLst>
              <a:ext uri="{FF2B5EF4-FFF2-40B4-BE49-F238E27FC236}">
                <a16:creationId xmlns:a16="http://schemas.microsoft.com/office/drawing/2014/main" id="{29B4176D-5CB6-34B4-8333-C31F9801B642}"/>
              </a:ext>
            </a:extLst>
          </p:cNvPr>
          <p:cNvSpPr>
            <a:spLocks noChangeShapeType="1"/>
          </p:cNvSpPr>
          <p:nvPr/>
        </p:nvSpPr>
        <p:spPr bwMode="auto">
          <a:xfrm flipV="1">
            <a:off x="4724400" y="3200400"/>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8845" name="Line 14">
            <a:extLst>
              <a:ext uri="{FF2B5EF4-FFF2-40B4-BE49-F238E27FC236}">
                <a16:creationId xmlns:a16="http://schemas.microsoft.com/office/drawing/2014/main" id="{2E65693B-7BFD-8BCA-F093-90A059F282FA}"/>
              </a:ext>
            </a:extLst>
          </p:cNvPr>
          <p:cNvSpPr>
            <a:spLocks noChangeShapeType="1"/>
          </p:cNvSpPr>
          <p:nvPr/>
        </p:nvSpPr>
        <p:spPr bwMode="auto">
          <a:xfrm>
            <a:off x="4724400" y="3200400"/>
            <a:ext cx="1524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8846" name="Line 15">
            <a:extLst>
              <a:ext uri="{FF2B5EF4-FFF2-40B4-BE49-F238E27FC236}">
                <a16:creationId xmlns:a16="http://schemas.microsoft.com/office/drawing/2014/main" id="{B4BDF925-752F-5425-5EC7-F06353A41C61}"/>
              </a:ext>
            </a:extLst>
          </p:cNvPr>
          <p:cNvSpPr>
            <a:spLocks noChangeShapeType="1"/>
          </p:cNvSpPr>
          <p:nvPr/>
        </p:nvSpPr>
        <p:spPr bwMode="auto">
          <a:xfrm flipV="1">
            <a:off x="7162800" y="15240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8847" name="Line 16">
            <a:extLst>
              <a:ext uri="{FF2B5EF4-FFF2-40B4-BE49-F238E27FC236}">
                <a16:creationId xmlns:a16="http://schemas.microsoft.com/office/drawing/2014/main" id="{CB3B71D0-7B22-10DB-2DE1-9F1497D380E4}"/>
              </a:ext>
            </a:extLst>
          </p:cNvPr>
          <p:cNvSpPr>
            <a:spLocks noChangeShapeType="1"/>
          </p:cNvSpPr>
          <p:nvPr/>
        </p:nvSpPr>
        <p:spPr bwMode="auto">
          <a:xfrm>
            <a:off x="5410200" y="1066800"/>
            <a:ext cx="8382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8848" name="Line 17">
            <a:extLst>
              <a:ext uri="{FF2B5EF4-FFF2-40B4-BE49-F238E27FC236}">
                <a16:creationId xmlns:a16="http://schemas.microsoft.com/office/drawing/2014/main" id="{DA2153C6-A4D0-55C8-4C83-DE40DCA4848D}"/>
              </a:ext>
            </a:extLst>
          </p:cNvPr>
          <p:cNvSpPr>
            <a:spLocks noChangeShapeType="1"/>
          </p:cNvSpPr>
          <p:nvPr/>
        </p:nvSpPr>
        <p:spPr bwMode="auto">
          <a:xfrm>
            <a:off x="2667000" y="1066800"/>
            <a:ext cx="990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8849" name="Line 18">
            <a:extLst>
              <a:ext uri="{FF2B5EF4-FFF2-40B4-BE49-F238E27FC236}">
                <a16:creationId xmlns:a16="http://schemas.microsoft.com/office/drawing/2014/main" id="{AC3436AD-FE91-CEF0-082E-EFFA1CE1AE91}"/>
              </a:ext>
            </a:extLst>
          </p:cNvPr>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8850" name="Line 19">
            <a:extLst>
              <a:ext uri="{FF2B5EF4-FFF2-40B4-BE49-F238E27FC236}">
                <a16:creationId xmlns:a16="http://schemas.microsoft.com/office/drawing/2014/main" id="{D11A5648-0B30-5E81-F82E-116C8CC3E560}"/>
              </a:ext>
            </a:extLst>
          </p:cNvPr>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8851" name="Line 20">
            <a:extLst>
              <a:ext uri="{FF2B5EF4-FFF2-40B4-BE49-F238E27FC236}">
                <a16:creationId xmlns:a16="http://schemas.microsoft.com/office/drawing/2014/main" id="{89D5D5A5-1749-E6EA-1D90-1AE3E1E237C9}"/>
              </a:ext>
            </a:extLst>
          </p:cNvPr>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8852" name="Line 21">
            <a:extLst>
              <a:ext uri="{FF2B5EF4-FFF2-40B4-BE49-F238E27FC236}">
                <a16:creationId xmlns:a16="http://schemas.microsoft.com/office/drawing/2014/main" id="{A4593318-4E8F-76EE-AC96-11049848EA1F}"/>
              </a:ext>
            </a:extLst>
          </p:cNvPr>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8853" name="Text Box 22">
            <a:extLst>
              <a:ext uri="{FF2B5EF4-FFF2-40B4-BE49-F238E27FC236}">
                <a16:creationId xmlns:a16="http://schemas.microsoft.com/office/drawing/2014/main" id="{5047625E-3205-FCF7-E3EF-2F431B538004}"/>
              </a:ext>
            </a:extLst>
          </p:cNvPr>
          <p:cNvSpPr txBox="1">
            <a:spLocks noChangeArrowheads="1"/>
          </p:cNvSpPr>
          <p:nvPr/>
        </p:nvSpPr>
        <p:spPr bwMode="auto">
          <a:xfrm>
            <a:off x="396875" y="2241550"/>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Users</a:t>
            </a:r>
          </a:p>
        </p:txBody>
      </p:sp>
      <p:sp>
        <p:nvSpPr>
          <p:cNvPr id="248854" name="Text Box 23">
            <a:extLst>
              <a:ext uri="{FF2B5EF4-FFF2-40B4-BE49-F238E27FC236}">
                <a16:creationId xmlns:a16="http://schemas.microsoft.com/office/drawing/2014/main" id="{E74BE741-D32F-2AAD-1578-7A88C90AA357}"/>
              </a:ext>
            </a:extLst>
          </p:cNvPr>
          <p:cNvSpPr txBox="1">
            <a:spLocks noChangeArrowheads="1"/>
          </p:cNvSpPr>
          <p:nvPr/>
        </p:nvSpPr>
        <p:spPr bwMode="auto">
          <a:xfrm>
            <a:off x="3740150" y="5705475"/>
            <a:ext cx="2089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Web/Enterprise</a:t>
            </a:r>
          </a:p>
        </p:txBody>
      </p:sp>
      <p:sp>
        <p:nvSpPr>
          <p:cNvPr id="248855" name="Text Box 24">
            <a:extLst>
              <a:ext uri="{FF2B5EF4-FFF2-40B4-BE49-F238E27FC236}">
                <a16:creationId xmlns:a16="http://schemas.microsoft.com/office/drawing/2014/main" id="{3FC8AC0B-60E4-9CAD-FEBB-B0C3CF50DC11}"/>
              </a:ext>
            </a:extLst>
          </p:cNvPr>
          <p:cNvSpPr txBox="1">
            <a:spLocks noChangeArrowheads="1"/>
          </p:cNvSpPr>
          <p:nvPr/>
        </p:nvSpPr>
        <p:spPr bwMode="auto">
          <a:xfrm>
            <a:off x="1825625" y="6045200"/>
            <a:ext cx="6456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b="1"/>
              <a:t>A Typical Enterprise Search Engine</a:t>
            </a:r>
          </a:p>
        </p:txBody>
      </p:sp>
      <p:grpSp>
        <p:nvGrpSpPr>
          <p:cNvPr id="2" name="Group 31">
            <a:extLst>
              <a:ext uri="{FF2B5EF4-FFF2-40B4-BE49-F238E27FC236}">
                <a16:creationId xmlns:a16="http://schemas.microsoft.com/office/drawing/2014/main" id="{BC872D5A-24D4-C5DC-142D-61898FCD6720}"/>
              </a:ext>
            </a:extLst>
          </p:cNvPr>
          <p:cNvGrpSpPr>
            <a:grpSpLocks/>
          </p:cNvGrpSpPr>
          <p:nvPr/>
        </p:nvGrpSpPr>
        <p:grpSpPr bwMode="auto">
          <a:xfrm>
            <a:off x="1598613" y="527050"/>
            <a:ext cx="6629400" cy="3429000"/>
            <a:chOff x="1583" y="284"/>
            <a:chExt cx="4176" cy="2160"/>
          </a:xfrm>
        </p:grpSpPr>
        <p:sp>
          <p:nvSpPr>
            <p:cNvPr id="248860" name="Text Box 26">
              <a:extLst>
                <a:ext uri="{FF2B5EF4-FFF2-40B4-BE49-F238E27FC236}">
                  <a16:creationId xmlns:a16="http://schemas.microsoft.com/office/drawing/2014/main" id="{0864325C-2D03-8E26-1F6F-1C163301C454}"/>
                </a:ext>
              </a:extLst>
            </p:cNvPr>
            <p:cNvSpPr txBox="1">
              <a:spLocks noChangeArrowheads="1"/>
            </p:cNvSpPr>
            <p:nvPr/>
          </p:nvSpPr>
          <p:spPr bwMode="auto">
            <a:xfrm>
              <a:off x="1632" y="336"/>
              <a:ext cx="12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solidFill>
                    <a:srgbClr val="FF0000"/>
                  </a:solidFill>
                </a:rPr>
                <a:t>Elastic/Lucene</a:t>
              </a:r>
              <a:endParaRPr lang="en-US" altLang="en-US" sz="2400">
                <a:solidFill>
                  <a:srgbClr val="FF3300"/>
                </a:solidFill>
              </a:endParaRPr>
            </a:p>
          </p:txBody>
        </p:sp>
        <p:sp>
          <p:nvSpPr>
            <p:cNvPr id="248861" name="Rectangle 30">
              <a:extLst>
                <a:ext uri="{FF2B5EF4-FFF2-40B4-BE49-F238E27FC236}">
                  <a16:creationId xmlns:a16="http://schemas.microsoft.com/office/drawing/2014/main" id="{82F29784-662D-D211-50A8-60E0E2A5B89D}"/>
                </a:ext>
              </a:extLst>
            </p:cNvPr>
            <p:cNvSpPr>
              <a:spLocks noChangeArrowheads="1"/>
            </p:cNvSpPr>
            <p:nvPr/>
          </p:nvSpPr>
          <p:spPr bwMode="auto">
            <a:xfrm>
              <a:off x="1583" y="284"/>
              <a:ext cx="4176" cy="2160"/>
            </a:xfrm>
            <a:prstGeom prst="rect">
              <a:avLst/>
            </a:prstGeom>
            <a:solidFill>
              <a:schemeClr val="accent1">
                <a:alpha val="0"/>
              </a:schemeClr>
            </a:solidFill>
            <a:ln w="19050">
              <a:solidFill>
                <a:srgbClr val="FF0000"/>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endParaRPr lang="en-US" altLang="en-US" sz="2400">
                <a:solidFill>
                  <a:srgbClr val="FF0000"/>
                </a:solidFill>
              </a:endParaRPr>
            </a:p>
          </p:txBody>
        </p:sp>
      </p:grpSp>
      <p:sp>
        <p:nvSpPr>
          <p:cNvPr id="4" name="Frame 3">
            <a:extLst>
              <a:ext uri="{FF2B5EF4-FFF2-40B4-BE49-F238E27FC236}">
                <a16:creationId xmlns:a16="http://schemas.microsoft.com/office/drawing/2014/main" id="{B8713443-1718-486D-77BA-74D0F2383F25}"/>
              </a:ext>
            </a:extLst>
          </p:cNvPr>
          <p:cNvSpPr/>
          <p:nvPr/>
        </p:nvSpPr>
        <p:spPr bwMode="auto">
          <a:xfrm>
            <a:off x="3581400" y="3632200"/>
            <a:ext cx="2362200" cy="1828800"/>
          </a:xfrm>
          <a:prstGeom prst="frame">
            <a:avLst/>
          </a:prstGeom>
          <a:noFill/>
          <a:ln w="3175" cap="flat" cmpd="sng" algn="ctr">
            <a:noFill/>
            <a:prstDash val="solid"/>
            <a:round/>
            <a:headEnd type="none" w="med" len="med"/>
            <a:tailEnd type="none" w="med" len="med"/>
          </a:ln>
          <a:effectLst/>
        </p:spPr>
        <p:txBody>
          <a:bodyPr/>
          <a:lstStyle/>
          <a:p>
            <a:pPr>
              <a:defRPr/>
            </a:pPr>
            <a:endParaRPr lang="en-US">
              <a:latin typeface="Times New Roman" pitchFamily="48" charset="0"/>
              <a:ea typeface="ＭＳ Ｐゴシック" charset="-128"/>
            </a:endParaRPr>
          </a:p>
        </p:txBody>
      </p:sp>
      <p:sp>
        <p:nvSpPr>
          <p:cNvPr id="248858" name="TextBox 4">
            <a:extLst>
              <a:ext uri="{FF2B5EF4-FFF2-40B4-BE49-F238E27FC236}">
                <a16:creationId xmlns:a16="http://schemas.microsoft.com/office/drawing/2014/main" id="{14FEDF6F-1AEE-3DE4-C6D9-76D02998E14F}"/>
              </a:ext>
            </a:extLst>
          </p:cNvPr>
          <p:cNvSpPr txBox="1">
            <a:spLocks noChangeArrowheads="1"/>
          </p:cNvSpPr>
          <p:nvPr/>
        </p:nvSpPr>
        <p:spPr bwMode="auto">
          <a:xfrm>
            <a:off x="854075" y="5407025"/>
            <a:ext cx="1157288" cy="8302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Scrapy</a:t>
            </a:r>
          </a:p>
          <a:p>
            <a:pPr>
              <a:spcBef>
                <a:spcPct val="0"/>
              </a:spcBef>
              <a:buClrTx/>
              <a:buFontTx/>
              <a:buNone/>
            </a:pPr>
            <a:r>
              <a:rPr lang="en-US" altLang="en-US" sz="2400"/>
              <a:t>Heritrix</a:t>
            </a:r>
          </a:p>
        </p:txBody>
      </p:sp>
      <p:sp>
        <p:nvSpPr>
          <p:cNvPr id="248859" name="Line 7">
            <a:extLst>
              <a:ext uri="{FF2B5EF4-FFF2-40B4-BE49-F238E27FC236}">
                <a16:creationId xmlns:a16="http://schemas.microsoft.com/office/drawing/2014/main" id="{91C0261A-BD2D-A09C-5BEB-0CA30D014E38}"/>
              </a:ext>
            </a:extLst>
          </p:cNvPr>
          <p:cNvSpPr>
            <a:spLocks noChangeShapeType="1"/>
          </p:cNvSpPr>
          <p:nvPr/>
        </p:nvSpPr>
        <p:spPr bwMode="auto">
          <a:xfrm flipH="1">
            <a:off x="2176463" y="4546600"/>
            <a:ext cx="1568450" cy="901700"/>
          </a:xfrm>
          <a:prstGeom prst="line">
            <a:avLst/>
          </a:prstGeom>
          <a:noFill/>
          <a:ln w="12700">
            <a:solidFill>
              <a:srgbClr val="00B050"/>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a:extLst>
              <a:ext uri="{FF2B5EF4-FFF2-40B4-BE49-F238E27FC236}">
                <a16:creationId xmlns:a16="http://schemas.microsoft.com/office/drawing/2014/main" id="{527816D3-8284-2587-3B9E-81E63F50B20D}"/>
              </a:ext>
            </a:extLst>
          </p:cNvPr>
          <p:cNvSpPr>
            <a:spLocks noGrp="1" noChangeArrowheads="1"/>
          </p:cNvSpPr>
          <p:nvPr>
            <p:ph type="title"/>
          </p:nvPr>
        </p:nvSpPr>
        <p:spPr/>
        <p:txBody>
          <a:bodyPr/>
          <a:lstStyle/>
          <a:p>
            <a:r>
              <a:rPr lang="en-US" altLang="en-US">
                <a:ea typeface="ＭＳ Ｐゴシック" panose="020B0600070205080204" pitchFamily="34" charset="-128"/>
              </a:rPr>
              <a:t>Specialty Search Engines -Disadvantages</a:t>
            </a:r>
          </a:p>
        </p:txBody>
      </p:sp>
      <p:sp>
        <p:nvSpPr>
          <p:cNvPr id="250882" name="Rectangle 3">
            <a:extLst>
              <a:ext uri="{FF2B5EF4-FFF2-40B4-BE49-F238E27FC236}">
                <a16:creationId xmlns:a16="http://schemas.microsoft.com/office/drawing/2014/main" id="{2E0FA5D6-99D9-DCCC-31AC-9F97D2B45D2C}"/>
              </a:ext>
            </a:extLst>
          </p:cNvPr>
          <p:cNvSpPr>
            <a:spLocks noGrp="1" noChangeArrowheads="1"/>
          </p:cNvSpPr>
          <p:nvPr>
            <p:ph type="body" idx="1"/>
          </p:nvPr>
        </p:nvSpPr>
        <p:spPr/>
        <p:txBody>
          <a:bodyPr/>
          <a:lstStyle/>
          <a:p>
            <a:r>
              <a:rPr lang="en-US" altLang="en-US">
                <a:ea typeface="ＭＳ Ｐゴシック" panose="020B0600070205080204" pitchFamily="34" charset="-128"/>
              </a:rPr>
              <a:t>Maintenance overhead</a:t>
            </a:r>
          </a:p>
          <a:p>
            <a:pPr lvl="1"/>
            <a:r>
              <a:rPr lang="en-US" altLang="en-US">
                <a:ea typeface="ＭＳ Ｐゴシック" panose="020B0600070205080204" pitchFamily="34" charset="-128"/>
              </a:rPr>
              <a:t>Constant crawling</a:t>
            </a:r>
          </a:p>
          <a:p>
            <a:pPr lvl="1"/>
            <a:r>
              <a:rPr lang="en-US" altLang="en-US">
                <a:ea typeface="ＭＳ Ｐゴシック" panose="020B0600070205080204" pitchFamily="34" charset="-128"/>
              </a:rPr>
              <a:t>System management</a:t>
            </a:r>
          </a:p>
          <a:p>
            <a:pPr lvl="2"/>
            <a:r>
              <a:rPr lang="en-US" altLang="en-US">
                <a:ea typeface="ＭＳ Ｐゴシック" panose="020B0600070205080204" pitchFamily="34" charset="-128"/>
              </a:rPr>
              <a:t>Google custom search (CSE) eliminates this</a:t>
            </a:r>
          </a:p>
          <a:p>
            <a:r>
              <a:rPr lang="en-US" altLang="en-US">
                <a:ea typeface="ＭＳ Ｐゴシック" panose="020B0600070205080204" pitchFamily="34" charset="-128"/>
              </a:rPr>
              <a:t>Interface design</a:t>
            </a:r>
          </a:p>
          <a:p>
            <a:pPr lvl="1"/>
            <a:r>
              <a:rPr lang="en-US" altLang="en-US">
                <a:ea typeface="ＭＳ Ｐゴシック" panose="020B0600070205080204" pitchFamily="34" charset="-128"/>
              </a:rPr>
              <a:t>Naïve users</a:t>
            </a:r>
          </a:p>
          <a:p>
            <a:r>
              <a:rPr lang="en-US" altLang="en-US">
                <a:ea typeface="ＭＳ Ｐゴシック" panose="020B0600070205080204" pitchFamily="34" charset="-128"/>
              </a:rPr>
              <a:t> Freshness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ext Box 2">
            <a:extLst>
              <a:ext uri="{FF2B5EF4-FFF2-40B4-BE49-F238E27FC236}">
                <a16:creationId xmlns:a16="http://schemas.microsoft.com/office/drawing/2014/main" id="{49B0AA21-586A-DC56-E79D-55463128E202}"/>
              </a:ext>
            </a:extLst>
          </p:cNvPr>
          <p:cNvSpPr txBox="1">
            <a:spLocks noChangeArrowheads="1"/>
          </p:cNvSpPr>
          <p:nvPr/>
        </p:nvSpPr>
        <p:spPr bwMode="auto">
          <a:xfrm>
            <a:off x="184150" y="1371600"/>
            <a:ext cx="85201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latin typeface="Comic Sans MS" panose="030F0902030302020204" pitchFamily="66" charset="0"/>
              </a:rPr>
              <a:t>Metadata is </a:t>
            </a:r>
            <a:r>
              <a:rPr lang="en-US" altLang="en-US" sz="2400">
                <a:solidFill>
                  <a:srgbClr val="FF0000"/>
                </a:solidFill>
                <a:latin typeface="Comic Sans MS" panose="030F0902030302020204" pitchFamily="66" charset="0"/>
              </a:rPr>
              <a:t>semi-structured data</a:t>
            </a:r>
            <a:r>
              <a:rPr lang="en-US" altLang="en-US" sz="2400">
                <a:latin typeface="Comic Sans MS" panose="030F0902030302020204" pitchFamily="66" charset="0"/>
              </a:rPr>
              <a:t> conforming to </a:t>
            </a:r>
            <a:r>
              <a:rPr lang="en-US" altLang="en-US" sz="2400">
                <a:solidFill>
                  <a:srgbClr val="FF0000"/>
                </a:solidFill>
                <a:latin typeface="Comic Sans MS" panose="030F0902030302020204" pitchFamily="66" charset="0"/>
              </a:rPr>
              <a:t>commonly</a:t>
            </a:r>
            <a:br>
              <a:rPr lang="en-US" altLang="en-US" sz="2400">
                <a:solidFill>
                  <a:srgbClr val="FF0000"/>
                </a:solidFill>
                <a:latin typeface="Comic Sans MS" panose="030F0902030302020204" pitchFamily="66" charset="0"/>
              </a:rPr>
            </a:br>
            <a:r>
              <a:rPr lang="en-US" altLang="en-US" sz="2400">
                <a:solidFill>
                  <a:srgbClr val="FF0000"/>
                </a:solidFill>
                <a:latin typeface="Comic Sans MS" panose="030F0902030302020204" pitchFamily="66" charset="0"/>
              </a:rPr>
              <a:t>agreed upon models</a:t>
            </a:r>
            <a:r>
              <a:rPr lang="en-US" altLang="en-US" sz="2400">
                <a:latin typeface="Comic Sans MS" panose="030F0902030302020204" pitchFamily="66" charset="0"/>
              </a:rPr>
              <a:t>, providing </a:t>
            </a:r>
            <a:r>
              <a:rPr lang="en-US" altLang="en-US" sz="2400">
                <a:solidFill>
                  <a:srgbClr val="FF0000"/>
                </a:solidFill>
                <a:latin typeface="Comic Sans MS" panose="030F0902030302020204" pitchFamily="66" charset="0"/>
              </a:rPr>
              <a:t>operational interoperability</a:t>
            </a:r>
            <a:br>
              <a:rPr lang="en-US" altLang="en-US" sz="2400">
                <a:latin typeface="Comic Sans MS" panose="030F0902030302020204" pitchFamily="66" charset="0"/>
              </a:rPr>
            </a:br>
            <a:r>
              <a:rPr lang="en-US" altLang="en-US" sz="2400">
                <a:latin typeface="Comic Sans MS" panose="030F0902030302020204" pitchFamily="66" charset="0"/>
              </a:rPr>
              <a:t>in a </a:t>
            </a:r>
            <a:r>
              <a:rPr lang="en-US" altLang="en-US" sz="2400">
                <a:solidFill>
                  <a:srgbClr val="FF0000"/>
                </a:solidFill>
                <a:latin typeface="Comic Sans MS" panose="030F0902030302020204" pitchFamily="66" charset="0"/>
              </a:rPr>
              <a:t>heterogeneous environment</a:t>
            </a:r>
          </a:p>
        </p:txBody>
      </p:sp>
      <p:grpSp>
        <p:nvGrpSpPr>
          <p:cNvPr id="2" name="Group 3">
            <a:extLst>
              <a:ext uri="{FF2B5EF4-FFF2-40B4-BE49-F238E27FC236}">
                <a16:creationId xmlns:a16="http://schemas.microsoft.com/office/drawing/2014/main" id="{12471036-2651-28C6-D897-B10E47305A37}"/>
              </a:ext>
            </a:extLst>
          </p:cNvPr>
          <p:cNvGrpSpPr>
            <a:grpSpLocks/>
          </p:cNvGrpSpPr>
          <p:nvPr/>
        </p:nvGrpSpPr>
        <p:grpSpPr bwMode="auto">
          <a:xfrm>
            <a:off x="1112838" y="2895600"/>
            <a:ext cx="7213600" cy="1641475"/>
            <a:chOff x="701" y="1824"/>
            <a:chExt cx="4544" cy="1034"/>
          </a:xfrm>
        </p:grpSpPr>
        <p:pic>
          <p:nvPicPr>
            <p:cNvPr id="252940" name="Picture 4" descr="j0254411">
              <a:extLst>
                <a:ext uri="{FF2B5EF4-FFF2-40B4-BE49-F238E27FC236}">
                  <a16:creationId xmlns:a16="http://schemas.microsoft.com/office/drawing/2014/main" id="{395E6312-F004-2128-D816-CDC5F9087BF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 y="1824"/>
              <a:ext cx="56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41" name="Picture 5" descr="j0174137">
              <a:extLst>
                <a:ext uri="{FF2B5EF4-FFF2-40B4-BE49-F238E27FC236}">
                  <a16:creationId xmlns:a16="http://schemas.microsoft.com/office/drawing/2014/main" id="{48AFAFC2-8141-49BC-5A50-CA3FFEE3C4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 y="2067"/>
              <a:ext cx="791"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42" name="Picture 6" descr="j0196114">
              <a:extLst>
                <a:ext uri="{FF2B5EF4-FFF2-40B4-BE49-F238E27FC236}">
                  <a16:creationId xmlns:a16="http://schemas.microsoft.com/office/drawing/2014/main" id="{7869092A-6A93-4EE2-7917-CE39A673EB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 y="1923"/>
              <a:ext cx="664"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43" name="Picture 7">
              <a:extLst>
                <a:ext uri="{FF2B5EF4-FFF2-40B4-BE49-F238E27FC236}">
                  <a16:creationId xmlns:a16="http://schemas.microsoft.com/office/drawing/2014/main" id="{EF7DF853-C7AC-8698-775A-E188306185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2" y="1827"/>
              <a:ext cx="733"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8">
            <a:extLst>
              <a:ext uri="{FF2B5EF4-FFF2-40B4-BE49-F238E27FC236}">
                <a16:creationId xmlns:a16="http://schemas.microsoft.com/office/drawing/2014/main" id="{E7DFA7C5-AA0F-9C8D-97DE-6DF0A81A0A79}"/>
              </a:ext>
            </a:extLst>
          </p:cNvPr>
          <p:cNvGrpSpPr>
            <a:grpSpLocks/>
          </p:cNvGrpSpPr>
          <p:nvPr/>
        </p:nvGrpSpPr>
        <p:grpSpPr bwMode="auto">
          <a:xfrm>
            <a:off x="990600" y="3886200"/>
            <a:ext cx="7162800" cy="1981200"/>
            <a:chOff x="624" y="2448"/>
            <a:chExt cx="4512" cy="1248"/>
          </a:xfrm>
        </p:grpSpPr>
        <p:sp>
          <p:nvSpPr>
            <p:cNvPr id="252932" name="AutoShape 9">
              <a:extLst>
                <a:ext uri="{FF2B5EF4-FFF2-40B4-BE49-F238E27FC236}">
                  <a16:creationId xmlns:a16="http://schemas.microsoft.com/office/drawing/2014/main" id="{39D34D9E-DCC8-129B-D89B-5E10B45DCB52}"/>
                </a:ext>
              </a:extLst>
            </p:cNvPr>
            <p:cNvSpPr>
              <a:spLocks noChangeArrowheads="1"/>
            </p:cNvSpPr>
            <p:nvPr/>
          </p:nvSpPr>
          <p:spPr bwMode="auto">
            <a:xfrm>
              <a:off x="624" y="3120"/>
              <a:ext cx="480" cy="576"/>
            </a:xfrm>
            <a:prstGeom prst="foldedCorner">
              <a:avLst>
                <a:gd name="adj" fmla="val 12500"/>
              </a:avLst>
            </a:prstGeom>
            <a:solidFill>
              <a:srgbClr val="CCFFFF"/>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252933" name="AutoShape 10">
              <a:extLst>
                <a:ext uri="{FF2B5EF4-FFF2-40B4-BE49-F238E27FC236}">
                  <a16:creationId xmlns:a16="http://schemas.microsoft.com/office/drawing/2014/main" id="{E130FA9A-CAA3-CD2F-A4F0-357E7C6B45C2}"/>
                </a:ext>
              </a:extLst>
            </p:cNvPr>
            <p:cNvSpPr>
              <a:spLocks noChangeArrowheads="1"/>
            </p:cNvSpPr>
            <p:nvPr/>
          </p:nvSpPr>
          <p:spPr bwMode="auto">
            <a:xfrm>
              <a:off x="2160" y="3120"/>
              <a:ext cx="480" cy="576"/>
            </a:xfrm>
            <a:prstGeom prst="foldedCorner">
              <a:avLst>
                <a:gd name="adj" fmla="val 12500"/>
              </a:avLst>
            </a:prstGeom>
            <a:solidFill>
              <a:srgbClr val="CCFFFF"/>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252934" name="AutoShape 11">
              <a:extLst>
                <a:ext uri="{FF2B5EF4-FFF2-40B4-BE49-F238E27FC236}">
                  <a16:creationId xmlns:a16="http://schemas.microsoft.com/office/drawing/2014/main" id="{8D12CF54-9B27-3EDC-E59D-6FB7E0B255AC}"/>
                </a:ext>
              </a:extLst>
            </p:cNvPr>
            <p:cNvSpPr>
              <a:spLocks noChangeArrowheads="1"/>
            </p:cNvSpPr>
            <p:nvPr/>
          </p:nvSpPr>
          <p:spPr bwMode="auto">
            <a:xfrm>
              <a:off x="3504" y="3120"/>
              <a:ext cx="480" cy="576"/>
            </a:xfrm>
            <a:prstGeom prst="foldedCorner">
              <a:avLst>
                <a:gd name="adj" fmla="val 12500"/>
              </a:avLst>
            </a:prstGeom>
            <a:solidFill>
              <a:srgbClr val="CCFFFF"/>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252935" name="AutoShape 12">
              <a:extLst>
                <a:ext uri="{FF2B5EF4-FFF2-40B4-BE49-F238E27FC236}">
                  <a16:creationId xmlns:a16="http://schemas.microsoft.com/office/drawing/2014/main" id="{36999075-B173-5F4C-A264-90C057DE7683}"/>
                </a:ext>
              </a:extLst>
            </p:cNvPr>
            <p:cNvSpPr>
              <a:spLocks noChangeArrowheads="1"/>
            </p:cNvSpPr>
            <p:nvPr/>
          </p:nvSpPr>
          <p:spPr bwMode="auto">
            <a:xfrm>
              <a:off x="4656" y="3120"/>
              <a:ext cx="480" cy="576"/>
            </a:xfrm>
            <a:prstGeom prst="foldedCorner">
              <a:avLst>
                <a:gd name="adj" fmla="val 12500"/>
              </a:avLst>
            </a:prstGeom>
            <a:solidFill>
              <a:srgbClr val="CCFFFF"/>
            </a:solidFill>
            <a:ln w="9525">
              <a:solidFill>
                <a:schemeClr val="tx1"/>
              </a:solidFill>
              <a:round/>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252936" name="Line 13">
              <a:extLst>
                <a:ext uri="{FF2B5EF4-FFF2-40B4-BE49-F238E27FC236}">
                  <a16:creationId xmlns:a16="http://schemas.microsoft.com/office/drawing/2014/main" id="{F2E1D45E-6DE9-B34E-1BAC-0AC1500ED3DA}"/>
                </a:ext>
              </a:extLst>
            </p:cNvPr>
            <p:cNvSpPr>
              <a:spLocks noChangeShapeType="1"/>
            </p:cNvSpPr>
            <p:nvPr/>
          </p:nvSpPr>
          <p:spPr bwMode="auto">
            <a:xfrm>
              <a:off x="912" y="2544"/>
              <a:ext cx="0"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2937" name="Line 14">
              <a:extLst>
                <a:ext uri="{FF2B5EF4-FFF2-40B4-BE49-F238E27FC236}">
                  <a16:creationId xmlns:a16="http://schemas.microsoft.com/office/drawing/2014/main" id="{366E3465-9CD8-8076-0C92-701C29D19C9F}"/>
                </a:ext>
              </a:extLst>
            </p:cNvPr>
            <p:cNvSpPr>
              <a:spLocks noChangeShapeType="1"/>
            </p:cNvSpPr>
            <p:nvPr/>
          </p:nvSpPr>
          <p:spPr bwMode="auto">
            <a:xfrm>
              <a:off x="2448" y="2880"/>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2938" name="Line 15">
              <a:extLst>
                <a:ext uri="{FF2B5EF4-FFF2-40B4-BE49-F238E27FC236}">
                  <a16:creationId xmlns:a16="http://schemas.microsoft.com/office/drawing/2014/main" id="{CA861CB0-834B-C396-FE10-8551AC47265B}"/>
                </a:ext>
              </a:extLst>
            </p:cNvPr>
            <p:cNvSpPr>
              <a:spLocks noChangeShapeType="1"/>
            </p:cNvSpPr>
            <p:nvPr/>
          </p:nvSpPr>
          <p:spPr bwMode="auto">
            <a:xfrm>
              <a:off x="3744" y="2448"/>
              <a:ext cx="0" cy="5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2939" name="Line 16">
              <a:extLst>
                <a:ext uri="{FF2B5EF4-FFF2-40B4-BE49-F238E27FC236}">
                  <a16:creationId xmlns:a16="http://schemas.microsoft.com/office/drawing/2014/main" id="{07182DD5-B077-CC5A-3D06-8DDCCF302019}"/>
                </a:ext>
              </a:extLst>
            </p:cNvPr>
            <p:cNvSpPr>
              <a:spLocks noChangeShapeType="1"/>
            </p:cNvSpPr>
            <p:nvPr/>
          </p:nvSpPr>
          <p:spPr bwMode="auto">
            <a:xfrm>
              <a:off x="4848" y="2832"/>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7" name="Rectangle 2">
            <a:extLst>
              <a:ext uri="{FF2B5EF4-FFF2-40B4-BE49-F238E27FC236}">
                <a16:creationId xmlns:a16="http://schemas.microsoft.com/office/drawing/2014/main" id="{530F6874-C144-3253-C9B2-2F3B06EA1E6A}"/>
              </a:ext>
            </a:extLst>
          </p:cNvPr>
          <p:cNvSpPr>
            <a:spLocks noGrp="1" noChangeArrowheads="1"/>
          </p:cNvSpPr>
          <p:nvPr>
            <p:ph type="title"/>
          </p:nvPr>
        </p:nvSpPr>
        <p:spPr/>
        <p:txBody>
          <a:bodyPr/>
          <a:lstStyle/>
          <a:p>
            <a:r>
              <a:rPr lang="en-GB" altLang="en-US">
                <a:ea typeface="ＭＳ Ｐゴシック" panose="020B0600070205080204" pitchFamily="34" charset="-128"/>
              </a:rPr>
              <a:t>What might metadata "say"?</a:t>
            </a:r>
          </a:p>
        </p:txBody>
      </p:sp>
      <p:graphicFrame>
        <p:nvGraphicFramePr>
          <p:cNvPr id="254978" name="Object 2">
            <a:extLst>
              <a:ext uri="{FF2B5EF4-FFF2-40B4-BE49-F238E27FC236}">
                <a16:creationId xmlns:a16="http://schemas.microsoft.com/office/drawing/2014/main" id="{03ABEEC8-7A17-C6B2-DE05-1075723CD1BB}"/>
              </a:ext>
            </a:extLst>
          </p:cNvPr>
          <p:cNvGraphicFramePr>
            <a:graphicFrameLocks noChangeAspect="1"/>
          </p:cNvGraphicFramePr>
          <p:nvPr/>
        </p:nvGraphicFramePr>
        <p:xfrm>
          <a:off x="533400" y="2209800"/>
          <a:ext cx="1666875" cy="3584575"/>
        </p:xfrm>
        <a:graphic>
          <a:graphicData uri="http://schemas.openxmlformats.org/presentationml/2006/ole">
            <mc:AlternateContent xmlns:mc="http://schemas.openxmlformats.org/markup-compatibility/2006">
              <mc:Choice xmlns:v="urn:schemas-microsoft-com:vml" Requires="v">
                <p:oleObj name="Clip" r:id="rId3" imgW="1397000" imgH="2997200" progId="MS_ClipArt_Gallery.2">
                  <p:embed/>
                </p:oleObj>
              </mc:Choice>
              <mc:Fallback>
                <p:oleObj name="Clip" r:id="rId3" imgW="1397000" imgH="2997200"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09800"/>
                        <a:ext cx="1666875" cy="358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54979" name="Text Box 4">
            <a:extLst>
              <a:ext uri="{FF2B5EF4-FFF2-40B4-BE49-F238E27FC236}">
                <a16:creationId xmlns:a16="http://schemas.microsoft.com/office/drawing/2014/main" id="{3D86C383-8B1D-1828-DC9D-BD56BCC85B9C}"/>
              </a:ext>
            </a:extLst>
          </p:cNvPr>
          <p:cNvSpPr txBox="1">
            <a:spLocks noChangeArrowheads="1"/>
          </p:cNvSpPr>
          <p:nvPr/>
        </p:nvSpPr>
        <p:spPr bwMode="auto">
          <a:xfrm>
            <a:off x="3124200" y="1447800"/>
            <a:ext cx="5181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buClrTx/>
              <a:buFontTx/>
              <a:buNone/>
            </a:pPr>
            <a:r>
              <a:rPr lang="en-GB" altLang="en-US" sz="2000">
                <a:latin typeface="Arial" panose="020B0604020202020204" pitchFamily="34" charset="0"/>
              </a:rPr>
              <a:t>What is this called?</a:t>
            </a:r>
          </a:p>
          <a:p>
            <a:pPr eaLnBrk="1" hangingPunct="1">
              <a:buClrTx/>
              <a:buFontTx/>
              <a:buNone/>
            </a:pPr>
            <a:r>
              <a:rPr lang="en-GB" altLang="en-US" sz="2000">
                <a:latin typeface="Arial" panose="020B0604020202020204" pitchFamily="34" charset="0"/>
              </a:rPr>
              <a:t>What is this about?</a:t>
            </a:r>
          </a:p>
          <a:p>
            <a:pPr eaLnBrk="1" hangingPunct="1">
              <a:buClrTx/>
              <a:buFontTx/>
              <a:buNone/>
            </a:pPr>
            <a:r>
              <a:rPr lang="en-GB" altLang="en-US" sz="2000">
                <a:latin typeface="Arial" panose="020B0604020202020204" pitchFamily="34" charset="0"/>
              </a:rPr>
              <a:t>Who made this?</a:t>
            </a:r>
          </a:p>
          <a:p>
            <a:pPr eaLnBrk="1" hangingPunct="1">
              <a:buClrTx/>
              <a:buFontTx/>
              <a:buNone/>
            </a:pPr>
            <a:r>
              <a:rPr lang="en-GB" altLang="en-US" sz="2000">
                <a:latin typeface="Arial" panose="020B0604020202020204" pitchFamily="34" charset="0"/>
              </a:rPr>
              <a:t>When was this made?</a:t>
            </a:r>
          </a:p>
          <a:p>
            <a:pPr eaLnBrk="1" hangingPunct="1">
              <a:buClrTx/>
              <a:buFontTx/>
              <a:buNone/>
            </a:pPr>
            <a:r>
              <a:rPr lang="en-GB" altLang="en-US" sz="2000">
                <a:latin typeface="Arial" panose="020B0604020202020204" pitchFamily="34" charset="0"/>
              </a:rPr>
              <a:t>Where do I get (a copy of) this?</a:t>
            </a:r>
          </a:p>
          <a:p>
            <a:pPr eaLnBrk="1" hangingPunct="1">
              <a:buClrTx/>
              <a:buFontTx/>
              <a:buNone/>
            </a:pPr>
            <a:r>
              <a:rPr lang="en-GB" altLang="en-US" sz="2000">
                <a:latin typeface="Arial" panose="020B0604020202020204" pitchFamily="34" charset="0"/>
              </a:rPr>
              <a:t>When does this expire?</a:t>
            </a:r>
          </a:p>
          <a:p>
            <a:pPr eaLnBrk="1" hangingPunct="1">
              <a:buClrTx/>
              <a:buFontTx/>
              <a:buNone/>
            </a:pPr>
            <a:r>
              <a:rPr lang="en-GB" altLang="en-US" sz="2000">
                <a:latin typeface="Arial" panose="020B0604020202020204" pitchFamily="34" charset="0"/>
              </a:rPr>
              <a:t>What format does this use?</a:t>
            </a:r>
          </a:p>
          <a:p>
            <a:pPr eaLnBrk="1" hangingPunct="1">
              <a:buClrTx/>
              <a:buFontTx/>
              <a:buNone/>
            </a:pPr>
            <a:r>
              <a:rPr lang="en-GB" altLang="en-US" sz="2000">
                <a:latin typeface="Arial" panose="020B0604020202020204" pitchFamily="34" charset="0"/>
              </a:rPr>
              <a:t>Who is this intended for?</a:t>
            </a:r>
          </a:p>
          <a:p>
            <a:pPr eaLnBrk="1" hangingPunct="1">
              <a:buClrTx/>
              <a:buFontTx/>
              <a:buNone/>
            </a:pPr>
            <a:r>
              <a:rPr lang="en-GB" altLang="en-US" sz="2000">
                <a:latin typeface="Arial" panose="020B0604020202020204" pitchFamily="34" charset="0"/>
              </a:rPr>
              <a:t>What does this cost?</a:t>
            </a:r>
          </a:p>
          <a:p>
            <a:pPr eaLnBrk="1" hangingPunct="1">
              <a:buClrTx/>
              <a:buFontTx/>
              <a:buNone/>
            </a:pPr>
            <a:r>
              <a:rPr lang="en-GB" altLang="en-US" sz="2000">
                <a:latin typeface="Arial" panose="020B0604020202020204" pitchFamily="34" charset="0"/>
              </a:rPr>
              <a:t>Can I copy this? Can I modify this?</a:t>
            </a:r>
          </a:p>
          <a:p>
            <a:pPr eaLnBrk="1" hangingPunct="1">
              <a:buClrTx/>
              <a:buFontTx/>
              <a:buNone/>
            </a:pPr>
            <a:r>
              <a:rPr lang="en-GB" altLang="en-US" sz="2000">
                <a:latin typeface="Arial" panose="020B0604020202020204" pitchFamily="34" charset="0"/>
              </a:rPr>
              <a:t>What are the component parts of this? </a:t>
            </a:r>
          </a:p>
          <a:p>
            <a:pPr eaLnBrk="1" hangingPunct="1">
              <a:buClrTx/>
              <a:buFontTx/>
              <a:buNone/>
            </a:pPr>
            <a:r>
              <a:rPr lang="en-GB" altLang="en-US" sz="2000">
                <a:latin typeface="Arial" panose="020B0604020202020204" pitchFamily="34" charset="0"/>
              </a:rPr>
              <a:t>What else refers to this?</a:t>
            </a:r>
          </a:p>
          <a:p>
            <a:pPr eaLnBrk="1" hangingPunct="1">
              <a:buClrTx/>
              <a:buFontTx/>
              <a:buNone/>
            </a:pPr>
            <a:r>
              <a:rPr lang="en-GB" altLang="en-US" sz="2000">
                <a:latin typeface="Arial" panose="020B0604020202020204" pitchFamily="34" charset="0"/>
              </a:rPr>
              <a:t>What did "users" think of this?</a:t>
            </a:r>
          </a:p>
          <a:p>
            <a:pPr eaLnBrk="1" hangingPunct="1">
              <a:buClrTx/>
              <a:buFontTx/>
              <a:buNone/>
            </a:pPr>
            <a:r>
              <a:rPr lang="en-GB" altLang="en-US" sz="2000">
                <a:latin typeface="Arial" panose="020B0604020202020204" pitchFamily="34" charset="0"/>
              </a:rPr>
              <a:t>(etc!)</a:t>
            </a:r>
          </a:p>
        </p:txBody>
      </p:sp>
    </p:spTree>
  </p:cSld>
  <p:clrMapOvr>
    <a:masterClrMapping/>
  </p:clrMapOvr>
  <p:transition spd="med"/>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a:extLst>
              <a:ext uri="{FF2B5EF4-FFF2-40B4-BE49-F238E27FC236}">
                <a16:creationId xmlns:a16="http://schemas.microsoft.com/office/drawing/2014/main" id="{8FE8C7B0-36D9-9573-19CD-BFE14A9EFCB7}"/>
              </a:ext>
            </a:extLst>
          </p:cNvPr>
          <p:cNvSpPr>
            <a:spLocks noGrp="1" noChangeArrowheads="1"/>
          </p:cNvSpPr>
          <p:nvPr>
            <p:ph type="title"/>
          </p:nvPr>
        </p:nvSpPr>
        <p:spPr>
          <a:xfrm>
            <a:off x="468313" y="333375"/>
            <a:ext cx="8229600" cy="1143000"/>
          </a:xfrm>
        </p:spPr>
        <p:txBody>
          <a:bodyPr/>
          <a:lstStyle/>
          <a:p>
            <a:r>
              <a:rPr lang="en-GB" altLang="en-US" sz="4000" b="1">
                <a:ea typeface="ＭＳ Ｐゴシック" panose="020B0600070205080204" pitchFamily="34" charset="-128"/>
              </a:rPr>
              <a:t>What is XML?</a:t>
            </a:r>
          </a:p>
        </p:txBody>
      </p:sp>
      <p:sp>
        <p:nvSpPr>
          <p:cNvPr id="257026" name="Rectangle 3">
            <a:extLst>
              <a:ext uri="{FF2B5EF4-FFF2-40B4-BE49-F238E27FC236}">
                <a16:creationId xmlns:a16="http://schemas.microsoft.com/office/drawing/2014/main" id="{F7397BAE-6038-8C0B-1A46-62F732C14B32}"/>
              </a:ext>
            </a:extLst>
          </p:cNvPr>
          <p:cNvSpPr>
            <a:spLocks noGrp="1" noChangeArrowheads="1"/>
          </p:cNvSpPr>
          <p:nvPr>
            <p:ph type="body" idx="1"/>
          </p:nvPr>
        </p:nvSpPr>
        <p:spPr>
          <a:xfrm>
            <a:off x="468313" y="1484313"/>
            <a:ext cx="8229600" cy="4105275"/>
          </a:xfrm>
        </p:spPr>
        <p:txBody>
          <a:bodyPr/>
          <a:lstStyle/>
          <a:p>
            <a:pPr>
              <a:lnSpc>
                <a:spcPct val="90000"/>
              </a:lnSpc>
            </a:pPr>
            <a:r>
              <a:rPr lang="en-GB" altLang="en-US" sz="2800" b="1">
                <a:ea typeface="ＭＳ Ｐゴシック" panose="020B0600070205080204" pitchFamily="34" charset="-128"/>
              </a:rPr>
              <a:t>XML – eXtensible Markup Language</a:t>
            </a:r>
          </a:p>
          <a:p>
            <a:pPr>
              <a:lnSpc>
                <a:spcPct val="90000"/>
              </a:lnSpc>
            </a:pPr>
            <a:r>
              <a:rPr lang="en-GB" altLang="en-US" sz="2800" b="1">
                <a:ea typeface="ＭＳ Ｐゴシック" panose="020B0600070205080204" pitchFamily="34" charset="-128"/>
              </a:rPr>
              <a:t>designed to improve the functionality of the Web by providing more flexible and adaptable information and identification</a:t>
            </a:r>
          </a:p>
          <a:p>
            <a:pPr>
              <a:lnSpc>
                <a:spcPct val="90000"/>
              </a:lnSpc>
            </a:pPr>
            <a:r>
              <a:rPr lang="en-GB" altLang="en-US" sz="2800" b="1">
                <a:ea typeface="ＭＳ Ｐゴシック" panose="020B0600070205080204" pitchFamily="34" charset="-128"/>
              </a:rPr>
              <a:t>“extensible” because not a fixed format like HTML</a:t>
            </a:r>
          </a:p>
          <a:p>
            <a:pPr>
              <a:lnSpc>
                <a:spcPct val="90000"/>
              </a:lnSpc>
            </a:pPr>
            <a:r>
              <a:rPr lang="en-GB" altLang="en-US" sz="2800" b="1">
                <a:ea typeface="ＭＳ Ｐゴシック" panose="020B0600070205080204" pitchFamily="34" charset="-128"/>
              </a:rPr>
              <a:t>a language for describing other languages (a meta-language)</a:t>
            </a:r>
          </a:p>
          <a:p>
            <a:pPr>
              <a:lnSpc>
                <a:spcPct val="90000"/>
              </a:lnSpc>
            </a:pPr>
            <a:r>
              <a:rPr lang="en-GB" altLang="en-US" sz="2800" b="1">
                <a:ea typeface="ＭＳ Ｐゴシック" panose="020B0600070205080204" pitchFamily="34" charset="-128"/>
              </a:rPr>
              <a:t>design your own customised markup language</a:t>
            </a:r>
          </a:p>
        </p:txBody>
      </p:sp>
    </p:spTree>
  </p:cSld>
  <p:clrMapOvr>
    <a:masterClrMapping/>
  </p:clrMapOvr>
  <p:transition spd="med"/>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
            <a:extLst>
              <a:ext uri="{FF2B5EF4-FFF2-40B4-BE49-F238E27FC236}">
                <a16:creationId xmlns:a16="http://schemas.microsoft.com/office/drawing/2014/main" id="{3573FFF8-091E-64E5-02A3-8F5428B69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0"/>
            <a:ext cx="889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3D9FFA2C-5817-030B-695D-809C7F4227CC}"/>
              </a:ext>
            </a:extLst>
          </p:cNvPr>
          <p:cNvSpPr>
            <a:spLocks noGrp="1" noChangeArrowheads="1"/>
          </p:cNvSpPr>
          <p:nvPr>
            <p:ph type="title"/>
          </p:nvPr>
        </p:nvSpPr>
        <p:spPr/>
        <p:txBody>
          <a:bodyPr/>
          <a:lstStyle/>
          <a:p>
            <a:r>
              <a:rPr lang="en-US" altLang="en-US">
                <a:ea typeface="ＭＳ Ｐゴシック" panose="020B0600070205080204" pitchFamily="34" charset="-128"/>
              </a:rPr>
              <a:t>Specialty Search Engines</a:t>
            </a:r>
          </a:p>
        </p:txBody>
      </p:sp>
      <p:sp>
        <p:nvSpPr>
          <p:cNvPr id="51202" name="Rectangle 3">
            <a:extLst>
              <a:ext uri="{FF2B5EF4-FFF2-40B4-BE49-F238E27FC236}">
                <a16:creationId xmlns:a16="http://schemas.microsoft.com/office/drawing/2014/main" id="{C8F6F907-91F8-E6C7-1873-1C4FD2F53D60}"/>
              </a:ext>
            </a:extLst>
          </p:cNvPr>
          <p:cNvSpPr>
            <a:spLocks noGrp="1" noChangeArrowheads="1"/>
          </p:cNvSpPr>
          <p:nvPr>
            <p:ph type="body" idx="1"/>
          </p:nvPr>
        </p:nvSpPr>
        <p:spPr/>
        <p:txBody>
          <a:bodyPr/>
          <a:lstStyle/>
          <a:p>
            <a:pPr>
              <a:lnSpc>
                <a:spcPct val="90000"/>
              </a:lnSpc>
            </a:pPr>
            <a:r>
              <a:rPr lang="en-US" altLang="en-US" sz="2800">
                <a:ea typeface="ＭＳ Ｐゴシック" panose="020B0600070205080204" pitchFamily="34" charset="-128"/>
              </a:rPr>
              <a:t>Focuses on a specific type of information</a:t>
            </a:r>
          </a:p>
          <a:p>
            <a:pPr lvl="1">
              <a:lnSpc>
                <a:spcPct val="90000"/>
              </a:lnSpc>
            </a:pPr>
            <a:r>
              <a:rPr lang="en-US" altLang="en-US" sz="2400">
                <a:ea typeface="ＭＳ Ｐゴシック" panose="020B0600070205080204" pitchFamily="34" charset="-128"/>
              </a:rPr>
              <a:t>Subject area, geographic area, resource type, enterprise</a:t>
            </a:r>
          </a:p>
          <a:p>
            <a:pPr>
              <a:lnSpc>
                <a:spcPct val="90000"/>
              </a:lnSpc>
            </a:pPr>
            <a:r>
              <a:rPr lang="en-US" altLang="en-US" sz="2800">
                <a:ea typeface="ＭＳ Ｐゴシック" panose="020B0600070205080204" pitchFamily="34" charset="-128"/>
              </a:rPr>
              <a:t>Can be part of a general purpose engine</a:t>
            </a:r>
          </a:p>
          <a:p>
            <a:pPr>
              <a:lnSpc>
                <a:spcPct val="90000"/>
              </a:lnSpc>
            </a:pPr>
            <a:r>
              <a:rPr lang="en-US" altLang="en-US" sz="2800">
                <a:ea typeface="ＭＳ Ｐゴシック" panose="020B0600070205080204" pitchFamily="34" charset="-128"/>
              </a:rPr>
              <a:t>Often use a crawler to build the index from web pages specific to the area of focus, or combine crawler with human built directory</a:t>
            </a:r>
          </a:p>
          <a:p>
            <a:pPr>
              <a:lnSpc>
                <a:spcPct val="90000"/>
              </a:lnSpc>
            </a:pPr>
            <a:r>
              <a:rPr lang="en-US" altLang="en-US" sz="2800">
                <a:ea typeface="ＭＳ Ｐゴシック" panose="020B0600070205080204" pitchFamily="34" charset="-128"/>
              </a:rPr>
              <a:t>Advantages:</a:t>
            </a:r>
          </a:p>
          <a:p>
            <a:pPr lvl="1">
              <a:lnSpc>
                <a:spcPct val="90000"/>
              </a:lnSpc>
            </a:pPr>
            <a:r>
              <a:rPr lang="en-US" altLang="en-US" sz="2400">
                <a:ea typeface="ＭＳ Ｐゴシック" panose="020B0600070205080204" pitchFamily="34" charset="-128"/>
              </a:rPr>
              <a:t>Save time</a:t>
            </a:r>
          </a:p>
          <a:p>
            <a:pPr lvl="1">
              <a:lnSpc>
                <a:spcPct val="90000"/>
              </a:lnSpc>
            </a:pPr>
            <a:r>
              <a:rPr lang="en-US" altLang="en-US" sz="2400">
                <a:ea typeface="ＭＳ Ｐゴシック" panose="020B0600070205080204" pitchFamily="34" charset="-128"/>
              </a:rPr>
              <a:t>Greater relevance</a:t>
            </a:r>
          </a:p>
          <a:p>
            <a:pPr lvl="1">
              <a:lnSpc>
                <a:spcPct val="90000"/>
              </a:lnSpc>
            </a:pPr>
            <a:r>
              <a:rPr lang="en-US" altLang="en-US" sz="2400">
                <a:ea typeface="ＭＳ Ｐゴシック" panose="020B0600070205080204" pitchFamily="34" charset="-128"/>
              </a:rPr>
              <a:t>Vetted database, unique entries and annotations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7" name="Picture 2">
            <a:extLst>
              <a:ext uri="{FF2B5EF4-FFF2-40B4-BE49-F238E27FC236}">
                <a16:creationId xmlns:a16="http://schemas.microsoft.com/office/drawing/2014/main" id="{FD6140E1-1388-F278-E13A-60B44155C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419100"/>
            <a:ext cx="8458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a:extLst>
              <a:ext uri="{FF2B5EF4-FFF2-40B4-BE49-F238E27FC236}">
                <a16:creationId xmlns:a16="http://schemas.microsoft.com/office/drawing/2014/main" id="{AA7AF3B3-9189-0FC5-9653-2D2F06FE431F}"/>
              </a:ext>
            </a:extLst>
          </p:cNvPr>
          <p:cNvSpPr>
            <a:spLocks noGrp="1" noChangeArrowheads="1"/>
          </p:cNvSpPr>
          <p:nvPr>
            <p:ph type="body" idx="1"/>
          </p:nvPr>
        </p:nvSpPr>
        <p:spPr>
          <a:xfrm>
            <a:off x="685800" y="1600200"/>
            <a:ext cx="7643813" cy="4114800"/>
          </a:xfrm>
        </p:spPr>
        <p:txBody>
          <a:bodyPr/>
          <a:lstStyle/>
          <a:p>
            <a:pPr eaLnBrk="1" hangingPunct="1">
              <a:lnSpc>
                <a:spcPct val="90000"/>
              </a:lnSpc>
            </a:pPr>
            <a:r>
              <a:rPr lang="en-US" altLang="en-US" sz="2400">
                <a:solidFill>
                  <a:srgbClr val="000000"/>
                </a:solidFill>
                <a:latin typeface="Clarendon Condensed" pitchFamily="18" charset="0"/>
                <a:ea typeface="ＭＳ Ｐゴシック" panose="020B0600070205080204" pitchFamily="34" charset="-128"/>
              </a:rPr>
              <a:t>The Web and Web 2.0 were designed with humans in mind.</a:t>
            </a:r>
          </a:p>
          <a:p>
            <a:pPr eaLnBrk="1" hangingPunct="1">
              <a:lnSpc>
                <a:spcPct val="90000"/>
              </a:lnSpc>
              <a:buFontTx/>
              <a:buNone/>
            </a:pPr>
            <a:r>
              <a:rPr lang="en-US" altLang="en-US" sz="2400">
                <a:solidFill>
                  <a:srgbClr val="000000"/>
                </a:solidFill>
                <a:latin typeface="Clarendon Condensed" pitchFamily="18" charset="0"/>
                <a:ea typeface="ＭＳ Ｐゴシック" panose="020B0600070205080204" pitchFamily="34" charset="-128"/>
              </a:rPr>
              <a:t>	(Human Understanding)</a:t>
            </a:r>
          </a:p>
          <a:p>
            <a:pPr eaLnBrk="1" hangingPunct="1">
              <a:lnSpc>
                <a:spcPct val="90000"/>
              </a:lnSpc>
            </a:pPr>
            <a:r>
              <a:rPr lang="en-US" altLang="en-US" sz="2400">
                <a:solidFill>
                  <a:srgbClr val="000000"/>
                </a:solidFill>
                <a:latin typeface="Clarendon Condensed" pitchFamily="18" charset="0"/>
                <a:ea typeface="ＭＳ Ｐゴシック" panose="020B0600070205080204" pitchFamily="34" charset="-128"/>
              </a:rPr>
              <a:t>The Web 3.0 will anticipate our needs! Whether it is State Department information when traveling, foreign embassy contacts, airline schedules, hotel reservations, area taxis, or famous restaurants: the information.  The new Web will be designed for computers.</a:t>
            </a:r>
          </a:p>
          <a:p>
            <a:pPr eaLnBrk="1" hangingPunct="1">
              <a:lnSpc>
                <a:spcPct val="90000"/>
              </a:lnSpc>
              <a:buFontTx/>
              <a:buNone/>
            </a:pPr>
            <a:r>
              <a:rPr lang="en-US" altLang="en-US" sz="2400">
                <a:solidFill>
                  <a:srgbClr val="000000"/>
                </a:solidFill>
                <a:latin typeface="Clarendon Condensed" pitchFamily="18" charset="0"/>
                <a:ea typeface="ＭＳ Ｐゴシック" panose="020B0600070205080204" pitchFamily="34" charset="-128"/>
              </a:rPr>
              <a:t>	(Machine Understanding)</a:t>
            </a:r>
          </a:p>
          <a:p>
            <a:pPr eaLnBrk="1" hangingPunct="1">
              <a:lnSpc>
                <a:spcPct val="90000"/>
              </a:lnSpc>
            </a:pPr>
            <a:r>
              <a:rPr lang="en-US" altLang="en-US" sz="2400">
                <a:solidFill>
                  <a:srgbClr val="000000"/>
                </a:solidFill>
                <a:latin typeface="Clarendon Condensed" pitchFamily="18" charset="0"/>
                <a:ea typeface="ＭＳ Ｐゴシック" panose="020B0600070205080204" pitchFamily="34" charset="-128"/>
              </a:rPr>
              <a:t>The Web 3.0 will be designed to anticipate the meaning of the search.</a:t>
            </a:r>
            <a:r>
              <a:rPr lang="en-US" altLang="en-US" sz="2800">
                <a:solidFill>
                  <a:srgbClr val="000000"/>
                </a:solidFill>
                <a:latin typeface="Clarendon Condensed" pitchFamily="18" charset="0"/>
                <a:ea typeface="ＭＳ Ｐゴシック" panose="020B0600070205080204" pitchFamily="34" charset="-128"/>
              </a:rPr>
              <a:t> </a:t>
            </a:r>
          </a:p>
        </p:txBody>
      </p:sp>
      <p:sp>
        <p:nvSpPr>
          <p:cNvPr id="3" name="Rectangle 2">
            <a:extLst>
              <a:ext uri="{FF2B5EF4-FFF2-40B4-BE49-F238E27FC236}">
                <a16:creationId xmlns:a16="http://schemas.microsoft.com/office/drawing/2014/main" id="{5CFDB0D4-4CB4-5E34-9BF7-8F46E64C8683}"/>
              </a:ext>
            </a:extLst>
          </p:cNvPr>
          <p:cNvSpPr>
            <a:spLocks noGrp="1" noChangeArrowheads="1"/>
          </p:cNvSpPr>
          <p:nvPr>
            <p:ph type="title"/>
          </p:nvPr>
        </p:nvSpPr>
        <p:spPr>
          <a:xfrm>
            <a:off x="304800" y="762000"/>
            <a:ext cx="7632700" cy="508000"/>
          </a:xfrm>
        </p:spPr>
        <p:txBody>
          <a:bodyPr/>
          <a:lstStyle/>
          <a:p>
            <a:pPr eaLnBrk="1" hangingPunct="1">
              <a:defRPr/>
            </a:pPr>
            <a:r>
              <a:rPr lang="en-US" altLang="en-US" b="1">
                <a:solidFill>
                  <a:srgbClr val="FF0000"/>
                </a:solidFill>
                <a:effectLst>
                  <a:outerShdw blurRad="38100" dist="38100" dir="2700000" algn="tl">
                    <a:srgbClr val="C0C0C0"/>
                  </a:outerShdw>
                </a:effectLst>
                <a:latin typeface="Clarendon Condensed" pitchFamily="18" charset="0"/>
                <a:ea typeface="ＭＳ Ｐゴシック" panose="020B0600070205080204" pitchFamily="34" charset="-128"/>
                <a:hlinkClick r:id="rId3"/>
              </a:rPr>
              <a:t>Web 2.0 vs Web 3.0</a:t>
            </a:r>
            <a:endParaRPr lang="en-US" altLang="en-US" b="1">
              <a:solidFill>
                <a:srgbClr val="FF0000"/>
              </a:solidFill>
              <a:effectLst>
                <a:outerShdw blurRad="38100" dist="38100" dir="2700000" algn="tl">
                  <a:srgbClr val="C0C0C0"/>
                </a:outerShdw>
              </a:effectLst>
              <a:latin typeface="Clarendon Condensed" pitchFamily="18" charset="0"/>
              <a:ea typeface="ＭＳ Ｐゴシック" panose="020B0600070205080204" pitchFamily="34" charset="-128"/>
            </a:endParaRPr>
          </a:p>
        </p:txBody>
      </p:sp>
    </p:spTree>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a:extLst>
              <a:ext uri="{FF2B5EF4-FFF2-40B4-BE49-F238E27FC236}">
                <a16:creationId xmlns:a16="http://schemas.microsoft.com/office/drawing/2014/main" id="{56C532C4-13FD-CDBA-7418-248C30B98AE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Google Knowledge Graph (GKG)</a:t>
            </a:r>
            <a:endParaRPr lang="en-AU" altLang="en-US">
              <a:ea typeface="ＭＳ Ｐゴシック" panose="020B0600070205080204" pitchFamily="34" charset="-128"/>
            </a:endParaRPr>
          </a:p>
        </p:txBody>
      </p:sp>
      <p:sp>
        <p:nvSpPr>
          <p:cNvPr id="146435" name="Rectangle 3">
            <a:extLst>
              <a:ext uri="{FF2B5EF4-FFF2-40B4-BE49-F238E27FC236}">
                <a16:creationId xmlns:a16="http://schemas.microsoft.com/office/drawing/2014/main" id="{3827D75B-AA0B-3503-C77B-02EBBD8F6958}"/>
              </a:ext>
            </a:extLst>
          </p:cNvPr>
          <p:cNvSpPr>
            <a:spLocks noGrp="1" noChangeArrowheads="1"/>
          </p:cNvSpPr>
          <p:nvPr>
            <p:ph type="body" idx="1"/>
          </p:nvPr>
        </p:nvSpPr>
        <p:spPr/>
        <p:txBody>
          <a:bodyPr/>
          <a:lstStyle/>
          <a:p>
            <a:pPr eaLnBrk="1" hangingPunct="1"/>
            <a:r>
              <a:rPr lang="en-US" altLang="en-US" sz="2400">
                <a:ea typeface="ＭＳ Ｐゴシック" panose="020B0600070205080204" pitchFamily="34" charset="-128"/>
              </a:rPr>
              <a:t>First step towards providing users with answers, rather than a collection of search results</a:t>
            </a:r>
          </a:p>
          <a:p>
            <a:pPr eaLnBrk="1" hangingPunct="1"/>
            <a:r>
              <a:rPr lang="en-US" altLang="en-US" sz="2400">
                <a:ea typeface="ＭＳ Ｐゴシック" panose="020B0600070205080204" pitchFamily="34" charset="-128"/>
              </a:rPr>
              <a:t>Attempts to turn ambiguous words into actual concepts understandable by search engine</a:t>
            </a:r>
          </a:p>
          <a:p>
            <a:pPr eaLnBrk="1" hangingPunct="1"/>
            <a:r>
              <a:rPr lang="en-US" altLang="en-US" sz="2400">
                <a:ea typeface="ＭＳ Ｐゴシック" panose="020B0600070205080204" pitchFamily="34" charset="-128"/>
              </a:rPr>
              <a:t>Distinguishes between homophones (eg –two, to)</a:t>
            </a:r>
          </a:p>
          <a:p>
            <a:pPr eaLnBrk="1" hangingPunct="1"/>
            <a:r>
              <a:rPr lang="en-US" altLang="en-US" sz="2400">
                <a:ea typeface="ＭＳ Ｐゴシック" panose="020B0600070205080204" pitchFamily="34" charset="-128"/>
              </a:rPr>
              <a:t>The knowledge graph only appears when you are searching for data already in its continuously growing database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6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6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a:extLst>
              <a:ext uri="{FF2B5EF4-FFF2-40B4-BE49-F238E27FC236}">
                <a16:creationId xmlns:a16="http://schemas.microsoft.com/office/drawing/2014/main" id="{CD22C38E-3D84-915F-3000-5668A815AF7C}"/>
              </a:ext>
            </a:extLst>
          </p:cNvPr>
          <p:cNvSpPr>
            <a:spLocks noGrp="1" noChangeArrowheads="1"/>
          </p:cNvSpPr>
          <p:nvPr>
            <p:ph type="title"/>
          </p:nvPr>
        </p:nvSpPr>
        <p:spPr/>
        <p:txBody>
          <a:bodyPr/>
          <a:lstStyle/>
          <a:p>
            <a:r>
              <a:rPr lang="en-US" altLang="en-US">
                <a:latin typeface="Arial" panose="020B0604020202020204" pitchFamily="34" charset="0"/>
                <a:ea typeface="ＭＳ Ｐゴシック" panose="020B0600070205080204" pitchFamily="34" charset="-128"/>
                <a:hlinkClick r:id="rId2"/>
              </a:rPr>
              <a:t>What is it?</a:t>
            </a:r>
            <a:endParaRPr lang="en-US" altLang="en-US">
              <a:latin typeface="Arial" panose="020B0604020202020204" pitchFamily="34" charset="0"/>
              <a:ea typeface="ＭＳ Ｐゴシック" panose="020B0600070205080204" pitchFamily="34" charset="-128"/>
            </a:endParaRPr>
          </a:p>
        </p:txBody>
      </p:sp>
      <p:sp>
        <p:nvSpPr>
          <p:cNvPr id="265218" name="Content Placeholder 2">
            <a:extLst>
              <a:ext uri="{FF2B5EF4-FFF2-40B4-BE49-F238E27FC236}">
                <a16:creationId xmlns:a16="http://schemas.microsoft.com/office/drawing/2014/main" id="{425F58EF-B7FB-8D0C-0859-AD10CA5C8471}"/>
              </a:ext>
            </a:extLst>
          </p:cNvPr>
          <p:cNvSpPr>
            <a:spLocks noGrp="1" noChangeArrowheads="1"/>
          </p:cNvSpPr>
          <p:nvPr>
            <p:ph sz="half" idx="1"/>
          </p:nvPr>
        </p:nvSpPr>
        <p:spPr>
          <a:xfrm>
            <a:off x="457200" y="1447800"/>
            <a:ext cx="8305800" cy="4525963"/>
          </a:xfrm>
        </p:spPr>
        <p:txBody>
          <a:bodyPr/>
          <a:lstStyle/>
          <a:p>
            <a:r>
              <a:rPr lang="ja-JP" altLang="en-US" sz="2000" i="1">
                <a:latin typeface="Arial" panose="020B0604020202020204" pitchFamily="34" charset="0"/>
                <a:ea typeface="ＭＳ Ｐゴシック" panose="020B0600070205080204" pitchFamily="34" charset="-128"/>
              </a:rPr>
              <a:t>“</a:t>
            </a:r>
            <a:r>
              <a:rPr lang="en-US" altLang="ja-JP" sz="2000" i="1">
                <a:latin typeface="Arial" panose="020B0604020202020204" pitchFamily="34" charset="0"/>
                <a:ea typeface="ＭＳ Ｐゴシック" panose="020B0600070205080204" pitchFamily="34" charset="-128"/>
              </a:rPr>
              <a:t>A huge knowledge graph of interconnected entities and their attributes</a:t>
            </a:r>
            <a:r>
              <a:rPr lang="ja-JP" altLang="en-US" sz="2000" i="1">
                <a:latin typeface="Arial" panose="020B0604020202020204" pitchFamily="34" charset="0"/>
                <a:ea typeface="ＭＳ Ｐゴシック" panose="020B0600070205080204" pitchFamily="34" charset="-128"/>
              </a:rPr>
              <a:t>”</a:t>
            </a:r>
            <a:r>
              <a:rPr lang="en-US" altLang="ja-JP" sz="2000">
                <a:latin typeface="Arial" panose="020B0604020202020204" pitchFamily="34" charset="0"/>
                <a:ea typeface="ＭＳ Ｐゴシック" panose="020B0600070205080204" pitchFamily="34" charset="-128"/>
              </a:rPr>
              <a:t>.</a:t>
            </a:r>
          </a:p>
          <a:p>
            <a:pPr algn="r">
              <a:buFontTx/>
              <a:buNone/>
            </a:pPr>
            <a:r>
              <a:rPr lang="en-US" altLang="en-US" sz="2000">
                <a:latin typeface="Arial" panose="020B0604020202020204" pitchFamily="34" charset="0"/>
                <a:ea typeface="ＭＳ Ｐゴシック" panose="020B0600070205080204" pitchFamily="34" charset="-128"/>
              </a:rPr>
              <a:t>	</a:t>
            </a:r>
            <a:r>
              <a:rPr lang="en-US" altLang="en-US" sz="1800">
                <a:latin typeface="Arial" panose="020B0604020202020204" pitchFamily="34" charset="0"/>
                <a:ea typeface="ＭＳ Ｐゴシック" panose="020B0600070205080204" pitchFamily="34" charset="-128"/>
              </a:rPr>
              <a:t>Amit Singhal, Senior Vice President at Google</a:t>
            </a:r>
          </a:p>
          <a:p>
            <a:pPr algn="r">
              <a:buFontTx/>
              <a:buNone/>
            </a:pPr>
            <a:endParaRPr lang="en-US" altLang="en-US" sz="2000" i="1">
              <a:latin typeface="Arial" panose="020B0604020202020204" pitchFamily="34" charset="0"/>
              <a:ea typeface="ＭＳ Ｐゴシック" panose="020B0600070205080204" pitchFamily="34" charset="-128"/>
            </a:endParaRPr>
          </a:p>
          <a:p>
            <a:r>
              <a:rPr lang="ja-JP" altLang="en-US" sz="2000" i="1">
                <a:latin typeface="Arial" panose="020B0604020202020204" pitchFamily="34" charset="0"/>
                <a:ea typeface="ＭＳ Ｐゴシック" panose="020B0600070205080204" pitchFamily="34" charset="-128"/>
              </a:rPr>
              <a:t>“</a:t>
            </a:r>
            <a:r>
              <a:rPr lang="en-US" altLang="ja-JP" sz="2000" i="1">
                <a:latin typeface="Arial" panose="020B0604020202020204" pitchFamily="34" charset="0"/>
                <a:ea typeface="ＭＳ Ｐゴシック" panose="020B0600070205080204" pitchFamily="34" charset="-128"/>
              </a:rPr>
              <a:t>A knowledge based used by Google to enhance its search engine</a:t>
            </a:r>
            <a:r>
              <a:rPr lang="ja-JP" altLang="en-US" sz="2000" i="1">
                <a:latin typeface="Arial" panose="020B0604020202020204" pitchFamily="34" charset="0"/>
                <a:ea typeface="ＭＳ Ｐゴシック" panose="020B0600070205080204" pitchFamily="34" charset="-128"/>
              </a:rPr>
              <a:t>’</a:t>
            </a:r>
            <a:r>
              <a:rPr lang="en-US" altLang="ja-JP" sz="2000" i="1">
                <a:latin typeface="Arial" panose="020B0604020202020204" pitchFamily="34" charset="0"/>
                <a:ea typeface="ＭＳ Ｐゴシック" panose="020B0600070205080204" pitchFamily="34" charset="-128"/>
              </a:rPr>
              <a:t>s results with semantic-search information gathered from a wide variety of sources</a:t>
            </a:r>
            <a:r>
              <a:rPr lang="ja-JP" altLang="en-US" sz="2000" i="1">
                <a:latin typeface="Arial" panose="020B0604020202020204" pitchFamily="34" charset="0"/>
                <a:ea typeface="ＭＳ Ｐゴシック" panose="020B0600070205080204" pitchFamily="34" charset="-128"/>
              </a:rPr>
              <a:t>”</a:t>
            </a:r>
            <a:r>
              <a:rPr lang="en-US" altLang="ja-JP" sz="2000" i="1">
                <a:latin typeface="Arial" panose="020B0604020202020204" pitchFamily="34" charset="0"/>
                <a:ea typeface="ＭＳ Ｐゴシック" panose="020B0600070205080204" pitchFamily="34" charset="-128"/>
              </a:rPr>
              <a:t> </a:t>
            </a:r>
          </a:p>
          <a:p>
            <a:pPr algn="r">
              <a:buFontTx/>
              <a:buNone/>
            </a:pPr>
            <a:r>
              <a:rPr lang="en-US" altLang="en-US" sz="1800">
                <a:solidFill>
                  <a:srgbClr val="292929"/>
                </a:solidFill>
                <a:latin typeface="Arial" panose="020B0604020202020204" pitchFamily="34" charset="0"/>
                <a:ea typeface="ヒラギノ角ゴ Pro W3" panose="020B0300000000000000" pitchFamily="34" charset="-128"/>
                <a:hlinkClick r:id="rId3"/>
              </a:rPr>
              <a:t>http://en.wikipedia.org/wiki/Knowledge_Graph</a:t>
            </a:r>
            <a:r>
              <a:rPr lang="en-US" altLang="en-US" sz="1800">
                <a:solidFill>
                  <a:srgbClr val="292929"/>
                </a:solidFill>
                <a:latin typeface="Arial" panose="020B0604020202020204" pitchFamily="34" charset="0"/>
                <a:ea typeface="ヒラギノ角ゴ Pro W3" panose="020B0300000000000000" pitchFamily="34" charset="-128"/>
              </a:rPr>
              <a:t> </a:t>
            </a:r>
            <a:endParaRPr lang="de-DE" altLang="en-US" sz="1800">
              <a:latin typeface="Arial" panose="020B0604020202020204" pitchFamily="34" charset="0"/>
              <a:ea typeface="ＭＳ Ｐゴシック" panose="020B0600070205080204" pitchFamily="34" charset="-128"/>
            </a:endParaRPr>
          </a:p>
          <a:p>
            <a:pPr>
              <a:buFontTx/>
              <a:buNone/>
            </a:pPr>
            <a:endParaRPr lang="en-US" altLang="en-US" sz="1800">
              <a:latin typeface="Arial" panose="020B0604020202020204" pitchFamily="34" charset="0"/>
              <a:ea typeface="ＭＳ Ｐゴシック" panose="020B0600070205080204" pitchFamily="34" charset="-128"/>
            </a:endParaRPr>
          </a:p>
          <a:p>
            <a:pPr>
              <a:buFontTx/>
              <a:buNone/>
            </a:pPr>
            <a:endParaRPr lang="en-US" altLang="en-US" sz="2000">
              <a:latin typeface="Arial" panose="020B0604020202020204" pitchFamily="34" charset="0"/>
              <a:ea typeface="ＭＳ Ｐゴシック" panose="020B0600070205080204" pitchFamily="34" charset="-128"/>
            </a:endParaRPr>
          </a:p>
          <a:p>
            <a:endParaRPr lang="en-US" altLang="en-US" sz="2400">
              <a:latin typeface="Arial" panose="020B0604020202020204" pitchFamily="34" charset="0"/>
              <a:ea typeface="ＭＳ Ｐゴシック" panose="020B0600070205080204" pitchFamily="34" charset="-128"/>
            </a:endParaRPr>
          </a:p>
        </p:txBody>
      </p:sp>
      <p:sp>
        <p:nvSpPr>
          <p:cNvPr id="265219" name="Slide Number Placeholder 4">
            <a:extLst>
              <a:ext uri="{FF2B5EF4-FFF2-40B4-BE49-F238E27FC236}">
                <a16:creationId xmlns:a16="http://schemas.microsoft.com/office/drawing/2014/main" id="{E27A9543-10D4-9D19-8175-E1F84C30B22C}"/>
              </a:ext>
            </a:extLst>
          </p:cNvPr>
          <p:cNvSpPr>
            <a:spLocks noGrp="1"/>
          </p:cNvSpPr>
          <p:nvPr>
            <p:ph type="sldNum" sz="quarter" idx="10"/>
          </p:nvPr>
        </p:nvSpPr>
        <p:spPr>
          <a:xfrm>
            <a:off x="3124200" y="64008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
                <a:srgbClr val="FF0000"/>
              </a:buClr>
            </a:pPr>
            <a:fld id="{61A566A8-CB8D-B942-BC56-2DADE17AAEDC}" type="slidenum">
              <a:rPr lang="en-US" altLang="en-US" sz="700">
                <a:solidFill>
                  <a:schemeClr val="bg1"/>
                </a:solidFill>
                <a:latin typeface="Arial" panose="020B0604020202020204" pitchFamily="34" charset="0"/>
              </a:rPr>
              <a:pPr algn="ctr" eaLnBrk="1" hangingPunct="1">
                <a:spcBef>
                  <a:spcPct val="0"/>
                </a:spcBef>
                <a:buClr>
                  <a:srgbClr val="FF0000"/>
                </a:buClr>
              </a:pPr>
              <a:t>173</a:t>
            </a:fld>
            <a:endParaRPr lang="en-US" altLang="en-US" sz="700">
              <a:solidFill>
                <a:schemeClr val="bg1"/>
              </a:solidFill>
              <a:latin typeface="Arial" panose="020B0604020202020204" pitchFamily="34" charset="0"/>
            </a:endParaRPr>
          </a:p>
        </p:txBody>
      </p:sp>
      <p:pic>
        <p:nvPicPr>
          <p:cNvPr id="265220" name="Picture 6">
            <a:extLst>
              <a:ext uri="{FF2B5EF4-FFF2-40B4-BE49-F238E27FC236}">
                <a16:creationId xmlns:a16="http://schemas.microsoft.com/office/drawing/2014/main" id="{43862FA3-9077-B8A5-F467-CADF3E40BF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2650" y="4343400"/>
            <a:ext cx="445135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41" name="Rectangle 2">
            <a:extLst>
              <a:ext uri="{FF2B5EF4-FFF2-40B4-BE49-F238E27FC236}">
                <a16:creationId xmlns:a16="http://schemas.microsoft.com/office/drawing/2014/main" id="{1EECC5E1-B3BC-E8A7-2A7F-9BA3D4B28490}"/>
              </a:ext>
            </a:extLst>
          </p:cNvPr>
          <p:cNvSpPr>
            <a:spLocks noChangeArrowheads="1"/>
          </p:cNvSpPr>
          <p:nvPr/>
        </p:nvSpPr>
        <p:spPr bwMode="auto">
          <a:xfrm>
            <a:off x="398463" y="798513"/>
            <a:ext cx="8396287" cy="896937"/>
          </a:xfrm>
          <a:prstGeom prst="rect">
            <a:avLst/>
          </a:prstGeom>
          <a:solidFill>
            <a:srgbClr val="FFFF99"/>
          </a:solidFill>
          <a:ln w="9525">
            <a:solidFill>
              <a:schemeClr val="tx1"/>
            </a:solidFill>
            <a:miter lim="800000"/>
            <a:headEnd/>
            <a:tailEnd/>
          </a:ln>
        </p:spPr>
        <p:txBody>
          <a:bodyPr wrap="none" lIns="90000" tIns="46800" rIns="90000" bIns="46800"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266242" name="Rectangle 3">
            <a:extLst>
              <a:ext uri="{FF2B5EF4-FFF2-40B4-BE49-F238E27FC236}">
                <a16:creationId xmlns:a16="http://schemas.microsoft.com/office/drawing/2014/main" id="{EC1943F7-57DB-A826-1DE6-2CB1D40D54D5}"/>
              </a:ext>
            </a:extLst>
          </p:cNvPr>
          <p:cNvSpPr>
            <a:spLocks noGrp="1" noChangeArrowheads="1"/>
          </p:cNvSpPr>
          <p:nvPr>
            <p:ph type="title"/>
          </p:nvPr>
        </p:nvSpPr>
        <p:spPr>
          <a:xfrm>
            <a:off x="381000" y="-12700"/>
            <a:ext cx="8458200" cy="762000"/>
          </a:xfrm>
        </p:spPr>
        <p:txBody>
          <a:bodyPr/>
          <a:lstStyle/>
          <a:p>
            <a:r>
              <a:rPr lang="en-US" altLang="en-US" sz="4000">
                <a:ea typeface="ＭＳ Ｐゴシック" panose="020B0600070205080204" pitchFamily="34" charset="-128"/>
              </a:rPr>
              <a:t>General idea of Semantic Web</a:t>
            </a:r>
          </a:p>
        </p:txBody>
      </p:sp>
      <p:sp>
        <p:nvSpPr>
          <p:cNvPr id="266243" name="Rectangle 4">
            <a:extLst>
              <a:ext uri="{FF2B5EF4-FFF2-40B4-BE49-F238E27FC236}">
                <a16:creationId xmlns:a16="http://schemas.microsoft.com/office/drawing/2014/main" id="{369B8AC8-47B3-C6A8-CEE3-40D1BCD7FA79}"/>
              </a:ext>
            </a:extLst>
          </p:cNvPr>
          <p:cNvSpPr>
            <a:spLocks noGrp="1" noChangeArrowheads="1"/>
          </p:cNvSpPr>
          <p:nvPr>
            <p:ph type="body" idx="1"/>
          </p:nvPr>
        </p:nvSpPr>
        <p:spPr>
          <a:xfrm>
            <a:off x="381000" y="1066800"/>
            <a:ext cx="8458200" cy="5029200"/>
          </a:xfrm>
        </p:spPr>
        <p:txBody>
          <a:bodyPr/>
          <a:lstStyle/>
          <a:p>
            <a:pPr>
              <a:lnSpc>
                <a:spcPct val="90000"/>
              </a:lnSpc>
              <a:buFontTx/>
              <a:buNone/>
            </a:pPr>
            <a:r>
              <a:rPr lang="en-US" altLang="en-US" sz="2000">
                <a:ea typeface="ＭＳ Ｐゴシック" panose="020B0600070205080204" pitchFamily="34" charset="-128"/>
              </a:rPr>
              <a:t>Make current web </a:t>
            </a:r>
            <a:r>
              <a:rPr lang="en-US" altLang="en-US" sz="2000">
                <a:solidFill>
                  <a:srgbClr val="0000FF"/>
                </a:solidFill>
                <a:ea typeface="ＭＳ Ｐゴシック" panose="020B0600070205080204" pitchFamily="34" charset="-128"/>
              </a:rPr>
              <a:t>more machine accessible and intelligent!</a:t>
            </a:r>
            <a:endParaRPr lang="en-US" altLang="en-US" sz="2000">
              <a:ea typeface="ＭＳ Ｐゴシック" panose="020B0600070205080204" pitchFamily="34" charset="-128"/>
            </a:endParaRPr>
          </a:p>
          <a:p>
            <a:pPr>
              <a:lnSpc>
                <a:spcPct val="90000"/>
              </a:lnSpc>
              <a:buFontTx/>
              <a:buNone/>
            </a:pPr>
            <a:r>
              <a:rPr lang="en-US" altLang="en-US" sz="2000">
                <a:ea typeface="ＭＳ Ｐゴシック" panose="020B0600070205080204" pitchFamily="34" charset="-128"/>
              </a:rPr>
              <a:t>(currently all the intelligence is in the user)</a:t>
            </a:r>
          </a:p>
          <a:p>
            <a:pPr>
              <a:lnSpc>
                <a:spcPct val="90000"/>
              </a:lnSpc>
              <a:buFontTx/>
              <a:buNone/>
            </a:pPr>
            <a:r>
              <a:rPr lang="en-US" altLang="en-US" sz="2800" b="1">
                <a:solidFill>
                  <a:srgbClr val="0000FF"/>
                </a:solidFill>
                <a:ea typeface="ＭＳ Ｐゴシック" panose="020B0600070205080204" pitchFamily="34" charset="-128"/>
              </a:rPr>
              <a:t>Motivating use-cases</a:t>
            </a:r>
            <a:br>
              <a:rPr lang="en-US" altLang="en-US" sz="2800" b="1">
                <a:solidFill>
                  <a:srgbClr val="0000FF"/>
                </a:solidFill>
                <a:ea typeface="ＭＳ Ｐゴシック" panose="020B0600070205080204" pitchFamily="34" charset="-128"/>
              </a:rPr>
            </a:br>
            <a:endParaRPr lang="en-US" altLang="en-US" sz="1200" b="1">
              <a:solidFill>
                <a:srgbClr val="0000FF"/>
              </a:solidFill>
              <a:ea typeface="ＭＳ Ｐゴシック" panose="020B0600070205080204" pitchFamily="34" charset="-128"/>
            </a:endParaRPr>
          </a:p>
          <a:p>
            <a:pPr>
              <a:lnSpc>
                <a:spcPct val="70000"/>
              </a:lnSpc>
            </a:pPr>
            <a:r>
              <a:rPr lang="en-US" altLang="en-US" sz="2000" b="1">
                <a:solidFill>
                  <a:srgbClr val="0000FF"/>
                </a:solidFill>
                <a:ea typeface="ＭＳ Ｐゴシック" panose="020B0600070205080204" pitchFamily="34" charset="-128"/>
              </a:rPr>
              <a:t>Search engines</a:t>
            </a:r>
          </a:p>
          <a:p>
            <a:pPr lvl="1">
              <a:lnSpc>
                <a:spcPct val="70000"/>
              </a:lnSpc>
              <a:buFontTx/>
              <a:buChar char="•"/>
            </a:pPr>
            <a:r>
              <a:rPr lang="en-US" altLang="en-US" sz="1800">
                <a:ea typeface="ＭＳ Ｐゴシック" panose="020B0600070205080204" pitchFamily="34" charset="-128"/>
              </a:rPr>
              <a:t>concepts, not keywords</a:t>
            </a:r>
          </a:p>
          <a:p>
            <a:pPr lvl="1">
              <a:lnSpc>
                <a:spcPct val="70000"/>
              </a:lnSpc>
              <a:buFontTx/>
              <a:buChar char="•"/>
            </a:pPr>
            <a:r>
              <a:rPr lang="en-US" altLang="en-US" sz="1800">
                <a:ea typeface="ＭＳ Ｐゴシック" panose="020B0600070205080204" pitchFamily="34" charset="-128"/>
              </a:rPr>
              <a:t>semantic narrowing/widening of queries</a:t>
            </a:r>
          </a:p>
          <a:p>
            <a:pPr>
              <a:lnSpc>
                <a:spcPct val="70000"/>
              </a:lnSpc>
            </a:pPr>
            <a:r>
              <a:rPr lang="en-US" altLang="en-US" sz="2000" b="1">
                <a:solidFill>
                  <a:srgbClr val="0000FF"/>
                </a:solidFill>
                <a:ea typeface="ＭＳ Ｐゴシック" panose="020B0600070205080204" pitchFamily="34" charset="-128"/>
              </a:rPr>
              <a:t>Shopbots</a:t>
            </a:r>
          </a:p>
          <a:p>
            <a:pPr lvl="1">
              <a:lnSpc>
                <a:spcPct val="70000"/>
              </a:lnSpc>
              <a:buFontTx/>
              <a:buChar char="•"/>
            </a:pPr>
            <a:r>
              <a:rPr lang="en-US" altLang="en-US" sz="1800">
                <a:ea typeface="ＭＳ Ｐゴシック" panose="020B0600070205080204" pitchFamily="34" charset="-128"/>
              </a:rPr>
              <a:t>semantic interchange, not screenscraping</a:t>
            </a:r>
          </a:p>
          <a:p>
            <a:pPr>
              <a:lnSpc>
                <a:spcPct val="70000"/>
              </a:lnSpc>
            </a:pPr>
            <a:r>
              <a:rPr lang="en-US" altLang="en-US" sz="2000" b="1">
                <a:solidFill>
                  <a:srgbClr val="0000FF"/>
                </a:solidFill>
                <a:ea typeface="ＭＳ Ｐゴシック" panose="020B0600070205080204" pitchFamily="34" charset="-128"/>
              </a:rPr>
              <a:t>E-commerce</a:t>
            </a:r>
          </a:p>
          <a:p>
            <a:pPr lvl="1">
              <a:lnSpc>
                <a:spcPct val="70000"/>
              </a:lnSpc>
            </a:pPr>
            <a:r>
              <a:rPr lang="en-US" altLang="en-US" sz="1800">
                <a:ea typeface="ＭＳ Ｐゴシック" panose="020B0600070205080204" pitchFamily="34" charset="-128"/>
              </a:rPr>
              <a:t>Negotiation, catalogue mapping, personalisation</a:t>
            </a:r>
          </a:p>
          <a:p>
            <a:pPr>
              <a:lnSpc>
                <a:spcPct val="70000"/>
              </a:lnSpc>
            </a:pPr>
            <a:r>
              <a:rPr lang="en-US" altLang="en-US" sz="2000" b="1">
                <a:solidFill>
                  <a:srgbClr val="0000FF"/>
                </a:solidFill>
                <a:ea typeface="ＭＳ Ｐゴシック" panose="020B0600070205080204" pitchFamily="34" charset="-128"/>
              </a:rPr>
              <a:t>Web Services</a:t>
            </a:r>
          </a:p>
          <a:p>
            <a:pPr lvl="1">
              <a:lnSpc>
                <a:spcPct val="70000"/>
              </a:lnSpc>
            </a:pPr>
            <a:r>
              <a:rPr lang="en-US" altLang="en-US" sz="1800">
                <a:ea typeface="ＭＳ Ｐゴシック" panose="020B0600070205080204" pitchFamily="34" charset="-128"/>
              </a:rPr>
              <a:t>Need semantic characterisations to find them</a:t>
            </a:r>
          </a:p>
          <a:p>
            <a:pPr>
              <a:lnSpc>
                <a:spcPct val="70000"/>
              </a:lnSpc>
            </a:pPr>
            <a:r>
              <a:rPr lang="en-US" altLang="en-US" sz="2000" b="1">
                <a:solidFill>
                  <a:srgbClr val="0000FF"/>
                </a:solidFill>
                <a:ea typeface="ＭＳ Ｐゴシック" panose="020B0600070205080204" pitchFamily="34" charset="-128"/>
              </a:rPr>
              <a:t>Navigation</a:t>
            </a:r>
          </a:p>
          <a:p>
            <a:pPr lvl="1">
              <a:lnSpc>
                <a:spcPct val="70000"/>
              </a:lnSpc>
              <a:buFontTx/>
              <a:buChar char="•"/>
            </a:pPr>
            <a:r>
              <a:rPr lang="en-US" altLang="en-US" sz="1800">
                <a:ea typeface="ＭＳ Ｐゴシック" panose="020B0600070205080204" pitchFamily="34" charset="-128"/>
              </a:rPr>
              <a:t>by semantic proximity, not hardwired links</a:t>
            </a:r>
          </a:p>
          <a:p>
            <a:pPr>
              <a:lnSpc>
                <a:spcPct val="70000"/>
              </a:lnSpc>
            </a:pPr>
            <a:r>
              <a:rPr lang="en-US" altLang="en-US" sz="2000">
                <a:ea typeface="ＭＳ Ｐゴシック" panose="020B0600070205080204" pitchFamily="34" charset="-128"/>
              </a:rPr>
              <a:t>..... </a:t>
            </a:r>
          </a:p>
        </p:txBody>
      </p:sp>
    </p:spTree>
  </p:cSld>
  <p:clrMapOvr>
    <a:masterClrMapping/>
  </p:clrMapOvr>
  <p:transition spd="med"/>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8289" name="Rectangle 2">
            <a:extLst>
              <a:ext uri="{FF2B5EF4-FFF2-40B4-BE49-F238E27FC236}">
                <a16:creationId xmlns:a16="http://schemas.microsoft.com/office/drawing/2014/main" id="{BF7A1F66-5182-F591-BDFE-31EA9DFAA8F2}"/>
              </a:ext>
            </a:extLst>
          </p:cNvPr>
          <p:cNvSpPr>
            <a:spLocks noGrp="1" noChangeArrowheads="1"/>
          </p:cNvSpPr>
          <p:nvPr>
            <p:ph type="title"/>
          </p:nvPr>
        </p:nvSpPr>
        <p:spPr>
          <a:xfrm>
            <a:off x="381000" y="368300"/>
            <a:ext cx="8763000" cy="762000"/>
          </a:xfrm>
        </p:spPr>
        <p:txBody>
          <a:bodyPr/>
          <a:lstStyle/>
          <a:p>
            <a:pPr eaLnBrk="1" hangingPunct="1"/>
            <a:r>
              <a:rPr lang="en-US" altLang="en-US" sz="4000">
                <a:ea typeface="ＭＳ Ｐゴシック" panose="020B0600070205080204" pitchFamily="34" charset="-128"/>
              </a:rPr>
              <a:t>General idea of Semantic Web</a:t>
            </a:r>
            <a:endParaRPr lang="en-US" altLang="en-US" sz="3200">
              <a:ea typeface="ＭＳ Ｐゴシック" panose="020B0600070205080204" pitchFamily="34" charset="-128"/>
            </a:endParaRPr>
          </a:p>
        </p:txBody>
      </p:sp>
      <p:sp>
        <p:nvSpPr>
          <p:cNvPr id="268290" name="Rectangle 3">
            <a:extLst>
              <a:ext uri="{FF2B5EF4-FFF2-40B4-BE49-F238E27FC236}">
                <a16:creationId xmlns:a16="http://schemas.microsoft.com/office/drawing/2014/main" id="{79D736B0-FBF6-C6D0-6F28-88186F375E79}"/>
              </a:ext>
            </a:extLst>
          </p:cNvPr>
          <p:cNvSpPr>
            <a:spLocks noGrp="1" noChangeArrowheads="1"/>
          </p:cNvSpPr>
          <p:nvPr>
            <p:ph type="body" idx="1"/>
          </p:nvPr>
        </p:nvSpPr>
        <p:spPr>
          <a:xfrm>
            <a:off x="685800" y="1676400"/>
            <a:ext cx="7772400" cy="3652838"/>
          </a:xfrm>
          <a:noFill/>
        </p:spPr>
        <p:txBody>
          <a:bodyPr/>
          <a:lstStyle/>
          <a:p>
            <a:pPr marL="457200" indent="-457200" eaLnBrk="1" hangingPunct="1">
              <a:lnSpc>
                <a:spcPct val="90000"/>
              </a:lnSpc>
              <a:buFontTx/>
              <a:buNone/>
            </a:pPr>
            <a:r>
              <a:rPr lang="en-US" altLang="en-US" sz="2800">
                <a:ea typeface="ＭＳ Ｐゴシック" panose="020B0600070205080204" pitchFamily="34" charset="-128"/>
              </a:rPr>
              <a:t>Do this by:</a:t>
            </a:r>
          </a:p>
          <a:p>
            <a:pPr marL="457200" indent="-457200" eaLnBrk="1" hangingPunct="1">
              <a:lnSpc>
                <a:spcPct val="90000"/>
              </a:lnSpc>
            </a:pPr>
            <a:r>
              <a:rPr lang="en-US" altLang="en-US" sz="2800" i="1" u="sng">
                <a:solidFill>
                  <a:srgbClr val="FF0000"/>
                </a:solidFill>
                <a:ea typeface="ＭＳ Ｐゴシック" panose="020B0600070205080204" pitchFamily="34" charset="-128"/>
              </a:rPr>
              <a:t>Somehow</a:t>
            </a:r>
            <a:r>
              <a:rPr lang="en-US" altLang="en-US" sz="2800">
                <a:ea typeface="ＭＳ Ｐゴシック" panose="020B0600070205080204" pitchFamily="34" charset="-128"/>
              </a:rPr>
              <a:t> making </a:t>
            </a:r>
            <a:r>
              <a:rPr lang="en-US" altLang="en-US" sz="2800" b="1">
                <a:solidFill>
                  <a:srgbClr val="0000FF"/>
                </a:solidFill>
                <a:ea typeface="ＭＳ Ｐゴシック" panose="020B0600070205080204" pitchFamily="34" charset="-128"/>
              </a:rPr>
              <a:t>data and metadata</a:t>
            </a:r>
            <a:r>
              <a:rPr lang="en-US" altLang="en-US" sz="2800">
                <a:ea typeface="ＭＳ Ｐゴシック" panose="020B0600070205080204" pitchFamily="34" charset="-128"/>
              </a:rPr>
              <a:t> available on the Web in machine-understandable form (</a:t>
            </a:r>
            <a:r>
              <a:rPr lang="en-US" altLang="en-US" sz="2800" b="1">
                <a:solidFill>
                  <a:srgbClr val="0000FF"/>
                </a:solidFill>
                <a:ea typeface="ＭＳ Ｐゴシック" panose="020B0600070205080204" pitchFamily="34" charset="-128"/>
              </a:rPr>
              <a:t>formalized</a:t>
            </a:r>
            <a:r>
              <a:rPr lang="en-US" altLang="en-US" sz="2800">
                <a:ea typeface="ＭＳ Ｐゴシック" panose="020B0600070205080204" pitchFamily="34" charset="-128"/>
              </a:rPr>
              <a:t>)</a:t>
            </a:r>
          </a:p>
          <a:p>
            <a:pPr marL="457200" indent="-457200" eaLnBrk="1" hangingPunct="1">
              <a:lnSpc>
                <a:spcPct val="90000"/>
              </a:lnSpc>
            </a:pPr>
            <a:r>
              <a:rPr lang="en-US" altLang="en-US" sz="2800">
                <a:ea typeface="ＭＳ Ｐゴシック" panose="020B0600070205080204" pitchFamily="34" charset="-128"/>
              </a:rPr>
              <a:t>Structure the data and meta-data in </a:t>
            </a:r>
            <a:r>
              <a:rPr lang="en-US" altLang="en-US" sz="2800" b="1">
                <a:solidFill>
                  <a:srgbClr val="0000FF"/>
                </a:solidFill>
                <a:ea typeface="ＭＳ Ｐゴシック" panose="020B0600070205080204" pitchFamily="34" charset="-128"/>
              </a:rPr>
              <a:t>ontologies</a:t>
            </a:r>
          </a:p>
          <a:p>
            <a:pPr marL="457200" indent="-457200" eaLnBrk="1" hangingPunct="1">
              <a:lnSpc>
                <a:spcPct val="90000"/>
              </a:lnSpc>
              <a:buFontTx/>
              <a:buNone/>
            </a:pPr>
            <a:endParaRPr lang="en-US" altLang="en-US" sz="2800">
              <a:ea typeface="ＭＳ Ｐゴシック" panose="020B0600070205080204" pitchFamily="34" charset="-128"/>
            </a:endParaRPr>
          </a:p>
        </p:txBody>
      </p:sp>
      <p:grpSp>
        <p:nvGrpSpPr>
          <p:cNvPr id="268291" name="Group 4">
            <a:extLst>
              <a:ext uri="{FF2B5EF4-FFF2-40B4-BE49-F238E27FC236}">
                <a16:creationId xmlns:a16="http://schemas.microsoft.com/office/drawing/2014/main" id="{EAD74755-BF54-E739-CEC5-E0B919A8F00A}"/>
              </a:ext>
            </a:extLst>
          </p:cNvPr>
          <p:cNvGrpSpPr>
            <a:grpSpLocks/>
          </p:cNvGrpSpPr>
          <p:nvPr/>
        </p:nvGrpSpPr>
        <p:grpSpPr bwMode="auto">
          <a:xfrm>
            <a:off x="3200400" y="4110038"/>
            <a:ext cx="4027488" cy="2438400"/>
            <a:chOff x="3152" y="2840"/>
            <a:chExt cx="2450" cy="1361"/>
          </a:xfrm>
        </p:grpSpPr>
        <p:sp>
          <p:nvSpPr>
            <p:cNvPr id="268292" name="Rectangle 5">
              <a:extLst>
                <a:ext uri="{FF2B5EF4-FFF2-40B4-BE49-F238E27FC236}">
                  <a16:creationId xmlns:a16="http://schemas.microsoft.com/office/drawing/2014/main" id="{DFD77D41-D42C-660C-1D4B-A6ECE527666F}"/>
                </a:ext>
              </a:extLst>
            </p:cNvPr>
            <p:cNvSpPr>
              <a:spLocks noChangeArrowheads="1"/>
            </p:cNvSpPr>
            <p:nvPr/>
          </p:nvSpPr>
          <p:spPr bwMode="auto">
            <a:xfrm>
              <a:off x="3152" y="2840"/>
              <a:ext cx="2450" cy="1360"/>
            </a:xfrm>
            <a:prstGeom prst="rect">
              <a:avLst/>
            </a:prstGeom>
            <a:solidFill>
              <a:srgbClr val="FFFF99"/>
            </a:solidFill>
            <a:ln w="9525">
              <a:solidFill>
                <a:schemeClr val="tx1"/>
              </a:solidFill>
              <a:miter lim="800000"/>
              <a:headEnd/>
              <a:tailEnd/>
            </a:ln>
          </p:spPr>
          <p:txBody>
            <a:bodyPr lIns="90000" tIns="46800" rIns="90000" bIns="46800"/>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b="1">
                  <a:solidFill>
                    <a:srgbClr val="0000FF"/>
                  </a:solidFill>
                  <a:latin typeface="Arial" panose="020B0604020202020204" pitchFamily="34" charset="0"/>
                </a:rPr>
                <a:t>These are non-trivial </a:t>
              </a:r>
              <a:br>
                <a:rPr lang="en-US" altLang="en-US" sz="2400" b="1">
                  <a:solidFill>
                    <a:srgbClr val="0000FF"/>
                  </a:solidFill>
                  <a:latin typeface="Arial" panose="020B0604020202020204" pitchFamily="34" charset="0"/>
                </a:rPr>
              </a:br>
              <a:r>
                <a:rPr lang="en-US" altLang="en-US" sz="2400" b="1">
                  <a:solidFill>
                    <a:srgbClr val="0000FF"/>
                  </a:solidFill>
                  <a:latin typeface="Arial" panose="020B0604020202020204" pitchFamily="34" charset="0"/>
                </a:rPr>
                <a:t>design decisions.</a:t>
              </a:r>
            </a:p>
            <a:p>
              <a:pPr>
                <a:spcBef>
                  <a:spcPct val="0"/>
                </a:spcBef>
                <a:buClrTx/>
                <a:buFontTx/>
                <a:buNone/>
              </a:pPr>
              <a:r>
                <a:rPr lang="en-US" altLang="en-US" sz="2400" b="1">
                  <a:solidFill>
                    <a:srgbClr val="0000FF"/>
                  </a:solidFill>
                  <a:latin typeface="Arial" panose="020B0604020202020204" pitchFamily="34" charset="0"/>
                </a:rPr>
                <a:t>Would we have:</a:t>
              </a:r>
            </a:p>
          </p:txBody>
        </p:sp>
        <p:pic>
          <p:nvPicPr>
            <p:cNvPr id="268293" name="Picture 6" descr="Title_GigaHome">
              <a:extLst>
                <a:ext uri="{FF2B5EF4-FFF2-40B4-BE49-F238E27FC236}">
                  <a16:creationId xmlns:a16="http://schemas.microsoft.com/office/drawing/2014/main" id="{32BB2DC8-94DB-094F-494D-B4B71792F3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3" y="3473"/>
              <a:ext cx="1680"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0337" name="Title 1">
            <a:extLst>
              <a:ext uri="{FF2B5EF4-FFF2-40B4-BE49-F238E27FC236}">
                <a16:creationId xmlns:a16="http://schemas.microsoft.com/office/drawing/2014/main" id="{A2F51C2F-2923-1B7D-D7B7-C7FA4B9C3DA4}"/>
              </a:ext>
            </a:extLst>
          </p:cNvPr>
          <p:cNvSpPr>
            <a:spLocks noGrp="1" noChangeArrowheads="1"/>
          </p:cNvSpPr>
          <p:nvPr>
            <p:ph type="title"/>
          </p:nvPr>
        </p:nvSpPr>
        <p:spPr>
          <a:xfrm>
            <a:off x="304800" y="0"/>
            <a:ext cx="8534400" cy="1066800"/>
          </a:xfrm>
        </p:spPr>
        <p:txBody>
          <a:bodyPr/>
          <a:lstStyle/>
          <a:p>
            <a:pPr eaLnBrk="1" hangingPunct="1"/>
            <a:r>
              <a:rPr lang="en-US" altLang="en-US" sz="2000">
                <a:ea typeface="ＭＳ Ｐゴシック" panose="020B0600070205080204" pitchFamily="34" charset="-128"/>
              </a:rPr>
              <a:t>SEARCH ENGINES VS. RECOMMENDER SYSTEMS – </a:t>
            </a:r>
            <a:br>
              <a:rPr lang="en-US" altLang="en-US" sz="2000">
                <a:ea typeface="ＭＳ Ｐゴシック" panose="020B0600070205080204" pitchFamily="34" charset="-128"/>
              </a:rPr>
            </a:br>
            <a:endParaRPr lang="en-US" altLang="en-US" sz="2000">
              <a:ea typeface="ＭＳ Ｐゴシック" panose="020B0600070205080204" pitchFamily="34" charset="-128"/>
            </a:endParaRPr>
          </a:p>
        </p:txBody>
      </p:sp>
      <p:sp>
        <p:nvSpPr>
          <p:cNvPr id="270338" name="Content Placeholder 2">
            <a:extLst>
              <a:ext uri="{FF2B5EF4-FFF2-40B4-BE49-F238E27FC236}">
                <a16:creationId xmlns:a16="http://schemas.microsoft.com/office/drawing/2014/main" id="{BC42BE46-F6B8-66D3-8F17-7EDC59FAF194}"/>
              </a:ext>
            </a:extLst>
          </p:cNvPr>
          <p:cNvSpPr>
            <a:spLocks noGrp="1" noChangeArrowheads="1"/>
          </p:cNvSpPr>
          <p:nvPr>
            <p:ph sz="half" idx="1"/>
          </p:nvPr>
        </p:nvSpPr>
        <p:spPr>
          <a:xfrm>
            <a:off x="762000" y="1676400"/>
            <a:ext cx="3810000" cy="4114800"/>
          </a:xfrm>
        </p:spPr>
        <p:txBody>
          <a:bodyPr/>
          <a:lstStyle/>
          <a:p>
            <a:pPr algn="ctr" eaLnBrk="1" hangingPunct="1">
              <a:lnSpc>
                <a:spcPct val="90000"/>
              </a:lnSpc>
              <a:buFont typeface="Wingdings" pitchFamily="2" charset="2"/>
              <a:buNone/>
            </a:pPr>
            <a:r>
              <a:rPr lang="en-US" altLang="en-US" sz="2000" b="1">
                <a:ea typeface="ＭＳ Ｐゴシック" panose="020B0600070205080204" pitchFamily="34" charset="-128"/>
              </a:rPr>
              <a:t>Search Engines</a:t>
            </a:r>
          </a:p>
          <a:p>
            <a:pPr eaLnBrk="1" hangingPunct="1">
              <a:lnSpc>
                <a:spcPct val="90000"/>
              </a:lnSpc>
            </a:pPr>
            <a:r>
              <a:rPr lang="en-US" altLang="en-US" sz="2000">
                <a:solidFill>
                  <a:schemeClr val="accent1"/>
                </a:solidFill>
                <a:ea typeface="ＭＳ Ｐゴシック" panose="020B0600070205080204" pitchFamily="34" charset="-128"/>
              </a:rPr>
              <a:t>Goal </a:t>
            </a:r>
            <a:r>
              <a:rPr lang="en-US" altLang="en-US" sz="2000">
                <a:ea typeface="ＭＳ Ｐゴシック" panose="020B0600070205080204" pitchFamily="34" charset="-128"/>
              </a:rPr>
              <a:t>– answer users ad hoc queries</a:t>
            </a:r>
          </a:p>
          <a:p>
            <a:pPr eaLnBrk="1" hangingPunct="1">
              <a:lnSpc>
                <a:spcPct val="90000"/>
              </a:lnSpc>
            </a:pPr>
            <a:r>
              <a:rPr lang="en-US" altLang="en-US" sz="2000">
                <a:solidFill>
                  <a:schemeClr val="accent1"/>
                </a:solidFill>
                <a:ea typeface="ＭＳ Ｐゴシック" panose="020B0600070205080204" pitchFamily="34" charset="-128"/>
              </a:rPr>
              <a:t>Input </a:t>
            </a:r>
            <a:r>
              <a:rPr lang="en-US" altLang="en-US" sz="2000">
                <a:ea typeface="ＭＳ Ｐゴシック" panose="020B0600070205080204" pitchFamily="34" charset="-128"/>
              </a:rPr>
              <a:t>– user  ad-hoc need defined as </a:t>
            </a:r>
            <a:r>
              <a:rPr lang="en-US" altLang="en-US" sz="2000">
                <a:solidFill>
                  <a:srgbClr val="777C84"/>
                </a:solidFill>
                <a:ea typeface="ＭＳ Ｐゴシック" panose="020B0600070205080204" pitchFamily="34" charset="-128"/>
              </a:rPr>
              <a:t>a query</a:t>
            </a:r>
            <a:r>
              <a:rPr lang="en-US" altLang="en-US" sz="2000">
                <a:ea typeface="ＭＳ Ｐゴシック" panose="020B0600070205080204" pitchFamily="34" charset="-128"/>
              </a:rPr>
              <a:t>	 </a:t>
            </a:r>
          </a:p>
          <a:p>
            <a:pPr eaLnBrk="1" hangingPunct="1">
              <a:lnSpc>
                <a:spcPct val="90000"/>
              </a:lnSpc>
            </a:pPr>
            <a:r>
              <a:rPr lang="en-US" altLang="en-US" sz="2000">
                <a:solidFill>
                  <a:schemeClr val="accent1"/>
                </a:solidFill>
                <a:ea typeface="ＭＳ Ｐゴシック" panose="020B0600070205080204" pitchFamily="34" charset="-128"/>
              </a:rPr>
              <a:t>Output</a:t>
            </a:r>
            <a:r>
              <a:rPr lang="en-US" altLang="en-US" sz="2000">
                <a:ea typeface="ＭＳ Ｐゴシック" panose="020B0600070205080204" pitchFamily="34" charset="-128"/>
              </a:rPr>
              <a:t>- ranked items relevant to user need  (based on her preferences???)</a:t>
            </a:r>
          </a:p>
          <a:p>
            <a:pPr eaLnBrk="1" hangingPunct="1">
              <a:lnSpc>
                <a:spcPct val="90000"/>
              </a:lnSpc>
            </a:pPr>
            <a:r>
              <a:rPr lang="en-US" altLang="en-US" sz="2000">
                <a:solidFill>
                  <a:schemeClr val="accent1"/>
                </a:solidFill>
                <a:ea typeface="ＭＳ Ｐゴシック" panose="020B0600070205080204" pitchFamily="34" charset="-128"/>
              </a:rPr>
              <a:t>Methods </a:t>
            </a:r>
            <a:r>
              <a:rPr lang="en-US" altLang="en-US" sz="2000">
                <a:ea typeface="ＭＳ Ｐゴシック" panose="020B0600070205080204" pitchFamily="34" charset="-128"/>
              </a:rPr>
              <a:t>- Mainly IR based methods</a:t>
            </a:r>
            <a:endParaRPr lang="en-US" altLang="en-US" sz="2000">
              <a:solidFill>
                <a:schemeClr val="accent1"/>
              </a:solidFill>
              <a:ea typeface="ＭＳ Ｐゴシック" panose="020B0600070205080204" pitchFamily="34" charset="-128"/>
            </a:endParaRPr>
          </a:p>
        </p:txBody>
      </p:sp>
      <p:sp>
        <p:nvSpPr>
          <p:cNvPr id="270339" name="Content Placeholder 3">
            <a:extLst>
              <a:ext uri="{FF2B5EF4-FFF2-40B4-BE49-F238E27FC236}">
                <a16:creationId xmlns:a16="http://schemas.microsoft.com/office/drawing/2014/main" id="{BDA805C7-D5D3-1616-A140-359210D43C11}"/>
              </a:ext>
            </a:extLst>
          </p:cNvPr>
          <p:cNvSpPr>
            <a:spLocks noGrp="1" noChangeArrowheads="1"/>
          </p:cNvSpPr>
          <p:nvPr>
            <p:ph sz="half" idx="2"/>
          </p:nvPr>
        </p:nvSpPr>
        <p:spPr>
          <a:xfrm>
            <a:off x="4270375" y="1600200"/>
            <a:ext cx="4087813" cy="4572000"/>
          </a:xfrm>
        </p:spPr>
        <p:txBody>
          <a:bodyPr/>
          <a:lstStyle/>
          <a:p>
            <a:pPr algn="ctr" eaLnBrk="1" hangingPunct="1">
              <a:lnSpc>
                <a:spcPct val="90000"/>
              </a:lnSpc>
              <a:buFont typeface="Wingdings" pitchFamily="2" charset="2"/>
              <a:buNone/>
            </a:pPr>
            <a:r>
              <a:rPr lang="en-US" altLang="en-US" sz="2000" b="1">
                <a:ea typeface="ＭＳ Ｐゴシック" panose="020B0600070205080204" pitchFamily="34" charset="-128"/>
              </a:rPr>
              <a:t>Recommender Systems</a:t>
            </a:r>
          </a:p>
          <a:p>
            <a:pPr eaLnBrk="1" hangingPunct="1">
              <a:lnSpc>
                <a:spcPct val="90000"/>
              </a:lnSpc>
            </a:pPr>
            <a:r>
              <a:rPr lang="en-US" altLang="en-US" sz="2000">
                <a:solidFill>
                  <a:schemeClr val="accent1"/>
                </a:solidFill>
                <a:ea typeface="ＭＳ Ｐゴシック" panose="020B0600070205080204" pitchFamily="34" charset="-128"/>
              </a:rPr>
              <a:t>Goal</a:t>
            </a:r>
            <a:r>
              <a:rPr lang="en-US" altLang="en-US" sz="2000">
                <a:ea typeface="ＭＳ Ｐゴシック" panose="020B0600070205080204" pitchFamily="34" charset="-128"/>
              </a:rPr>
              <a:t> – recommend  services or items to user</a:t>
            </a:r>
          </a:p>
          <a:p>
            <a:pPr eaLnBrk="1" hangingPunct="1">
              <a:lnSpc>
                <a:spcPct val="90000"/>
              </a:lnSpc>
            </a:pPr>
            <a:r>
              <a:rPr lang="en-US" altLang="en-US" sz="2000">
                <a:solidFill>
                  <a:schemeClr val="accent1"/>
                </a:solidFill>
                <a:ea typeface="ＭＳ Ｐゴシック" panose="020B0600070205080204" pitchFamily="34" charset="-128"/>
              </a:rPr>
              <a:t>Input </a:t>
            </a:r>
            <a:r>
              <a:rPr lang="en-US" altLang="en-US" sz="2000">
                <a:ea typeface="ＭＳ Ｐゴシック" panose="020B0600070205080204" pitchFamily="34" charset="-128"/>
              </a:rPr>
              <a:t>- user preferences defined as </a:t>
            </a:r>
            <a:r>
              <a:rPr lang="en-US" altLang="en-US" sz="2000">
                <a:solidFill>
                  <a:srgbClr val="777C84"/>
                </a:solidFill>
                <a:ea typeface="ＭＳ Ｐゴシック" panose="020B0600070205080204" pitchFamily="34" charset="-128"/>
              </a:rPr>
              <a:t>a profile</a:t>
            </a:r>
            <a:endParaRPr lang="en-US" altLang="en-US" sz="2000">
              <a:solidFill>
                <a:schemeClr val="accent1"/>
              </a:solidFill>
              <a:ea typeface="ＭＳ Ｐゴシック" panose="020B0600070205080204" pitchFamily="34" charset="-128"/>
            </a:endParaRPr>
          </a:p>
          <a:p>
            <a:pPr eaLnBrk="1" hangingPunct="1">
              <a:lnSpc>
                <a:spcPct val="90000"/>
              </a:lnSpc>
            </a:pPr>
            <a:r>
              <a:rPr lang="en-US" altLang="en-US" sz="2000">
                <a:solidFill>
                  <a:schemeClr val="accent1"/>
                </a:solidFill>
                <a:ea typeface="ＭＳ Ｐゴシック" panose="020B0600070205080204" pitchFamily="34" charset="-128"/>
              </a:rPr>
              <a:t>Output </a:t>
            </a:r>
            <a:r>
              <a:rPr lang="en-US" altLang="en-US" sz="2000">
                <a:ea typeface="ＭＳ Ｐゴシック" panose="020B0600070205080204" pitchFamily="34" charset="-128"/>
              </a:rPr>
              <a:t>-  ranked items based on  her preferences</a:t>
            </a:r>
            <a:endParaRPr lang="en-US" altLang="en-US" sz="2000">
              <a:solidFill>
                <a:schemeClr val="accent1"/>
              </a:solidFill>
              <a:ea typeface="ＭＳ Ｐゴシック" panose="020B0600070205080204" pitchFamily="34" charset="-128"/>
            </a:endParaRPr>
          </a:p>
          <a:p>
            <a:pPr eaLnBrk="1" hangingPunct="1">
              <a:lnSpc>
                <a:spcPct val="90000"/>
              </a:lnSpc>
            </a:pPr>
            <a:r>
              <a:rPr lang="en-US" altLang="en-US" sz="2000">
                <a:solidFill>
                  <a:schemeClr val="accent1"/>
                </a:solidFill>
                <a:ea typeface="ＭＳ Ｐゴシック" panose="020B0600070205080204" pitchFamily="34" charset="-128"/>
              </a:rPr>
              <a:t>Methods </a:t>
            </a:r>
            <a:r>
              <a:rPr lang="en-US" altLang="en-US" sz="2000">
                <a:ea typeface="ＭＳ Ｐゴシック" panose="020B0600070205080204" pitchFamily="34" charset="-128"/>
              </a:rPr>
              <a:t>– variety of methods, IR, ML, UM</a:t>
            </a:r>
            <a:endParaRPr lang="en-US" altLang="en-US" sz="2000">
              <a:solidFill>
                <a:schemeClr val="accent1"/>
              </a:solidFill>
              <a:ea typeface="ＭＳ Ｐゴシック" panose="020B0600070205080204" pitchFamily="34" charset="-128"/>
            </a:endParaRPr>
          </a:p>
          <a:p>
            <a:pPr eaLnBrk="1" hangingPunct="1">
              <a:lnSpc>
                <a:spcPct val="90000"/>
              </a:lnSpc>
              <a:buFont typeface="Wingdings" pitchFamily="2" charset="2"/>
              <a:buNone/>
            </a:pPr>
            <a:endParaRPr lang="en-US" altLang="en-US" sz="2000">
              <a:solidFill>
                <a:schemeClr val="accent1"/>
              </a:solidFill>
              <a:ea typeface="ＭＳ Ｐゴシック" panose="020B0600070205080204" pitchFamily="34" charset="-128"/>
            </a:endParaRPr>
          </a:p>
          <a:p>
            <a:pPr eaLnBrk="1" hangingPunct="1">
              <a:lnSpc>
                <a:spcPct val="90000"/>
              </a:lnSpc>
            </a:pPr>
            <a:endParaRPr lang="en-US" altLang="en-US" sz="2000">
              <a:solidFill>
                <a:schemeClr val="accent1"/>
              </a:solidFill>
              <a:ea typeface="ＭＳ Ｐゴシック" panose="020B0600070205080204" pitchFamily="34" charset="-128"/>
            </a:endParaRPr>
          </a:p>
        </p:txBody>
      </p:sp>
      <p:sp>
        <p:nvSpPr>
          <p:cNvPr id="270340" name="TextBox 4">
            <a:extLst>
              <a:ext uri="{FF2B5EF4-FFF2-40B4-BE49-F238E27FC236}">
                <a16:creationId xmlns:a16="http://schemas.microsoft.com/office/drawing/2014/main" id="{39618B05-00F8-3B0F-CCBE-EC75B46BAFC4}"/>
              </a:ext>
            </a:extLst>
          </p:cNvPr>
          <p:cNvSpPr txBox="1">
            <a:spLocks noChangeArrowheads="1"/>
          </p:cNvSpPr>
          <p:nvPr/>
        </p:nvSpPr>
        <p:spPr bwMode="auto">
          <a:xfrm>
            <a:off x="1828800" y="6096000"/>
            <a:ext cx="434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The two are starting to combine</a:t>
            </a:r>
          </a:p>
        </p:txBody>
      </p:sp>
    </p:spTree>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a:extLst>
              <a:ext uri="{FF2B5EF4-FFF2-40B4-BE49-F238E27FC236}">
                <a16:creationId xmlns:a16="http://schemas.microsoft.com/office/drawing/2014/main" id="{218118FC-7A09-213A-CD1D-5ADE1C7EF75F}"/>
              </a:ext>
            </a:extLst>
          </p:cNvPr>
          <p:cNvSpPr>
            <a:spLocks noGrp="1" noChangeArrowheads="1"/>
          </p:cNvSpPr>
          <p:nvPr>
            <p:ph type="ctrTitle"/>
          </p:nvPr>
        </p:nvSpPr>
        <p:spPr>
          <a:xfrm>
            <a:off x="0" y="-144463"/>
            <a:ext cx="8839200" cy="1143001"/>
          </a:xfrm>
        </p:spPr>
        <p:txBody>
          <a:bodyPr/>
          <a:lstStyle/>
          <a:p>
            <a:r>
              <a:rPr lang="en-US" altLang="en-US">
                <a:solidFill>
                  <a:srgbClr val="FF0000"/>
                </a:solidFill>
                <a:ea typeface="ＭＳ Ｐゴシック" panose="020B0600070205080204" pitchFamily="34" charset="-128"/>
              </a:rPr>
              <a:t>DBpedia – starting the semantic web</a:t>
            </a:r>
            <a:endParaRPr lang="en-US" altLang="zh-CN">
              <a:ea typeface="ＭＳ Ｐゴシック" panose="020B0600070205080204" pitchFamily="34" charset="-128"/>
            </a:endParaRPr>
          </a:p>
        </p:txBody>
      </p:sp>
      <p:grpSp>
        <p:nvGrpSpPr>
          <p:cNvPr id="2" name="Group 10">
            <a:extLst>
              <a:ext uri="{FF2B5EF4-FFF2-40B4-BE49-F238E27FC236}">
                <a16:creationId xmlns:a16="http://schemas.microsoft.com/office/drawing/2014/main" id="{361A472F-C3FF-0A2E-9039-2D4BF0166232}"/>
              </a:ext>
            </a:extLst>
          </p:cNvPr>
          <p:cNvGrpSpPr>
            <a:grpSpLocks/>
          </p:cNvGrpSpPr>
          <p:nvPr/>
        </p:nvGrpSpPr>
        <p:grpSpPr bwMode="auto">
          <a:xfrm>
            <a:off x="6629400" y="1041400"/>
            <a:ext cx="2209800" cy="3149600"/>
            <a:chOff x="6400947" y="1676400"/>
            <a:chExt cx="2210279" cy="3366669"/>
          </a:xfrm>
        </p:grpSpPr>
        <p:sp>
          <p:nvSpPr>
            <p:cNvPr id="271365" name="TextBox 4">
              <a:extLst>
                <a:ext uri="{FF2B5EF4-FFF2-40B4-BE49-F238E27FC236}">
                  <a16:creationId xmlns:a16="http://schemas.microsoft.com/office/drawing/2014/main" id="{EC7C93D8-C60B-10D9-519F-61BF19DD8710}"/>
                </a:ext>
              </a:extLst>
            </p:cNvPr>
            <p:cNvSpPr txBox="1">
              <a:spLocks noChangeArrowheads="1"/>
            </p:cNvSpPr>
            <p:nvPr/>
          </p:nvSpPr>
          <p:spPr bwMode="auto">
            <a:xfrm>
              <a:off x="6934199" y="1676400"/>
              <a:ext cx="1677027" cy="50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800"/>
                <a:t>CiteSeer</a:t>
              </a:r>
            </a:p>
          </p:txBody>
        </p:sp>
        <p:cxnSp>
          <p:nvCxnSpPr>
            <p:cNvPr id="271366" name="Straight Arrow Connector 7">
              <a:extLst>
                <a:ext uri="{FF2B5EF4-FFF2-40B4-BE49-F238E27FC236}">
                  <a16:creationId xmlns:a16="http://schemas.microsoft.com/office/drawing/2014/main" id="{54E1B221-9644-11EF-DCDF-B3A709EF1E19}"/>
                </a:ext>
              </a:extLst>
            </p:cNvPr>
            <p:cNvCxnSpPr>
              <a:cxnSpLocks noChangeShapeType="1"/>
              <a:stCxn id="271365" idx="2"/>
            </p:cNvCxnSpPr>
            <p:nvPr/>
          </p:nvCxnSpPr>
          <p:spPr bwMode="auto">
            <a:xfrm rot="5400000">
              <a:off x="5654394" y="2924749"/>
              <a:ext cx="2864873" cy="137176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71363" name="TextBox 6">
            <a:extLst>
              <a:ext uri="{FF2B5EF4-FFF2-40B4-BE49-F238E27FC236}">
                <a16:creationId xmlns:a16="http://schemas.microsoft.com/office/drawing/2014/main" id="{D000F166-28A6-7D2B-C12E-91F745D1B515}"/>
              </a:ext>
            </a:extLst>
          </p:cNvPr>
          <p:cNvSpPr txBox="1">
            <a:spLocks noChangeArrowheads="1"/>
          </p:cNvSpPr>
          <p:nvPr/>
        </p:nvSpPr>
        <p:spPr bwMode="auto">
          <a:xfrm>
            <a:off x="574675" y="6427788"/>
            <a:ext cx="7883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t>Extracted structured content from information created as part of the Wikipedia project</a:t>
            </a:r>
          </a:p>
        </p:txBody>
      </p:sp>
      <p:pic>
        <p:nvPicPr>
          <p:cNvPr id="271364" name="Picture 4" descr="C:\Users\Ashwin\Dropbox\Getoor-Ashwin\AAAI-2012\images\lod-datasets_2011-09-19_colored.png">
            <a:extLst>
              <a:ext uri="{FF2B5EF4-FFF2-40B4-BE49-F238E27FC236}">
                <a16:creationId xmlns:a16="http://schemas.microsoft.com/office/drawing/2014/main" id="{C4CE0C63-E06A-13F4-1C96-8742C57C88E1}"/>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04788" y="838200"/>
            <a:ext cx="8634412" cy="5694363"/>
          </a:xfrm>
          <a:prstGeom prst="rect">
            <a:avLst/>
          </a:prstGeom>
          <a:noFill/>
          <a:ln>
            <a:noFill/>
          </a:ln>
          <a:extLst>
            <a:ext uri="{909E8E84-426E-40DD-AFC4-6F175D3DCCD1}">
              <a14:hiddenFill xmlns:a14="http://schemas.microsoft.com/office/drawing/2010/main">
                <a:solidFill>
                  <a:srgbClr val="FFFFFF">
                    <a:alpha val="72940"/>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Text Box 10">
            <a:extLst>
              <a:ext uri="{FF2B5EF4-FFF2-40B4-BE49-F238E27FC236}">
                <a16:creationId xmlns:a16="http://schemas.microsoft.com/office/drawing/2014/main" id="{C6D03DD9-F1F2-8055-A51B-61677E696B27}"/>
              </a:ext>
            </a:extLst>
          </p:cNvPr>
          <p:cNvSpPr txBox="1">
            <a:spLocks noChangeArrowheads="1"/>
          </p:cNvSpPr>
          <p:nvPr/>
        </p:nvSpPr>
        <p:spPr bwMode="auto">
          <a:xfrm>
            <a:off x="0" y="0"/>
            <a:ext cx="9144000" cy="1141413"/>
          </a:xfrm>
          <a:prstGeom prst="rect">
            <a:avLst/>
          </a:prstGeom>
          <a:noFill/>
          <a:ln w="9525">
            <a:noFill/>
            <a:round/>
            <a:headEnd/>
            <a:tailEnd/>
          </a:ln>
          <a:effectLst/>
        </p:spPr>
        <p:txBody>
          <a:bodyPr lIns="91436" tIns="45718" rIns="91436" bIns="45718" anchor="ctr"/>
          <a:lstStyle>
            <a:lvl1pPr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Arial" charset="0"/>
                <a:ea typeface="ＭＳ Ｐゴシック" charset="-128"/>
              </a:defRPr>
            </a:lvl1pPr>
            <a:lvl2pPr marL="742950" indent="-28575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Arial" charset="0"/>
                <a:ea typeface="ＭＳ Ｐゴシック" charset="-128"/>
              </a:defRPr>
            </a:lvl2pPr>
            <a:lvl3pPr marL="11430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Arial" charset="0"/>
                <a:ea typeface="ＭＳ Ｐゴシック" charset="-128"/>
              </a:defRPr>
            </a:lvl3pPr>
            <a:lvl4pPr marL="16002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Arial" charset="0"/>
                <a:ea typeface="ＭＳ Ｐゴシック" charset="-128"/>
              </a:defRPr>
            </a:lvl4pPr>
            <a:lvl5pPr marL="2057400" indent="-228600" eaLnBrk="0" hangingPunct="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Arial" charset="0"/>
                <a:ea typeface="ＭＳ Ｐゴシック" charset="-128"/>
              </a:defRPr>
            </a:lvl9pPr>
          </a:lstStyle>
          <a:p>
            <a:pPr algn="ctr" eaLnBrk="1" hangingPunct="1">
              <a:defRPr/>
            </a:pPr>
            <a:r>
              <a:rPr lang="en-US" altLang="en-US" sz="4400">
                <a:solidFill>
                  <a:srgbClr val="000000"/>
                </a:solidFill>
                <a:effectLst>
                  <a:outerShdw blurRad="38100" dist="38100" dir="2700000" algn="tl">
                    <a:srgbClr val="C0C0C0"/>
                  </a:outerShdw>
                </a:effectLst>
              </a:rPr>
              <a:t>Linked Open Data</a:t>
            </a:r>
          </a:p>
        </p:txBody>
      </p:sp>
      <p:grpSp>
        <p:nvGrpSpPr>
          <p:cNvPr id="273410" name="Group 14">
            <a:extLst>
              <a:ext uri="{FF2B5EF4-FFF2-40B4-BE49-F238E27FC236}">
                <a16:creationId xmlns:a16="http://schemas.microsoft.com/office/drawing/2014/main" id="{DEE3D2A4-0B3B-78E1-C34E-B770A58C8BEE}"/>
              </a:ext>
            </a:extLst>
          </p:cNvPr>
          <p:cNvGrpSpPr>
            <a:grpSpLocks/>
          </p:cNvGrpSpPr>
          <p:nvPr/>
        </p:nvGrpSpPr>
        <p:grpSpPr bwMode="auto">
          <a:xfrm>
            <a:off x="1588" y="1395413"/>
            <a:ext cx="9142412" cy="5414962"/>
            <a:chOff x="-7" y="892"/>
            <a:chExt cx="6349" cy="3760"/>
          </a:xfrm>
        </p:grpSpPr>
        <p:sp>
          <p:nvSpPr>
            <p:cNvPr id="273415" name="Text Box 15">
              <a:extLst>
                <a:ext uri="{FF2B5EF4-FFF2-40B4-BE49-F238E27FC236}">
                  <a16:creationId xmlns:a16="http://schemas.microsoft.com/office/drawing/2014/main" id="{A527AD64-77F9-9CBE-C812-081108DC7C0D}"/>
                </a:ext>
              </a:extLst>
            </p:cNvPr>
            <p:cNvSpPr txBox="1">
              <a:spLocks noChangeArrowheads="1"/>
            </p:cNvSpPr>
            <p:nvPr/>
          </p:nvSpPr>
          <p:spPr bwMode="auto">
            <a:xfrm>
              <a:off x="-7" y="4373"/>
              <a:ext cx="634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lr>
                  <a:schemeClr val="accent2"/>
                </a:buClr>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3300"/>
                </a:buClr>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 pos="8535988" algn="l"/>
                </a:tabLst>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000">
                  <a:solidFill>
                    <a:srgbClr val="000000"/>
                  </a:solidFill>
                  <a:latin typeface="Arial" panose="020B0604020202020204" pitchFamily="34" charset="0"/>
                </a:rPr>
                <a:t>2011: 31B facts in 295 datasets interlinked by 504M assertions on </a:t>
              </a:r>
              <a:r>
                <a:rPr lang="en-US" altLang="en-US" sz="2000">
                  <a:solidFill>
                    <a:srgbClr val="000000"/>
                  </a:solidFill>
                  <a:latin typeface="Arial" panose="020B0604020202020204" pitchFamily="34" charset="0"/>
                  <a:hlinkClick r:id="rId3"/>
                </a:rPr>
                <a:t>ckan.net</a:t>
              </a:r>
              <a:endParaRPr lang="en-US" altLang="en-US" sz="2000">
                <a:solidFill>
                  <a:srgbClr val="000000"/>
                </a:solidFill>
                <a:latin typeface="Arial" panose="020B0604020202020204" pitchFamily="34" charset="0"/>
              </a:endParaRPr>
            </a:p>
          </p:txBody>
        </p:sp>
        <p:pic>
          <p:nvPicPr>
            <p:cNvPr id="273416" name="Picture 16">
              <a:extLst>
                <a:ext uri="{FF2B5EF4-FFF2-40B4-BE49-F238E27FC236}">
                  <a16:creationId xmlns:a16="http://schemas.microsoft.com/office/drawing/2014/main" id="{157103A8-4187-F0E6-1C6E-795AA7D97E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892"/>
              <a:ext cx="5183"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273411" name="TextBox 17">
            <a:extLst>
              <a:ext uri="{FF2B5EF4-FFF2-40B4-BE49-F238E27FC236}">
                <a16:creationId xmlns:a16="http://schemas.microsoft.com/office/drawing/2014/main" id="{2B3530F1-7558-3E30-1DC3-DC31AD337162}"/>
              </a:ext>
            </a:extLst>
          </p:cNvPr>
          <p:cNvSpPr txBox="1">
            <a:spLocks noChangeArrowheads="1"/>
          </p:cNvSpPr>
          <p:nvPr/>
        </p:nvSpPr>
        <p:spPr bwMode="auto">
          <a:xfrm>
            <a:off x="4813300" y="1066800"/>
            <a:ext cx="41322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buClrTx/>
              <a:buFontTx/>
              <a:buNone/>
            </a:pPr>
            <a:r>
              <a:rPr lang="en-US" altLang="en-US" sz="2000" b="1">
                <a:solidFill>
                  <a:srgbClr val="000000"/>
                </a:solidFill>
                <a:latin typeface="Arial" panose="020B0604020202020204" pitchFamily="34" charset="0"/>
              </a:rPr>
              <a:t>LOD is the new Cyc: a common source of background</a:t>
            </a:r>
          </a:p>
          <a:p>
            <a:pPr algn="r" eaLnBrk="1" hangingPunct="1">
              <a:spcBef>
                <a:spcPct val="0"/>
              </a:spcBef>
              <a:buClrTx/>
              <a:buFontTx/>
              <a:buNone/>
            </a:pPr>
            <a:r>
              <a:rPr lang="en-US" altLang="en-US" sz="2000" b="1">
                <a:solidFill>
                  <a:srgbClr val="000000"/>
                </a:solidFill>
                <a:latin typeface="Arial" panose="020B0604020202020204" pitchFamily="34" charset="0"/>
              </a:rPr>
              <a:t>knowledge</a:t>
            </a:r>
          </a:p>
        </p:txBody>
      </p:sp>
      <p:grpSp>
        <p:nvGrpSpPr>
          <p:cNvPr id="273412" name="Group 21">
            <a:extLst>
              <a:ext uri="{FF2B5EF4-FFF2-40B4-BE49-F238E27FC236}">
                <a16:creationId xmlns:a16="http://schemas.microsoft.com/office/drawing/2014/main" id="{44347F38-D52D-BA38-9630-2F4D32401C98}"/>
              </a:ext>
            </a:extLst>
          </p:cNvPr>
          <p:cNvGrpSpPr>
            <a:grpSpLocks/>
          </p:cNvGrpSpPr>
          <p:nvPr/>
        </p:nvGrpSpPr>
        <p:grpSpPr bwMode="auto">
          <a:xfrm>
            <a:off x="185738" y="1066800"/>
            <a:ext cx="3594100" cy="5292725"/>
            <a:chOff x="185740" y="1066800"/>
            <a:chExt cx="3594100" cy="5292725"/>
          </a:xfrm>
        </p:grpSpPr>
        <p:sp>
          <p:nvSpPr>
            <p:cNvPr id="273413" name="TextBox 17">
              <a:extLst>
                <a:ext uri="{FF2B5EF4-FFF2-40B4-BE49-F238E27FC236}">
                  <a16:creationId xmlns:a16="http://schemas.microsoft.com/office/drawing/2014/main" id="{9D63BDED-0CF4-B478-5F2F-8D3A1F8B36A9}"/>
                </a:ext>
              </a:extLst>
            </p:cNvPr>
            <p:cNvSpPr txBox="1">
              <a:spLocks noChangeArrowheads="1"/>
            </p:cNvSpPr>
            <p:nvPr/>
          </p:nvSpPr>
          <p:spPr bwMode="auto">
            <a:xfrm>
              <a:off x="198440" y="1066800"/>
              <a:ext cx="358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1800">
                  <a:solidFill>
                    <a:srgbClr val="000000"/>
                  </a:solidFill>
                  <a:latin typeface="Arial" panose="020B0604020202020204" pitchFamily="34" charset="0"/>
                </a:rPr>
                <a:t>Use Semantic Web Technology to publish shared data &amp; knowledge</a:t>
              </a:r>
            </a:p>
          </p:txBody>
        </p:sp>
        <p:sp>
          <p:nvSpPr>
            <p:cNvPr id="273414" name="TextBox 17">
              <a:extLst>
                <a:ext uri="{FF2B5EF4-FFF2-40B4-BE49-F238E27FC236}">
                  <a16:creationId xmlns:a16="http://schemas.microsoft.com/office/drawing/2014/main" id="{518EA067-6419-595A-5C00-834865694C89}"/>
                </a:ext>
              </a:extLst>
            </p:cNvPr>
            <p:cNvSpPr txBox="1">
              <a:spLocks noChangeArrowheads="1"/>
            </p:cNvSpPr>
            <p:nvPr/>
          </p:nvSpPr>
          <p:spPr bwMode="auto">
            <a:xfrm>
              <a:off x="185740" y="5435600"/>
              <a:ext cx="358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1800">
                  <a:solidFill>
                    <a:srgbClr val="000000"/>
                  </a:solidFill>
                  <a:latin typeface="Arial" panose="020B0604020202020204" pitchFamily="34" charset="0"/>
                </a:rPr>
                <a:t>Data is inter-</a:t>
              </a:r>
            </a:p>
            <a:p>
              <a:pPr eaLnBrk="1" hangingPunct="1">
                <a:spcBef>
                  <a:spcPct val="0"/>
                </a:spcBef>
                <a:buClrTx/>
                <a:buFontTx/>
                <a:buNone/>
              </a:pPr>
              <a:r>
                <a:rPr lang="en-US" altLang="en-US" sz="1800">
                  <a:solidFill>
                    <a:srgbClr val="000000"/>
                  </a:solidFill>
                  <a:latin typeface="Arial" panose="020B0604020202020204" pitchFamily="34" charset="0"/>
                </a:rPr>
                <a:t>linked to support inte-</a:t>
              </a:r>
            </a:p>
            <a:p>
              <a:pPr eaLnBrk="1" hangingPunct="1">
                <a:spcBef>
                  <a:spcPct val="0"/>
                </a:spcBef>
                <a:buClrTx/>
                <a:buFontTx/>
                <a:buNone/>
              </a:pPr>
              <a:r>
                <a:rPr lang="en-US" altLang="en-US" sz="1800">
                  <a:solidFill>
                    <a:srgbClr val="000000"/>
                  </a:solidFill>
                  <a:latin typeface="Arial" panose="020B0604020202020204" pitchFamily="34" charset="0"/>
                </a:rPr>
                <a:t>gration and fusion of knowledge</a:t>
              </a:r>
            </a:p>
          </p:txBody>
        </p:sp>
      </p:grpSp>
    </p:spTree>
  </p:cSld>
  <p:clrMapOvr>
    <a:masterClrMapping/>
  </p:clrMapOvr>
  <p:transition spd="slow"/>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algn="r">
              <a:spcBef>
                <a:spcPts val="0"/>
              </a:spcBef>
              <a:spcAft>
                <a:spcPts val="0"/>
              </a:spcAft>
              <a:buClr>
                <a:srgbClr val="000000"/>
              </a:buClr>
            </a:pPr>
            <a:fld id="{00000000-1234-1234-1234-123412341234}" type="slidenum">
              <a:rPr lang="en-US" smtClean="0"/>
              <a:pPr/>
              <a:t>179</a:t>
            </a:fld>
            <a:endParaRPr/>
          </a:p>
        </p:txBody>
      </p:sp>
      <p:sp>
        <p:nvSpPr>
          <p:cNvPr id="269" name="Google Shape;269;p50"/>
          <p:cNvSpPr txBox="1">
            <a:spLocks noGrp="1"/>
          </p:cNvSpPr>
          <p:nvPr>
            <p:ph type="ctrTitle"/>
          </p:nvPr>
        </p:nvSpPr>
        <p:spPr>
          <a:xfrm>
            <a:off x="309150" y="2041931"/>
            <a:ext cx="8525700" cy="1790775"/>
          </a:xfrm>
          <a:prstGeom prst="rect">
            <a:avLst/>
          </a:prstGeom>
          <a:noFill/>
          <a:ln>
            <a:noFill/>
          </a:ln>
        </p:spPr>
        <p:txBody>
          <a:bodyPr spcFirstLastPara="1" vert="horz" wrap="square" lIns="68569" tIns="34275" rIns="68569" bIns="34275" numCol="1" anchor="b" anchorCtr="0" compatLnSpc="1">
            <a:prstTxWarp prst="textNoShape">
              <a:avLst/>
            </a:prstTxWarp>
            <a:normAutofit/>
          </a:bodyPr>
          <a:lstStyle/>
          <a:p>
            <a:pPr>
              <a:lnSpc>
                <a:spcPct val="90000"/>
              </a:lnSpc>
              <a:spcBef>
                <a:spcPts val="0"/>
              </a:spcBef>
              <a:spcAft>
                <a:spcPts val="0"/>
              </a:spcAft>
              <a:buClr>
                <a:schemeClr val="dk1"/>
              </a:buClr>
              <a:buSzPts val="5400"/>
            </a:pPr>
            <a:r>
              <a:rPr lang="en-US" sz="3900"/>
              <a:t>Pretrained Transformers for Text Ranking:</a:t>
            </a:r>
            <a:br>
              <a:rPr lang="en-US" sz="3900"/>
            </a:br>
            <a:r>
              <a:rPr lang="en-US" sz="3900"/>
              <a:t>BERT and Beyond</a:t>
            </a:r>
            <a:endParaRPr sz="3900"/>
          </a:p>
        </p:txBody>
      </p:sp>
      <p:sp>
        <p:nvSpPr>
          <p:cNvPr id="270" name="Google Shape;270;p50"/>
          <p:cNvSpPr txBox="1"/>
          <p:nvPr/>
        </p:nvSpPr>
        <p:spPr>
          <a:xfrm>
            <a:off x="351488" y="1351369"/>
            <a:ext cx="5361750" cy="623925"/>
          </a:xfrm>
          <a:prstGeom prst="rect">
            <a:avLst/>
          </a:prstGeom>
          <a:noFill/>
          <a:ln>
            <a:noFill/>
          </a:ln>
        </p:spPr>
        <p:txBody>
          <a:bodyPr spcFirstLastPara="1" wrap="square" lIns="68569" tIns="68569" rIns="68569" bIns="68569" anchor="t" anchorCtr="0">
            <a:noAutofit/>
          </a:bodyPr>
          <a:lstStyle/>
          <a:p>
            <a:pPr>
              <a:spcBef>
                <a:spcPts val="0"/>
              </a:spcBef>
              <a:spcAft>
                <a:spcPts val="0"/>
              </a:spcAft>
            </a:pPr>
            <a:endParaRPr sz="3600" dirty="0">
              <a:solidFill>
                <a:srgbClr val="666666"/>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E4FCAD3F-C4CD-9875-A7E4-37356AFA90CE}"/>
              </a:ext>
            </a:extLst>
          </p:cNvPr>
          <p:cNvSpPr>
            <a:spLocks noGrp="1" noChangeArrowheads="1"/>
          </p:cNvSpPr>
          <p:nvPr>
            <p:ph type="title"/>
          </p:nvPr>
        </p:nvSpPr>
        <p:spPr/>
        <p:txBody>
          <a:bodyPr/>
          <a:lstStyle/>
          <a:p>
            <a:r>
              <a:rPr lang="en-US" altLang="en-US">
                <a:ea typeface="ＭＳ Ｐゴシック" panose="020B0600070205080204" pitchFamily="34" charset="-128"/>
              </a:rPr>
              <a:t>Information Seeking Behavior</a:t>
            </a:r>
          </a:p>
        </p:txBody>
      </p:sp>
      <p:sp>
        <p:nvSpPr>
          <p:cNvPr id="53250" name="Rectangle 3">
            <a:extLst>
              <a:ext uri="{FF2B5EF4-FFF2-40B4-BE49-F238E27FC236}">
                <a16:creationId xmlns:a16="http://schemas.microsoft.com/office/drawing/2014/main" id="{805A695D-14F9-338A-B72A-4E60F628C834}"/>
              </a:ext>
            </a:extLst>
          </p:cNvPr>
          <p:cNvSpPr>
            <a:spLocks noGrp="1" noChangeArrowheads="1"/>
          </p:cNvSpPr>
          <p:nvPr>
            <p:ph type="body" idx="1"/>
          </p:nvPr>
        </p:nvSpPr>
        <p:spPr/>
        <p:txBody>
          <a:bodyPr/>
          <a:lstStyle/>
          <a:p>
            <a:r>
              <a:rPr lang="en-US" altLang="en-US" sz="3600">
                <a:ea typeface="ＭＳ Ｐゴシック" panose="020B0600070205080204" pitchFamily="34" charset="-128"/>
              </a:rPr>
              <a:t>Two parts of the process:</a:t>
            </a:r>
          </a:p>
          <a:p>
            <a:pPr lvl="1"/>
            <a:r>
              <a:rPr lang="en-US" altLang="en-US" sz="4000">
                <a:solidFill>
                  <a:srgbClr val="FF3300"/>
                </a:solidFill>
                <a:ea typeface="ＭＳ Ｐゴシック" panose="020B0600070205080204" pitchFamily="34" charset="-128"/>
              </a:rPr>
              <a:t>search</a:t>
            </a:r>
            <a:r>
              <a:rPr lang="en-US" altLang="en-US" sz="4000">
                <a:ea typeface="ＭＳ Ｐゴシック" panose="020B0600070205080204" pitchFamily="34" charset="-128"/>
              </a:rPr>
              <a:t> and </a:t>
            </a:r>
            <a:r>
              <a:rPr lang="en-US" altLang="en-US" sz="4000">
                <a:solidFill>
                  <a:srgbClr val="FF3300"/>
                </a:solidFill>
                <a:ea typeface="ＭＳ Ｐゴシック" panose="020B0600070205080204" pitchFamily="34" charset="-128"/>
              </a:rPr>
              <a:t>retrieval</a:t>
            </a:r>
            <a:r>
              <a:rPr lang="en-US" altLang="en-US" sz="4000">
                <a:ea typeface="ＭＳ Ｐゴシック" panose="020B0600070205080204" pitchFamily="34" charset="-128"/>
              </a:rPr>
              <a:t> </a:t>
            </a:r>
          </a:p>
          <a:p>
            <a:pPr lvl="1"/>
            <a:r>
              <a:rPr lang="en-US" altLang="en-US" sz="4000">
                <a:solidFill>
                  <a:srgbClr val="FF3300"/>
                </a:solidFill>
                <a:ea typeface="ＭＳ Ｐゴシック" panose="020B0600070205080204" pitchFamily="34" charset="-128"/>
              </a:rPr>
              <a:t>analysis</a:t>
            </a:r>
            <a:r>
              <a:rPr lang="en-US" altLang="en-US" sz="4000">
                <a:ea typeface="ＭＳ Ｐゴシック" panose="020B0600070205080204" pitchFamily="34" charset="-128"/>
              </a:rPr>
              <a:t> and </a:t>
            </a:r>
            <a:r>
              <a:rPr lang="en-US" altLang="en-US" sz="4000">
                <a:solidFill>
                  <a:srgbClr val="FF3300"/>
                </a:solidFill>
                <a:ea typeface="ＭＳ Ｐゴシック" panose="020B0600070205080204" pitchFamily="34" charset="-128"/>
              </a:rPr>
              <a:t>synthesis</a:t>
            </a:r>
            <a:r>
              <a:rPr lang="en-US" altLang="en-US" sz="4000">
                <a:ea typeface="ＭＳ Ｐゴシック" panose="020B0600070205080204" pitchFamily="34" charset="-128"/>
              </a:rPr>
              <a:t> of search results</a:t>
            </a:r>
          </a:p>
        </p:txBody>
      </p:sp>
    </p:spTree>
  </p:cSld>
  <p:clrMapOvr>
    <a:masterClrMapping/>
  </p:clrMapOvr>
  <p:transition spd="slow"/>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78"/>
          <p:cNvSpPr txBox="1">
            <a:spLocks noGrp="1"/>
          </p:cNvSpPr>
          <p:nvPr>
            <p:ph type="title"/>
          </p:nvPr>
        </p:nvSpPr>
        <p:spPr>
          <a:xfrm>
            <a:off x="628650" y="1131094"/>
            <a:ext cx="7886700" cy="994275"/>
          </a:xfrm>
          <a:prstGeom prst="rect">
            <a:avLst/>
          </a:prstGeom>
        </p:spPr>
        <p:txBody>
          <a:bodyPr spcFirstLastPara="1" vert="horz" wrap="square" lIns="68569" tIns="34275" rIns="68569" bIns="34275" numCol="1" anchor="ctr" anchorCtr="0" compatLnSpc="1">
            <a:prstTxWarp prst="textNoShape">
              <a:avLst/>
            </a:prstTxWarp>
            <a:normAutofit fontScale="90000"/>
          </a:bodyPr>
          <a:lstStyle/>
          <a:p>
            <a:pPr algn="l">
              <a:spcBef>
                <a:spcPts val="0"/>
              </a:spcBef>
              <a:spcAft>
                <a:spcPts val="0"/>
              </a:spcAft>
            </a:pPr>
            <a:r>
              <a:rPr lang="en-US" dirty="0"/>
              <a:t>A Simple Search Engine with a </a:t>
            </a:r>
            <a:r>
              <a:rPr lang="en-US" dirty="0" err="1"/>
              <a:t>Reranker</a:t>
            </a:r>
            <a:endParaRPr dirty="0"/>
          </a:p>
        </p:txBody>
      </p:sp>
      <p:pic>
        <p:nvPicPr>
          <p:cNvPr id="640" name="Google Shape;640;p78" descr="Diagrama&#10;&#10;Descrição gerada automaticamente"/>
          <p:cNvPicPr preferRelativeResize="0">
            <a:picLocks noGrp="1"/>
          </p:cNvPicPr>
          <p:nvPr>
            <p:ph type="body" idx="1"/>
          </p:nvPr>
        </p:nvPicPr>
        <p:blipFill rotWithShape="1">
          <a:blip r:embed="rId3">
            <a:alphaModFix/>
          </a:blip>
          <a:srcRect/>
          <a:stretch/>
        </p:blipFill>
        <p:spPr>
          <a:xfrm>
            <a:off x="628650" y="2464040"/>
            <a:ext cx="7886700" cy="2123325"/>
          </a:xfrm>
          <a:prstGeom prst="rect">
            <a:avLst/>
          </a:prstGeom>
          <a:noFill/>
          <a:ln w="9525" cap="flat" cmpd="sng">
            <a:solidFill>
              <a:schemeClr val="lt1"/>
            </a:solidFill>
            <a:prstDash val="solid"/>
            <a:round/>
            <a:headEnd type="none" w="sm" len="sm"/>
            <a:tailEnd type="none" w="sm" len="sm"/>
          </a:ln>
        </p:spPr>
      </p:pic>
      <p:sp>
        <p:nvSpPr>
          <p:cNvPr id="641" name="Google Shape;641;p78"/>
          <p:cNvSpPr txBox="1"/>
          <p:nvPr/>
        </p:nvSpPr>
        <p:spPr>
          <a:xfrm>
            <a:off x="3005081" y="4159575"/>
            <a:ext cx="2232675" cy="520200"/>
          </a:xfrm>
          <a:prstGeom prst="rect">
            <a:avLst/>
          </a:prstGeom>
          <a:noFill/>
          <a:ln>
            <a:noFill/>
          </a:ln>
        </p:spPr>
        <p:txBody>
          <a:bodyPr spcFirstLastPara="1" wrap="square" lIns="68569" tIns="68569" rIns="68569" bIns="68569" anchor="t" anchorCtr="0">
            <a:noAutofit/>
          </a:bodyPr>
          <a:lstStyle/>
          <a:p>
            <a:pPr marL="685800">
              <a:lnSpc>
                <a:spcPct val="90000"/>
              </a:lnSpc>
              <a:spcBef>
                <a:spcPts val="750"/>
              </a:spcBef>
              <a:spcAft>
                <a:spcPts val="0"/>
              </a:spcAft>
            </a:pPr>
            <a:r>
              <a:rPr lang="en-US" sz="2100">
                <a:solidFill>
                  <a:srgbClr val="3333FF"/>
                </a:solidFill>
                <a:latin typeface="Calibri"/>
                <a:ea typeface="Calibri"/>
                <a:cs typeface="Calibri"/>
                <a:sym typeface="Calibri"/>
              </a:rPr>
              <a:t>e.g., BM25</a:t>
            </a:r>
            <a:endParaRPr sz="2100">
              <a:solidFill>
                <a:srgbClr val="3333FF"/>
              </a:solidFill>
              <a:latin typeface="Calibri"/>
              <a:ea typeface="Calibri"/>
              <a:cs typeface="Calibri"/>
              <a:sym typeface="Calibri"/>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9"/>
          <p:cNvSpPr txBox="1">
            <a:spLocks noGrp="1"/>
          </p:cNvSpPr>
          <p:nvPr>
            <p:ph type="title"/>
          </p:nvPr>
        </p:nvSpPr>
        <p:spPr>
          <a:xfrm>
            <a:off x="628650" y="1131094"/>
            <a:ext cx="7886700" cy="994275"/>
          </a:xfrm>
          <a:prstGeom prst="rect">
            <a:avLst/>
          </a:prstGeom>
        </p:spPr>
        <p:txBody>
          <a:bodyPr spcFirstLastPara="1" vert="horz" wrap="square" lIns="68569" tIns="34275" rIns="68569" bIns="34275" numCol="1" anchor="ctr" anchorCtr="0" compatLnSpc="1">
            <a:prstTxWarp prst="textNoShape">
              <a:avLst/>
            </a:prstTxWarp>
            <a:normAutofit/>
          </a:bodyPr>
          <a:lstStyle/>
          <a:p>
            <a:pPr algn="l">
              <a:spcBef>
                <a:spcPts val="0"/>
              </a:spcBef>
              <a:spcAft>
                <a:spcPts val="0"/>
              </a:spcAft>
            </a:pPr>
            <a:r>
              <a:rPr lang="en-US"/>
              <a:t>Transformers</a:t>
            </a:r>
            <a:endParaRPr/>
          </a:p>
        </p:txBody>
      </p:sp>
      <p:pic>
        <p:nvPicPr>
          <p:cNvPr id="394" name="Google Shape;394;p59"/>
          <p:cNvPicPr preferRelativeResize="0"/>
          <p:nvPr/>
        </p:nvPicPr>
        <p:blipFill>
          <a:blip r:embed="rId3">
            <a:alphaModFix/>
          </a:blip>
          <a:stretch>
            <a:fillRect/>
          </a:stretch>
        </p:blipFill>
        <p:spPr>
          <a:xfrm>
            <a:off x="1978583" y="1946381"/>
            <a:ext cx="5186834" cy="3940068"/>
          </a:xfrm>
          <a:prstGeom prst="rect">
            <a:avLst/>
          </a:prstGeom>
          <a:noFill/>
          <a:ln>
            <a:noFill/>
          </a:ln>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0"/>
          <p:cNvSpPr txBox="1">
            <a:spLocks noGrp="1"/>
          </p:cNvSpPr>
          <p:nvPr>
            <p:ph type="title"/>
          </p:nvPr>
        </p:nvSpPr>
        <p:spPr>
          <a:xfrm>
            <a:off x="628650" y="1131094"/>
            <a:ext cx="7886700" cy="994275"/>
          </a:xfrm>
          <a:prstGeom prst="rect">
            <a:avLst/>
          </a:prstGeom>
        </p:spPr>
        <p:txBody>
          <a:bodyPr spcFirstLastPara="1" vert="horz" wrap="square" lIns="68569" tIns="34275" rIns="68569" bIns="34275" numCol="1" anchor="ctr" anchorCtr="0" compatLnSpc="1">
            <a:prstTxWarp prst="textNoShape">
              <a:avLst/>
            </a:prstTxWarp>
            <a:normAutofit/>
          </a:bodyPr>
          <a:lstStyle/>
          <a:p>
            <a:pPr algn="l">
              <a:spcBef>
                <a:spcPts val="0"/>
              </a:spcBef>
              <a:spcAft>
                <a:spcPts val="0"/>
              </a:spcAft>
            </a:pPr>
            <a:r>
              <a:rPr lang="en-US"/>
              <a:t>Pretrained Transformers</a:t>
            </a:r>
            <a:endParaRPr/>
          </a:p>
        </p:txBody>
      </p:sp>
      <p:pic>
        <p:nvPicPr>
          <p:cNvPr id="402" name="Google Shape;402;p60"/>
          <p:cNvPicPr preferRelativeResize="0"/>
          <p:nvPr/>
        </p:nvPicPr>
        <p:blipFill>
          <a:blip r:embed="rId3">
            <a:alphaModFix/>
          </a:blip>
          <a:stretch>
            <a:fillRect/>
          </a:stretch>
        </p:blipFill>
        <p:spPr>
          <a:xfrm>
            <a:off x="1978583" y="1946381"/>
            <a:ext cx="5186834" cy="3940068"/>
          </a:xfrm>
          <a:prstGeom prst="rect">
            <a:avLst/>
          </a:prstGeom>
          <a:noFill/>
          <a:ln>
            <a:noFill/>
          </a:ln>
        </p:spPr>
      </p:pic>
      <p:sp>
        <p:nvSpPr>
          <p:cNvPr id="403" name="Google Shape;403;p60"/>
          <p:cNvSpPr txBox="1"/>
          <p:nvPr/>
        </p:nvSpPr>
        <p:spPr>
          <a:xfrm>
            <a:off x="189488" y="2720625"/>
            <a:ext cx="1622250" cy="699300"/>
          </a:xfrm>
          <a:prstGeom prst="rect">
            <a:avLst/>
          </a:prstGeom>
          <a:noFill/>
          <a:ln>
            <a:noFill/>
          </a:ln>
        </p:spPr>
        <p:txBody>
          <a:bodyPr spcFirstLastPara="1" wrap="square" lIns="68569" tIns="68569" rIns="68569" bIns="68569" anchor="t" anchorCtr="0">
            <a:noAutofit/>
          </a:bodyPr>
          <a:lstStyle/>
          <a:p>
            <a:pPr algn="ctr">
              <a:spcBef>
                <a:spcPts val="0"/>
              </a:spcBef>
              <a:spcAft>
                <a:spcPts val="0"/>
              </a:spcAft>
            </a:pPr>
            <a:r>
              <a:rPr lang="en-US" sz="2100">
                <a:solidFill>
                  <a:srgbClr val="3333FF"/>
                </a:solidFill>
                <a:latin typeface="Calibri"/>
                <a:ea typeface="Calibri"/>
                <a:cs typeface="Calibri"/>
                <a:sym typeface="Calibri"/>
              </a:rPr>
              <a:t>Initialized via pretraining</a:t>
            </a:r>
            <a:endParaRPr sz="2100">
              <a:latin typeface="Calibri"/>
              <a:ea typeface="Calibri"/>
              <a:cs typeface="Calibri"/>
              <a:sym typeface="Calibri"/>
            </a:endParaRPr>
          </a:p>
        </p:txBody>
      </p:sp>
      <p:sp>
        <p:nvSpPr>
          <p:cNvPr id="404" name="Google Shape;404;p60"/>
          <p:cNvSpPr/>
          <p:nvPr/>
        </p:nvSpPr>
        <p:spPr>
          <a:xfrm rot="1888800">
            <a:off x="1496450" y="3524698"/>
            <a:ext cx="496792" cy="339233"/>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sz="180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93"/>
          <p:cNvSpPr txBox="1">
            <a:spLocks noGrp="1"/>
          </p:cNvSpPr>
          <p:nvPr>
            <p:ph type="title"/>
          </p:nvPr>
        </p:nvSpPr>
        <p:spPr>
          <a:xfrm>
            <a:off x="311737" y="458961"/>
            <a:ext cx="8520525" cy="572625"/>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pPr algn="l">
              <a:spcBef>
                <a:spcPts val="0"/>
              </a:spcBef>
              <a:spcAft>
                <a:spcPts val="0"/>
              </a:spcAft>
              <a:buSzPts val="2800"/>
            </a:pPr>
            <a:r>
              <a:rPr lang="en-US" dirty="0"/>
              <a:t>Adoption by Commercial Search Engines</a:t>
            </a:r>
            <a:endParaRPr dirty="0"/>
          </a:p>
        </p:txBody>
      </p:sp>
      <p:pic>
        <p:nvPicPr>
          <p:cNvPr id="810" name="Google Shape;810;p93"/>
          <p:cNvPicPr preferRelativeResize="0"/>
          <p:nvPr/>
        </p:nvPicPr>
        <p:blipFill rotWithShape="1">
          <a:blip r:embed="rId3">
            <a:alphaModFix/>
          </a:blip>
          <a:srcRect l="13142" t="20204" r="12224" b="12377"/>
          <a:stretch/>
        </p:blipFill>
        <p:spPr>
          <a:xfrm>
            <a:off x="392401" y="2217263"/>
            <a:ext cx="3972506" cy="2018496"/>
          </a:xfrm>
          <a:prstGeom prst="rect">
            <a:avLst/>
          </a:prstGeom>
          <a:noFill/>
          <a:ln>
            <a:noFill/>
          </a:ln>
        </p:spPr>
      </p:pic>
      <p:sp>
        <p:nvSpPr>
          <p:cNvPr id="811" name="Google Shape;811;p93"/>
          <p:cNvSpPr txBox="1"/>
          <p:nvPr/>
        </p:nvSpPr>
        <p:spPr>
          <a:xfrm>
            <a:off x="3457251" y="5200669"/>
            <a:ext cx="907650" cy="444825"/>
          </a:xfrm>
          <a:prstGeom prst="rect">
            <a:avLst/>
          </a:prstGeom>
          <a:noFill/>
          <a:ln>
            <a:noFill/>
          </a:ln>
        </p:spPr>
        <p:txBody>
          <a:bodyPr spcFirstLastPara="1" wrap="square" lIns="91425" tIns="91425" rIns="91425" bIns="91425" anchor="t" anchorCtr="0">
            <a:noAutofit/>
          </a:bodyPr>
          <a:lstStyle/>
          <a:p>
            <a:pPr algn="r">
              <a:spcBef>
                <a:spcPts val="0"/>
              </a:spcBef>
              <a:spcAft>
                <a:spcPts val="0"/>
              </a:spcAft>
            </a:pPr>
            <a:r>
              <a:rPr lang="en-US" sz="1800" u="sng">
                <a:solidFill>
                  <a:schemeClr val="hlink"/>
                </a:solidFill>
                <a:hlinkClick r:id="rId4"/>
              </a:rPr>
              <a:t>source</a:t>
            </a:r>
            <a:endParaRPr sz="1800">
              <a:solidFill>
                <a:schemeClr val="dk1"/>
              </a:solidFill>
              <a:latin typeface="Arial"/>
              <a:ea typeface="Arial"/>
              <a:cs typeface="Arial"/>
              <a:sym typeface="Arial"/>
            </a:endParaRPr>
          </a:p>
        </p:txBody>
      </p:sp>
      <p:sp>
        <p:nvSpPr>
          <p:cNvPr id="812" name="Google Shape;812;p93"/>
          <p:cNvSpPr txBox="1"/>
          <p:nvPr/>
        </p:nvSpPr>
        <p:spPr>
          <a:xfrm>
            <a:off x="352088" y="4251019"/>
            <a:ext cx="4053150" cy="969750"/>
          </a:xfrm>
          <a:prstGeom prst="rect">
            <a:avLst/>
          </a:prstGeom>
          <a:noFill/>
          <a:ln>
            <a:noFill/>
          </a:ln>
        </p:spPr>
        <p:txBody>
          <a:bodyPr spcFirstLastPara="1" wrap="square" lIns="91425" tIns="91425" rIns="91425" bIns="91425" anchor="t" anchorCtr="0">
            <a:noAutofit/>
          </a:bodyPr>
          <a:lstStyle/>
          <a:p>
            <a:pPr algn="just">
              <a:spcBef>
                <a:spcPts val="0"/>
              </a:spcBef>
              <a:spcAft>
                <a:spcPts val="0"/>
              </a:spcAft>
            </a:pPr>
            <a:r>
              <a:rPr lang="en-US" sz="1350" i="1">
                <a:solidFill>
                  <a:srgbClr val="202124"/>
                </a:solidFill>
                <a:highlight>
                  <a:srgbClr val="FFFFFF"/>
                </a:highlight>
                <a:latin typeface="Roboto"/>
                <a:ea typeface="Roboto"/>
                <a:cs typeface="Roboto"/>
                <a:sym typeface="Roboto"/>
              </a:rPr>
              <a:t>We’re making a significant improvement to how we understand queries, representing the biggest leap forward in the past five years, and one of the biggest leaps forward in the history of Search. </a:t>
            </a:r>
            <a:endParaRPr sz="1350" i="1">
              <a:solidFill>
                <a:schemeClr val="dk1"/>
              </a:solidFill>
              <a:latin typeface="Arial"/>
              <a:ea typeface="Arial"/>
              <a:cs typeface="Arial"/>
              <a:sym typeface="Arial"/>
            </a:endParaRPr>
          </a:p>
        </p:txBody>
      </p:sp>
      <p:sp>
        <p:nvSpPr>
          <p:cNvPr id="813" name="Google Shape;813;p93"/>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algn="r">
              <a:spcBef>
                <a:spcPts val="0"/>
              </a:spcBef>
              <a:spcAft>
                <a:spcPts val="0"/>
              </a:spcAft>
              <a:buClr>
                <a:schemeClr val="dk2"/>
              </a:buClr>
              <a:buSzPts val="1300"/>
            </a:pPr>
            <a:fld id="{00000000-1234-1234-1234-123412341234}" type="slidenum">
              <a:rPr lang="en-US" smtClean="0"/>
              <a:pPr algn="r">
                <a:spcBef>
                  <a:spcPts val="0"/>
                </a:spcBef>
                <a:spcAft>
                  <a:spcPts val="0"/>
                </a:spcAft>
                <a:buClr>
                  <a:schemeClr val="dk2"/>
                </a:buClr>
                <a:buSzPts val="1300"/>
              </a:pPr>
              <a:t>183</a:t>
            </a:fld>
            <a:endParaRPr/>
          </a:p>
        </p:txBody>
      </p:sp>
      <p:pic>
        <p:nvPicPr>
          <p:cNvPr id="814" name="Google Shape;814;p93"/>
          <p:cNvPicPr preferRelativeResize="0"/>
          <p:nvPr/>
        </p:nvPicPr>
        <p:blipFill>
          <a:blip r:embed="rId5">
            <a:alphaModFix/>
          </a:blip>
          <a:stretch>
            <a:fillRect/>
          </a:stretch>
        </p:blipFill>
        <p:spPr>
          <a:xfrm>
            <a:off x="4747237" y="2691188"/>
            <a:ext cx="4199006" cy="1197375"/>
          </a:xfrm>
          <a:prstGeom prst="rect">
            <a:avLst/>
          </a:prstGeom>
          <a:noFill/>
          <a:ln>
            <a:noFill/>
          </a:ln>
        </p:spPr>
      </p:pic>
      <p:sp>
        <p:nvSpPr>
          <p:cNvPr id="815" name="Google Shape;815;p93"/>
          <p:cNvSpPr txBox="1"/>
          <p:nvPr/>
        </p:nvSpPr>
        <p:spPr>
          <a:xfrm>
            <a:off x="4893113" y="4294243"/>
            <a:ext cx="3751200" cy="969474"/>
          </a:xfrm>
          <a:prstGeom prst="rect">
            <a:avLst/>
          </a:prstGeom>
          <a:noFill/>
          <a:ln>
            <a:noFill/>
          </a:ln>
        </p:spPr>
        <p:txBody>
          <a:bodyPr spcFirstLastPara="1" wrap="square" lIns="68569" tIns="68569" rIns="68569" bIns="68569" anchor="t" anchorCtr="0">
            <a:spAutoFit/>
          </a:bodyPr>
          <a:lstStyle/>
          <a:p>
            <a:pPr algn="just">
              <a:spcBef>
                <a:spcPts val="0"/>
              </a:spcBef>
              <a:spcAft>
                <a:spcPts val="0"/>
              </a:spcAft>
            </a:pPr>
            <a:r>
              <a:rPr lang="en-US" sz="1350" i="1">
                <a:highlight>
                  <a:srgbClr val="FFFFFF"/>
                </a:highlight>
                <a:latin typeface="Roboto"/>
                <a:ea typeface="Roboto"/>
                <a:cs typeface="Roboto"/>
                <a:sym typeface="Roboto"/>
              </a:rPr>
              <a:t>Starting from April of this year (2019), we used large transformer models to deliver the largest quality improvements to our Bing customers in the past year.</a:t>
            </a:r>
            <a:endParaRPr sz="1350" i="1">
              <a:latin typeface="Roboto"/>
              <a:ea typeface="Roboto"/>
              <a:cs typeface="Roboto"/>
              <a:sym typeface="Roboto"/>
            </a:endParaRPr>
          </a:p>
        </p:txBody>
      </p:sp>
      <p:sp>
        <p:nvSpPr>
          <p:cNvPr id="816" name="Google Shape;816;p93"/>
          <p:cNvSpPr txBox="1"/>
          <p:nvPr/>
        </p:nvSpPr>
        <p:spPr>
          <a:xfrm>
            <a:off x="6180450" y="2155238"/>
            <a:ext cx="1397925" cy="415476"/>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1800"/>
              <a:t>MS Bing</a:t>
            </a:r>
            <a:endParaRPr sz="1800"/>
          </a:p>
        </p:txBody>
      </p:sp>
      <p:sp>
        <p:nvSpPr>
          <p:cNvPr id="817" name="Google Shape;817;p93"/>
          <p:cNvSpPr txBox="1"/>
          <p:nvPr/>
        </p:nvSpPr>
        <p:spPr>
          <a:xfrm>
            <a:off x="1496993" y="1801688"/>
            <a:ext cx="1763325" cy="415476"/>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800"/>
              <a:t>Google Search</a:t>
            </a:r>
            <a:endParaRPr sz="1800"/>
          </a:p>
        </p:txBody>
      </p:sp>
      <p:sp>
        <p:nvSpPr>
          <p:cNvPr id="818" name="Google Shape;818;p93"/>
          <p:cNvSpPr txBox="1"/>
          <p:nvPr/>
        </p:nvSpPr>
        <p:spPr>
          <a:xfrm>
            <a:off x="8033644" y="5200669"/>
            <a:ext cx="610650" cy="692475"/>
          </a:xfrm>
          <a:prstGeom prst="rect">
            <a:avLst/>
          </a:prstGeom>
          <a:noFill/>
          <a:ln>
            <a:noFill/>
          </a:ln>
        </p:spPr>
        <p:txBody>
          <a:bodyPr spcFirstLastPara="1" wrap="square" lIns="68569" tIns="68569" rIns="68569" bIns="68569" anchor="t" anchorCtr="0">
            <a:spAutoFit/>
          </a:bodyPr>
          <a:lstStyle/>
          <a:p>
            <a:pPr algn="r">
              <a:spcBef>
                <a:spcPts val="0"/>
              </a:spcBef>
              <a:spcAft>
                <a:spcPts val="0"/>
              </a:spcAft>
            </a:pPr>
            <a:r>
              <a:rPr lang="en-US" sz="1800" u="sng">
                <a:solidFill>
                  <a:schemeClr val="hlink"/>
                </a:solidFill>
                <a:hlinkClick r:id="rId6"/>
              </a:rPr>
              <a:t>source</a:t>
            </a:r>
            <a:endParaRPr sz="180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94"/>
          <p:cNvSpPr txBox="1">
            <a:spLocks noGrp="1"/>
          </p:cNvSpPr>
          <p:nvPr>
            <p:ph type="title"/>
          </p:nvPr>
        </p:nvSpPr>
        <p:spPr>
          <a:xfrm>
            <a:off x="762000" y="708201"/>
            <a:ext cx="8520525" cy="429525"/>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p>
            <a:r>
              <a:rPr lang="en-US" dirty="0"/>
              <a:t>What is BERT?</a:t>
            </a:r>
            <a:endParaRPr dirty="0"/>
          </a:p>
        </p:txBody>
      </p:sp>
      <p:grpSp>
        <p:nvGrpSpPr>
          <p:cNvPr id="824" name="Google Shape;824;p94"/>
          <p:cNvGrpSpPr/>
          <p:nvPr/>
        </p:nvGrpSpPr>
        <p:grpSpPr>
          <a:xfrm>
            <a:off x="311700" y="1811788"/>
            <a:ext cx="8520599" cy="3788489"/>
            <a:chOff x="415600" y="1391367"/>
            <a:chExt cx="11360798" cy="5051318"/>
          </a:xfrm>
        </p:grpSpPr>
        <p:pic>
          <p:nvPicPr>
            <p:cNvPr id="825" name="Google Shape;825;p94"/>
            <p:cNvPicPr preferRelativeResize="0"/>
            <p:nvPr/>
          </p:nvPicPr>
          <p:blipFill rotWithShape="1">
            <a:blip r:embed="rId3">
              <a:alphaModFix/>
            </a:blip>
            <a:srcRect l="7136" t="23046" r="7706" b="12755"/>
            <a:stretch/>
          </p:blipFill>
          <p:spPr>
            <a:xfrm>
              <a:off x="415600" y="1391367"/>
              <a:ext cx="11360798" cy="4451333"/>
            </a:xfrm>
            <a:prstGeom prst="rect">
              <a:avLst/>
            </a:prstGeom>
            <a:noFill/>
            <a:ln>
              <a:noFill/>
            </a:ln>
          </p:spPr>
        </p:pic>
        <p:sp>
          <p:nvSpPr>
            <p:cNvPr id="826" name="Google Shape;826;p94"/>
            <p:cNvSpPr txBox="1"/>
            <p:nvPr/>
          </p:nvSpPr>
          <p:spPr>
            <a:xfrm>
              <a:off x="1152700" y="5981050"/>
              <a:ext cx="3385800" cy="461635"/>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350"/>
                <a:t>Self-supervised: ∞ training data</a:t>
              </a:r>
              <a:endParaRPr sz="1350"/>
            </a:p>
          </p:txBody>
        </p:sp>
      </p:grpSp>
      <p:sp>
        <p:nvSpPr>
          <p:cNvPr id="827" name="Google Shape;827;p94"/>
          <p:cNvSpPr txBox="1"/>
          <p:nvPr/>
        </p:nvSpPr>
        <p:spPr>
          <a:xfrm>
            <a:off x="5390588" y="5188350"/>
            <a:ext cx="2867400" cy="346226"/>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350"/>
              <a:t>Supervised: (few) labeled examples</a:t>
            </a:r>
            <a:endParaRPr sz="1350"/>
          </a:p>
        </p:txBody>
      </p:sp>
      <p:sp>
        <p:nvSpPr>
          <p:cNvPr id="828" name="Google Shape;828;p94"/>
          <p:cNvSpPr/>
          <p:nvPr/>
        </p:nvSpPr>
        <p:spPr>
          <a:xfrm>
            <a:off x="3792206" y="1640344"/>
            <a:ext cx="5186925" cy="393795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sz="1800"/>
          </a:p>
        </p:txBody>
      </p:sp>
      <p:sp>
        <p:nvSpPr>
          <p:cNvPr id="829" name="Google Shape;829;p94"/>
          <p:cNvSpPr txBox="1">
            <a:spLocks noGrp="1"/>
          </p:cNvSpPr>
          <p:nvPr>
            <p:ph type="sldNum" idx="12"/>
          </p:nvPr>
        </p:nvSpPr>
        <p:spPr>
          <a:xfrm>
            <a:off x="8472458" y="5520467"/>
            <a:ext cx="548775" cy="393525"/>
          </a:xfrm>
          <a:prstGeom prst="rect">
            <a:avLst/>
          </a:prstGeom>
        </p:spPr>
        <p:txBody>
          <a:bodyPr spcFirstLastPara="1" vert="horz" wrap="square" lIns="68569" tIns="68569" rIns="68569" bIns="68569" numCol="1" anchor="ctr" anchorCtr="0" compatLnSpc="1">
            <a:prstTxWarp prst="textNoShape">
              <a:avLst/>
            </a:prstTxWarp>
            <a:noAutofit/>
          </a:bodyPr>
          <a:lstStyle/>
          <a:p>
            <a:fld id="{00000000-1234-1234-1234-123412341234}" type="slidenum">
              <a:rPr lang="en-US"/>
              <a:pPr/>
              <a:t>184</a:t>
            </a:fld>
            <a:endParaRPr/>
          </a:p>
        </p:txBody>
      </p:sp>
      <p:sp>
        <p:nvSpPr>
          <p:cNvPr id="830" name="Google Shape;830;p94"/>
          <p:cNvSpPr txBox="1"/>
          <p:nvPr/>
        </p:nvSpPr>
        <p:spPr>
          <a:xfrm>
            <a:off x="-12825" y="5666832"/>
            <a:ext cx="8979075" cy="367451"/>
          </a:xfrm>
          <a:prstGeom prst="rect">
            <a:avLst/>
          </a:prstGeom>
          <a:noFill/>
          <a:ln>
            <a:noFill/>
          </a:ln>
        </p:spPr>
        <p:txBody>
          <a:bodyPr spcFirstLastPara="1" wrap="square" lIns="68569" tIns="68569" rIns="68569" bIns="68569" anchor="t" anchorCtr="0">
            <a:spAutoFit/>
          </a:bodyPr>
          <a:lstStyle/>
          <a:p>
            <a:pPr>
              <a:lnSpc>
                <a:spcPct val="124000"/>
              </a:lnSpc>
              <a:spcBef>
                <a:spcPts val="0"/>
              </a:spcBef>
              <a:spcAft>
                <a:spcPts val="0"/>
              </a:spcAft>
            </a:pPr>
            <a:r>
              <a:rPr lang="en-US" sz="1200" i="1">
                <a:solidFill>
                  <a:srgbClr val="222222"/>
                </a:solidFill>
                <a:highlight>
                  <a:srgbClr val="FFFFFF"/>
                </a:highlight>
                <a:latin typeface="Calibri"/>
                <a:ea typeface="Calibri"/>
                <a:cs typeface="Calibri"/>
                <a:sym typeface="Calibri"/>
              </a:rPr>
              <a:t>Devlin, Chang, Lee, Toutanova. BERT: Pre-training of Deep Bidirectional Transformers for Language Understanding. NAACL  2019.</a:t>
            </a:r>
            <a:endParaRPr sz="1200" i="1">
              <a:solidFill>
                <a:srgbClr val="222222"/>
              </a:solidFill>
              <a:highlight>
                <a:srgbClr val="FFFFFF"/>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
                                        <p:tgtEl>
                                          <p:spTgt spid="828"/>
                                        </p:tgtEl>
                                      </p:cBhvr>
                                    </p:animEffect>
                                    <p:set>
                                      <p:cBhvr>
                                        <p:cTn id="7" dur="1" fill="hold">
                                          <p:stCondLst>
                                            <p:cond delay="0"/>
                                          </p:stCondLst>
                                        </p:cTn>
                                        <p:tgtEl>
                                          <p:spTgt spid="8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95"/>
          <p:cNvSpPr txBox="1">
            <a:spLocks noGrp="1"/>
          </p:cNvSpPr>
          <p:nvPr>
            <p:ph type="title"/>
          </p:nvPr>
        </p:nvSpPr>
        <p:spPr>
          <a:xfrm>
            <a:off x="514350" y="902494"/>
            <a:ext cx="7886700" cy="994275"/>
          </a:xfrm>
          <a:prstGeom prst="rect">
            <a:avLst/>
          </a:prstGeom>
        </p:spPr>
        <p:txBody>
          <a:bodyPr spcFirstLastPara="1" vert="horz" wrap="square" lIns="68569" tIns="34275" rIns="68569" bIns="34275" numCol="1" anchor="ctr" anchorCtr="0" compatLnSpc="1">
            <a:prstTxWarp prst="textNoShape">
              <a:avLst/>
            </a:prstTxWarp>
            <a:normAutofit/>
          </a:bodyPr>
          <a:lstStyle/>
          <a:p>
            <a:pPr algn="l">
              <a:spcBef>
                <a:spcPts val="0"/>
              </a:spcBef>
              <a:spcAft>
                <a:spcPts val="0"/>
              </a:spcAft>
            </a:pPr>
            <a:r>
              <a:rPr lang="en-US"/>
              <a:t>BERT's Pretraining Ingredients</a:t>
            </a:r>
            <a:endParaRPr/>
          </a:p>
        </p:txBody>
      </p:sp>
      <p:grpSp>
        <p:nvGrpSpPr>
          <p:cNvPr id="837" name="Google Shape;837;p95"/>
          <p:cNvGrpSpPr/>
          <p:nvPr/>
        </p:nvGrpSpPr>
        <p:grpSpPr>
          <a:xfrm>
            <a:off x="188991" y="2125369"/>
            <a:ext cx="2691675" cy="3629569"/>
            <a:chOff x="251988" y="1690825"/>
            <a:chExt cx="3588900" cy="4839425"/>
          </a:xfrm>
        </p:grpSpPr>
        <p:pic>
          <p:nvPicPr>
            <p:cNvPr id="838" name="Google Shape;838;p95"/>
            <p:cNvPicPr preferRelativeResize="0"/>
            <p:nvPr/>
          </p:nvPicPr>
          <p:blipFill>
            <a:blip r:embed="rId3">
              <a:alphaModFix/>
            </a:blip>
            <a:stretch>
              <a:fillRect/>
            </a:stretch>
          </p:blipFill>
          <p:spPr>
            <a:xfrm>
              <a:off x="968251" y="1690825"/>
              <a:ext cx="2156375" cy="3832649"/>
            </a:xfrm>
            <a:prstGeom prst="rect">
              <a:avLst/>
            </a:prstGeom>
            <a:noFill/>
            <a:ln>
              <a:noFill/>
            </a:ln>
          </p:spPr>
        </p:pic>
        <p:sp>
          <p:nvSpPr>
            <p:cNvPr id="839" name="Google Shape;839;p95"/>
            <p:cNvSpPr txBox="1"/>
            <p:nvPr/>
          </p:nvSpPr>
          <p:spPr>
            <a:xfrm>
              <a:off x="251988" y="5606950"/>
              <a:ext cx="3588900" cy="923300"/>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1800">
                  <a:latin typeface="Calibri"/>
                  <a:ea typeface="Calibri"/>
                  <a:cs typeface="Calibri"/>
                  <a:sym typeface="Calibri"/>
                </a:rPr>
                <a:t>Transformer (</a:t>
              </a:r>
              <a:r>
                <a:rPr lang="en-US" sz="1800">
                  <a:solidFill>
                    <a:schemeClr val="dk1"/>
                  </a:solidFill>
                  <a:latin typeface="Calibri"/>
                  <a:ea typeface="Calibri"/>
                  <a:cs typeface="Calibri"/>
                  <a:sym typeface="Calibri"/>
                </a:rPr>
                <a:t>encoder-only)</a:t>
              </a:r>
              <a:endParaRPr sz="1800">
                <a:solidFill>
                  <a:schemeClr val="dk1"/>
                </a:solidFill>
                <a:latin typeface="Calibri"/>
                <a:ea typeface="Calibri"/>
                <a:cs typeface="Calibri"/>
                <a:sym typeface="Calibri"/>
              </a:endParaRPr>
            </a:p>
            <a:p>
              <a:pPr algn="ctr">
                <a:spcBef>
                  <a:spcPts val="0"/>
                </a:spcBef>
                <a:spcAft>
                  <a:spcPts val="0"/>
                </a:spcAft>
              </a:pPr>
              <a:r>
                <a:rPr lang="en-US" sz="1800">
                  <a:solidFill>
                    <a:schemeClr val="dk1"/>
                  </a:solidFill>
                  <a:latin typeface="Calibri"/>
                  <a:ea typeface="Calibri"/>
                  <a:cs typeface="Calibri"/>
                  <a:sym typeface="Calibri"/>
                </a:rPr>
                <a:t>with lots of parameters</a:t>
              </a:r>
              <a:endParaRPr sz="1800">
                <a:solidFill>
                  <a:schemeClr val="dk1"/>
                </a:solidFill>
                <a:latin typeface="Calibri"/>
                <a:ea typeface="Calibri"/>
                <a:cs typeface="Calibri"/>
                <a:sym typeface="Calibri"/>
              </a:endParaRPr>
            </a:p>
          </p:txBody>
        </p:sp>
      </p:grpSp>
      <p:grpSp>
        <p:nvGrpSpPr>
          <p:cNvPr id="840" name="Google Shape;840;p95"/>
          <p:cNvGrpSpPr/>
          <p:nvPr/>
        </p:nvGrpSpPr>
        <p:grpSpPr>
          <a:xfrm>
            <a:off x="2634300" y="2011069"/>
            <a:ext cx="3374100" cy="3513037"/>
            <a:chOff x="3512400" y="1538425"/>
            <a:chExt cx="4498800" cy="4684049"/>
          </a:xfrm>
        </p:grpSpPr>
        <p:sp>
          <p:nvSpPr>
            <p:cNvPr id="841" name="Google Shape;841;p95"/>
            <p:cNvSpPr txBox="1"/>
            <p:nvPr/>
          </p:nvSpPr>
          <p:spPr>
            <a:xfrm>
              <a:off x="3512400" y="2193400"/>
              <a:ext cx="514800" cy="2492960"/>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1250"/>
                <a:t>+</a:t>
              </a:r>
              <a:endParaRPr sz="11250"/>
            </a:p>
          </p:txBody>
        </p:sp>
        <p:pic>
          <p:nvPicPr>
            <p:cNvPr id="842" name="Google Shape;842;p95"/>
            <p:cNvPicPr preferRelativeResize="0"/>
            <p:nvPr/>
          </p:nvPicPr>
          <p:blipFill>
            <a:blip r:embed="rId4">
              <a:alphaModFix/>
            </a:blip>
            <a:stretch>
              <a:fillRect/>
            </a:stretch>
          </p:blipFill>
          <p:spPr>
            <a:xfrm>
              <a:off x="5128375" y="1538425"/>
              <a:ext cx="2023626" cy="2023626"/>
            </a:xfrm>
            <a:prstGeom prst="rect">
              <a:avLst/>
            </a:prstGeom>
            <a:noFill/>
            <a:ln>
              <a:noFill/>
            </a:ln>
          </p:spPr>
        </p:pic>
        <p:pic>
          <p:nvPicPr>
            <p:cNvPr id="843" name="Google Shape;843;p95"/>
            <p:cNvPicPr preferRelativeResize="0"/>
            <p:nvPr/>
          </p:nvPicPr>
          <p:blipFill>
            <a:blip r:embed="rId5">
              <a:alphaModFix/>
            </a:blip>
            <a:stretch>
              <a:fillRect/>
            </a:stretch>
          </p:blipFill>
          <p:spPr>
            <a:xfrm>
              <a:off x="5082313" y="3784001"/>
              <a:ext cx="2268150" cy="1433475"/>
            </a:xfrm>
            <a:prstGeom prst="rect">
              <a:avLst/>
            </a:prstGeom>
            <a:noFill/>
            <a:ln>
              <a:noFill/>
            </a:ln>
          </p:spPr>
        </p:pic>
        <p:sp>
          <p:nvSpPr>
            <p:cNvPr id="844" name="Google Shape;844;p95"/>
            <p:cNvSpPr txBox="1"/>
            <p:nvPr/>
          </p:nvSpPr>
          <p:spPr>
            <a:xfrm>
              <a:off x="4422300" y="5606950"/>
              <a:ext cx="3588900" cy="615524"/>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2100">
                  <a:latin typeface="Calibri"/>
                  <a:ea typeface="Calibri"/>
                  <a:cs typeface="Calibri"/>
                  <a:sym typeface="Calibri"/>
                </a:rPr>
                <a:t>Lots of texts</a:t>
              </a:r>
              <a:endParaRPr sz="2100">
                <a:latin typeface="Calibri"/>
                <a:ea typeface="Calibri"/>
                <a:cs typeface="Calibri"/>
                <a:sym typeface="Calibri"/>
              </a:endParaRPr>
            </a:p>
          </p:txBody>
        </p:sp>
      </p:grpSp>
      <p:grpSp>
        <p:nvGrpSpPr>
          <p:cNvPr id="845" name="Google Shape;845;p95"/>
          <p:cNvGrpSpPr/>
          <p:nvPr/>
        </p:nvGrpSpPr>
        <p:grpSpPr>
          <a:xfrm>
            <a:off x="5834700" y="1730980"/>
            <a:ext cx="3259800" cy="3793126"/>
            <a:chOff x="7779600" y="1164973"/>
            <a:chExt cx="4346400" cy="5057501"/>
          </a:xfrm>
        </p:grpSpPr>
        <p:pic>
          <p:nvPicPr>
            <p:cNvPr id="846" name="Google Shape;846;p95"/>
            <p:cNvPicPr preferRelativeResize="0"/>
            <p:nvPr/>
          </p:nvPicPr>
          <p:blipFill rotWithShape="1">
            <a:blip r:embed="rId6">
              <a:alphaModFix/>
            </a:blip>
            <a:srcRect l="57751" t="31642" r="20631"/>
            <a:stretch/>
          </p:blipFill>
          <p:spPr>
            <a:xfrm>
              <a:off x="9223077" y="1164973"/>
              <a:ext cx="2545574" cy="4528051"/>
            </a:xfrm>
            <a:prstGeom prst="rect">
              <a:avLst/>
            </a:prstGeom>
            <a:noFill/>
            <a:ln>
              <a:noFill/>
            </a:ln>
          </p:spPr>
        </p:pic>
        <p:sp>
          <p:nvSpPr>
            <p:cNvPr id="847" name="Google Shape;847;p95"/>
            <p:cNvSpPr txBox="1"/>
            <p:nvPr/>
          </p:nvSpPr>
          <p:spPr>
            <a:xfrm>
              <a:off x="7779600" y="2193400"/>
              <a:ext cx="514800" cy="2492960"/>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1250"/>
                <a:t>+</a:t>
              </a:r>
              <a:endParaRPr sz="11250"/>
            </a:p>
          </p:txBody>
        </p:sp>
        <p:sp>
          <p:nvSpPr>
            <p:cNvPr id="848" name="Google Shape;848;p95"/>
            <p:cNvSpPr txBox="1"/>
            <p:nvPr/>
          </p:nvSpPr>
          <p:spPr>
            <a:xfrm>
              <a:off x="8537100" y="5606950"/>
              <a:ext cx="3588900" cy="615524"/>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2100">
                  <a:latin typeface="Calibri"/>
                  <a:ea typeface="Calibri"/>
                  <a:cs typeface="Calibri"/>
                  <a:sym typeface="Calibri"/>
                </a:rPr>
                <a:t>Lots of Compute</a:t>
              </a:r>
              <a:endParaRPr sz="2100">
                <a:latin typeface="Calibri"/>
                <a:ea typeface="Calibri"/>
                <a:cs typeface="Calibri"/>
                <a:sym typeface="Calibri"/>
              </a:endParaRPr>
            </a:p>
          </p:txBody>
        </p:sp>
      </p:grpSp>
      <p:sp>
        <p:nvSpPr>
          <p:cNvPr id="849" name="Google Shape;849;p95"/>
          <p:cNvSpPr txBox="1">
            <a:spLocks noGrp="1"/>
          </p:cNvSpPr>
          <p:nvPr>
            <p:ph type="sldNum" idx="4294967295"/>
          </p:nvPr>
        </p:nvSpPr>
        <p:spPr>
          <a:xfrm>
            <a:off x="6457950" y="5624513"/>
            <a:ext cx="2057400" cy="273825"/>
          </a:xfrm>
          <a:prstGeom prst="rect">
            <a:avLst/>
          </a:prstGeom>
        </p:spPr>
        <p:txBody>
          <a:bodyPr spcFirstLastPara="1" vert="horz" wrap="square" lIns="68569" tIns="34275" rIns="68569" bIns="34275" numCol="1" anchor="ctr" anchorCtr="0" compatLnSpc="1">
            <a:prstTxWarp prst="textNoShape">
              <a:avLst/>
            </a:prstTxWarp>
            <a:noAutofit/>
          </a:bodyPr>
          <a:lstStyle/>
          <a:p>
            <a:pPr>
              <a:spcBef>
                <a:spcPts val="0"/>
              </a:spcBef>
              <a:spcAft>
                <a:spcPts val="0"/>
              </a:spcAft>
              <a:buClr>
                <a:srgbClr val="000000"/>
              </a:buClr>
            </a:pPr>
            <a:fld id="{00000000-1234-1234-1234-123412341234}" type="slidenum">
              <a:rPr lang="en-US"/>
              <a:pPr>
                <a:spcBef>
                  <a:spcPts val="0"/>
                </a:spcBef>
                <a:spcAft>
                  <a:spcPts val="0"/>
                </a:spcAft>
                <a:buClr>
                  <a:srgbClr val="000000"/>
                </a:buClr>
              </a:pPr>
              <a:t>185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7"/>
                                        </p:tgtEl>
                                        <p:attrNameLst>
                                          <p:attrName>style.visibility</p:attrName>
                                        </p:attrNameLst>
                                      </p:cBhvr>
                                      <p:to>
                                        <p:strVal val="visible"/>
                                      </p:to>
                                    </p:set>
                                    <p:animEffect transition="in" filter="fade">
                                      <p:cBhvr>
                                        <p:cTn id="7" dur="1"/>
                                        <p:tgtEl>
                                          <p:spTgt spid="8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0"/>
                                        </p:tgtEl>
                                        <p:attrNameLst>
                                          <p:attrName>style.visibility</p:attrName>
                                        </p:attrNameLst>
                                      </p:cBhvr>
                                      <p:to>
                                        <p:strVal val="visible"/>
                                      </p:to>
                                    </p:set>
                                    <p:animEffect transition="in" filter="fade">
                                      <p:cBhvr>
                                        <p:cTn id="12" dur="1"/>
                                        <p:tgtEl>
                                          <p:spTgt spid="8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5"/>
                                        </p:tgtEl>
                                        <p:attrNameLst>
                                          <p:attrName>style.visibility</p:attrName>
                                        </p:attrNameLst>
                                      </p:cBhvr>
                                      <p:to>
                                        <p:strVal val="visible"/>
                                      </p:to>
                                    </p:set>
                                    <p:animEffect transition="in" filter="fade">
                                      <p:cBhvr>
                                        <p:cTn id="17" dur="1"/>
                                        <p:tgtEl>
                                          <p:spTgt spid="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grpSp>
        <p:nvGrpSpPr>
          <p:cNvPr id="854" name="Google Shape;854;p96"/>
          <p:cNvGrpSpPr/>
          <p:nvPr/>
        </p:nvGrpSpPr>
        <p:grpSpPr>
          <a:xfrm>
            <a:off x="1569904" y="1238144"/>
            <a:ext cx="6177150" cy="2687678"/>
            <a:chOff x="2093205" y="507859"/>
            <a:chExt cx="8236200" cy="3583570"/>
          </a:xfrm>
        </p:grpSpPr>
        <p:sp>
          <p:nvSpPr>
            <p:cNvPr id="855" name="Google Shape;855;p96"/>
            <p:cNvSpPr/>
            <p:nvPr/>
          </p:nvSpPr>
          <p:spPr>
            <a:xfrm>
              <a:off x="2093205" y="507859"/>
              <a:ext cx="8236200" cy="3503400"/>
            </a:xfrm>
            <a:prstGeom prst="rect">
              <a:avLst/>
            </a:prstGeom>
            <a:solidFill>
              <a:srgbClr val="B3C6E7"/>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lt1"/>
                </a:solidFill>
                <a:latin typeface="Calibri"/>
                <a:ea typeface="Calibri"/>
                <a:cs typeface="Calibri"/>
                <a:sym typeface="Calibri"/>
              </a:endParaRPr>
            </a:p>
          </p:txBody>
        </p:sp>
        <p:grpSp>
          <p:nvGrpSpPr>
            <p:cNvPr id="856" name="Google Shape;856;p96"/>
            <p:cNvGrpSpPr/>
            <p:nvPr/>
          </p:nvGrpSpPr>
          <p:grpSpPr>
            <a:xfrm>
              <a:off x="2384221" y="1912053"/>
              <a:ext cx="7679376" cy="457895"/>
              <a:chOff x="2534255" y="5136409"/>
              <a:chExt cx="7679376" cy="457895"/>
            </a:xfrm>
          </p:grpSpPr>
          <p:sp>
            <p:nvSpPr>
              <p:cNvPr id="857" name="Google Shape;857;p96"/>
              <p:cNvSpPr/>
              <p:nvPr/>
            </p:nvSpPr>
            <p:spPr>
              <a:xfrm>
                <a:off x="2534255" y="5136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sp>
            <p:nvSpPr>
              <p:cNvPr id="858" name="Google Shape;858;p96"/>
              <p:cNvSpPr/>
              <p:nvPr/>
            </p:nvSpPr>
            <p:spPr>
              <a:xfrm>
                <a:off x="3402752" y="5136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sp>
            <p:nvSpPr>
              <p:cNvPr id="859" name="Google Shape;859;p96"/>
              <p:cNvSpPr/>
              <p:nvPr/>
            </p:nvSpPr>
            <p:spPr>
              <a:xfrm>
                <a:off x="4271249" y="5136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sp>
            <p:nvSpPr>
              <p:cNvPr id="860" name="Google Shape;860;p96"/>
              <p:cNvSpPr/>
              <p:nvPr/>
            </p:nvSpPr>
            <p:spPr>
              <a:xfrm>
                <a:off x="5139746" y="5136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sp>
            <p:nvSpPr>
              <p:cNvPr id="861" name="Google Shape;861;p96"/>
              <p:cNvSpPr/>
              <p:nvPr/>
            </p:nvSpPr>
            <p:spPr>
              <a:xfrm>
                <a:off x="6008243" y="5136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sp>
            <p:nvSpPr>
              <p:cNvPr id="862" name="Google Shape;862;p96"/>
              <p:cNvSpPr/>
              <p:nvPr/>
            </p:nvSpPr>
            <p:spPr>
              <a:xfrm>
                <a:off x="6876740" y="5136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sp>
            <p:nvSpPr>
              <p:cNvPr id="863" name="Google Shape;863;p96"/>
              <p:cNvSpPr/>
              <p:nvPr/>
            </p:nvSpPr>
            <p:spPr>
              <a:xfrm>
                <a:off x="7745237" y="5136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sp>
            <p:nvSpPr>
              <p:cNvPr id="864" name="Google Shape;864;p96"/>
              <p:cNvSpPr/>
              <p:nvPr/>
            </p:nvSpPr>
            <p:spPr>
              <a:xfrm>
                <a:off x="9482231" y="5136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sp>
            <p:nvSpPr>
              <p:cNvPr id="865" name="Google Shape;865;p96"/>
              <p:cNvSpPr/>
              <p:nvPr/>
            </p:nvSpPr>
            <p:spPr>
              <a:xfrm>
                <a:off x="8611411" y="5137104"/>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grpSp>
        <p:cxnSp>
          <p:nvCxnSpPr>
            <p:cNvPr id="866" name="Google Shape;866;p96"/>
            <p:cNvCxnSpPr>
              <a:stCxn id="867" idx="7"/>
              <a:endCxn id="868" idx="2"/>
            </p:cNvCxnSpPr>
            <p:nvPr/>
          </p:nvCxnSpPr>
          <p:spPr>
            <a:xfrm rot="10800000" flipH="1">
              <a:off x="3678505" y="1127436"/>
              <a:ext cx="6014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69" name="Google Shape;869;p96"/>
            <p:cNvCxnSpPr>
              <a:stCxn id="870" idx="7"/>
              <a:endCxn id="868" idx="2"/>
            </p:cNvCxnSpPr>
            <p:nvPr/>
          </p:nvCxnSpPr>
          <p:spPr>
            <a:xfrm rot="10800000" flipH="1">
              <a:off x="7152493" y="1127436"/>
              <a:ext cx="2540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71" name="Google Shape;871;p96"/>
            <p:cNvCxnSpPr>
              <a:stCxn id="872" idx="7"/>
              <a:endCxn id="868" idx="2"/>
            </p:cNvCxnSpPr>
            <p:nvPr/>
          </p:nvCxnSpPr>
          <p:spPr>
            <a:xfrm rot="10800000" flipH="1">
              <a:off x="6283996" y="1127436"/>
              <a:ext cx="34092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73" name="Google Shape;873;p96"/>
            <p:cNvCxnSpPr>
              <a:stCxn id="874" idx="7"/>
              <a:endCxn id="868" idx="2"/>
            </p:cNvCxnSpPr>
            <p:nvPr/>
          </p:nvCxnSpPr>
          <p:spPr>
            <a:xfrm rot="10800000" flipH="1">
              <a:off x="5415499" y="1127436"/>
              <a:ext cx="4277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75" name="Google Shape;875;p96"/>
            <p:cNvCxnSpPr>
              <a:stCxn id="876" idx="7"/>
              <a:endCxn id="868" idx="2"/>
            </p:cNvCxnSpPr>
            <p:nvPr/>
          </p:nvCxnSpPr>
          <p:spPr>
            <a:xfrm rot="10800000" flipH="1">
              <a:off x="2810008" y="1127436"/>
              <a:ext cx="68832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77" name="Google Shape;877;p96"/>
            <p:cNvCxnSpPr>
              <a:stCxn id="878" idx="7"/>
              <a:endCxn id="868" idx="2"/>
            </p:cNvCxnSpPr>
            <p:nvPr/>
          </p:nvCxnSpPr>
          <p:spPr>
            <a:xfrm rot="10800000" flipH="1">
              <a:off x="4547002" y="1127436"/>
              <a:ext cx="51462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79" name="Google Shape;879;p96"/>
            <p:cNvCxnSpPr>
              <a:stCxn id="880" idx="7"/>
              <a:endCxn id="868" idx="2"/>
            </p:cNvCxnSpPr>
            <p:nvPr/>
          </p:nvCxnSpPr>
          <p:spPr>
            <a:xfrm rot="10800000" flipH="1">
              <a:off x="8020990" y="1127436"/>
              <a:ext cx="16722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81" name="Google Shape;881;p96"/>
            <p:cNvCxnSpPr>
              <a:endCxn id="868" idx="2"/>
            </p:cNvCxnSpPr>
            <p:nvPr/>
          </p:nvCxnSpPr>
          <p:spPr>
            <a:xfrm rot="10800000">
              <a:off x="9693208" y="1127395"/>
              <a:ext cx="0" cy="322200"/>
            </a:xfrm>
            <a:prstGeom prst="straightConnector1">
              <a:avLst/>
            </a:prstGeom>
            <a:noFill/>
            <a:ln w="9525" cap="flat" cmpd="sng">
              <a:solidFill>
                <a:srgbClr val="757070"/>
              </a:solidFill>
              <a:prstDash val="solid"/>
              <a:miter lim="800000"/>
              <a:headEnd type="none" w="sm" len="sm"/>
              <a:tailEnd type="none" w="sm" len="sm"/>
            </a:ln>
          </p:spPr>
        </p:cxnSp>
        <p:cxnSp>
          <p:nvCxnSpPr>
            <p:cNvPr id="882" name="Google Shape;882;p96"/>
            <p:cNvCxnSpPr>
              <a:stCxn id="883" idx="7"/>
              <a:endCxn id="868" idx="2"/>
            </p:cNvCxnSpPr>
            <p:nvPr/>
          </p:nvCxnSpPr>
          <p:spPr>
            <a:xfrm rot="10800000" flipH="1">
              <a:off x="8895674" y="1127436"/>
              <a:ext cx="7974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84" name="Google Shape;884;p96"/>
            <p:cNvCxnSpPr>
              <a:stCxn id="883" idx="0"/>
              <a:endCxn id="885" idx="2"/>
            </p:cNvCxnSpPr>
            <p:nvPr/>
          </p:nvCxnSpPr>
          <p:spPr>
            <a:xfrm rot="10800000">
              <a:off x="8824822" y="1127488"/>
              <a:ext cx="0" cy="329400"/>
            </a:xfrm>
            <a:prstGeom prst="straightConnector1">
              <a:avLst/>
            </a:prstGeom>
            <a:noFill/>
            <a:ln w="9525" cap="flat" cmpd="sng">
              <a:solidFill>
                <a:srgbClr val="757070"/>
              </a:solidFill>
              <a:prstDash val="solid"/>
              <a:miter lim="800000"/>
              <a:headEnd type="none" w="sm" len="sm"/>
              <a:tailEnd type="none" w="sm" len="sm"/>
            </a:ln>
          </p:spPr>
        </p:cxnSp>
        <p:cxnSp>
          <p:nvCxnSpPr>
            <p:cNvPr id="886" name="Google Shape;886;p96"/>
            <p:cNvCxnSpPr>
              <a:stCxn id="887" idx="1"/>
              <a:endCxn id="885" idx="2"/>
            </p:cNvCxnSpPr>
            <p:nvPr/>
          </p:nvCxnSpPr>
          <p:spPr>
            <a:xfrm rot="10800000">
              <a:off x="8824767" y="1127436"/>
              <a:ext cx="797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88" name="Google Shape;888;p96"/>
            <p:cNvCxnSpPr>
              <a:stCxn id="867" idx="7"/>
              <a:endCxn id="885" idx="2"/>
            </p:cNvCxnSpPr>
            <p:nvPr/>
          </p:nvCxnSpPr>
          <p:spPr>
            <a:xfrm rot="10800000" flipH="1">
              <a:off x="3678505" y="1127436"/>
              <a:ext cx="51462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89" name="Google Shape;889;p96"/>
            <p:cNvCxnSpPr>
              <a:stCxn id="880" idx="7"/>
              <a:endCxn id="885" idx="2"/>
            </p:cNvCxnSpPr>
            <p:nvPr/>
          </p:nvCxnSpPr>
          <p:spPr>
            <a:xfrm rot="10800000" flipH="1">
              <a:off x="8020990" y="1127436"/>
              <a:ext cx="803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90" name="Google Shape;890;p96"/>
            <p:cNvCxnSpPr>
              <a:stCxn id="870" idx="7"/>
              <a:endCxn id="885" idx="2"/>
            </p:cNvCxnSpPr>
            <p:nvPr/>
          </p:nvCxnSpPr>
          <p:spPr>
            <a:xfrm rot="10800000" flipH="1">
              <a:off x="7152493" y="1127436"/>
              <a:ext cx="16722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91" name="Google Shape;891;p96"/>
            <p:cNvCxnSpPr>
              <a:stCxn id="872" idx="7"/>
              <a:endCxn id="885" idx="2"/>
            </p:cNvCxnSpPr>
            <p:nvPr/>
          </p:nvCxnSpPr>
          <p:spPr>
            <a:xfrm rot="10800000" flipH="1">
              <a:off x="6283996" y="1127436"/>
              <a:ext cx="2540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92" name="Google Shape;892;p96"/>
            <p:cNvCxnSpPr>
              <a:stCxn id="874" idx="7"/>
              <a:endCxn id="885" idx="2"/>
            </p:cNvCxnSpPr>
            <p:nvPr/>
          </p:nvCxnSpPr>
          <p:spPr>
            <a:xfrm rot="10800000" flipH="1">
              <a:off x="5415499" y="1127436"/>
              <a:ext cx="34092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93" name="Google Shape;893;p96"/>
            <p:cNvCxnSpPr>
              <a:stCxn id="878" idx="7"/>
              <a:endCxn id="885" idx="2"/>
            </p:cNvCxnSpPr>
            <p:nvPr/>
          </p:nvCxnSpPr>
          <p:spPr>
            <a:xfrm rot="10800000" flipH="1">
              <a:off x="4547002" y="1127436"/>
              <a:ext cx="4277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94" name="Google Shape;894;p96"/>
            <p:cNvCxnSpPr>
              <a:stCxn id="876" idx="7"/>
              <a:endCxn id="885" idx="2"/>
            </p:cNvCxnSpPr>
            <p:nvPr/>
          </p:nvCxnSpPr>
          <p:spPr>
            <a:xfrm rot="10800000" flipH="1">
              <a:off x="2810008" y="1127436"/>
              <a:ext cx="6014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95" name="Google Shape;895;p96"/>
            <p:cNvCxnSpPr>
              <a:stCxn id="887" idx="1"/>
              <a:endCxn id="896" idx="2"/>
            </p:cNvCxnSpPr>
            <p:nvPr/>
          </p:nvCxnSpPr>
          <p:spPr>
            <a:xfrm rot="10800000">
              <a:off x="7949967" y="1127436"/>
              <a:ext cx="16725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97" name="Google Shape;897;p96"/>
            <p:cNvCxnSpPr>
              <a:stCxn id="883" idx="1"/>
              <a:endCxn id="896" idx="2"/>
            </p:cNvCxnSpPr>
            <p:nvPr/>
          </p:nvCxnSpPr>
          <p:spPr>
            <a:xfrm rot="10800000">
              <a:off x="7949970" y="1127436"/>
              <a:ext cx="8040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98" name="Google Shape;898;p96"/>
            <p:cNvCxnSpPr>
              <a:stCxn id="867" idx="7"/>
              <a:endCxn id="896" idx="2"/>
            </p:cNvCxnSpPr>
            <p:nvPr/>
          </p:nvCxnSpPr>
          <p:spPr>
            <a:xfrm rot="10800000" flipH="1">
              <a:off x="3678505" y="1127436"/>
              <a:ext cx="4271400" cy="358800"/>
            </a:xfrm>
            <a:prstGeom prst="straightConnector1">
              <a:avLst/>
            </a:prstGeom>
            <a:noFill/>
            <a:ln w="9525" cap="flat" cmpd="sng">
              <a:solidFill>
                <a:srgbClr val="757070"/>
              </a:solidFill>
              <a:prstDash val="solid"/>
              <a:miter lim="800000"/>
              <a:headEnd type="none" w="sm" len="sm"/>
              <a:tailEnd type="none" w="sm" len="sm"/>
            </a:ln>
          </p:spPr>
        </p:cxnSp>
        <p:cxnSp>
          <p:nvCxnSpPr>
            <p:cNvPr id="899" name="Google Shape;899;p96"/>
            <p:cNvCxnSpPr>
              <a:endCxn id="896" idx="2"/>
            </p:cNvCxnSpPr>
            <p:nvPr/>
          </p:nvCxnSpPr>
          <p:spPr>
            <a:xfrm rot="10800000" flipH="1">
              <a:off x="2809827" y="1127395"/>
              <a:ext cx="51402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00" name="Google Shape;900;p96"/>
            <p:cNvCxnSpPr>
              <a:endCxn id="896" idx="2"/>
            </p:cNvCxnSpPr>
            <p:nvPr/>
          </p:nvCxnSpPr>
          <p:spPr>
            <a:xfrm rot="10800000" flipH="1">
              <a:off x="5415327" y="1127395"/>
              <a:ext cx="2534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01" name="Google Shape;901;p96"/>
            <p:cNvCxnSpPr>
              <a:stCxn id="872" idx="7"/>
              <a:endCxn id="896" idx="2"/>
            </p:cNvCxnSpPr>
            <p:nvPr/>
          </p:nvCxnSpPr>
          <p:spPr>
            <a:xfrm rot="10800000" flipH="1">
              <a:off x="6283996" y="1127436"/>
              <a:ext cx="16659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02" name="Google Shape;902;p96"/>
            <p:cNvCxnSpPr>
              <a:stCxn id="870" idx="7"/>
              <a:endCxn id="896" idx="2"/>
            </p:cNvCxnSpPr>
            <p:nvPr/>
          </p:nvCxnSpPr>
          <p:spPr>
            <a:xfrm rot="10800000" flipH="1">
              <a:off x="7152493" y="1127436"/>
              <a:ext cx="7974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03" name="Google Shape;903;p96"/>
            <p:cNvCxnSpPr>
              <a:stCxn id="878" idx="7"/>
              <a:endCxn id="896" idx="2"/>
            </p:cNvCxnSpPr>
            <p:nvPr/>
          </p:nvCxnSpPr>
          <p:spPr>
            <a:xfrm rot="10800000" flipH="1">
              <a:off x="4547002" y="1127436"/>
              <a:ext cx="34029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04" name="Google Shape;904;p96"/>
            <p:cNvCxnSpPr>
              <a:stCxn id="880" idx="1"/>
              <a:endCxn id="905" idx="2"/>
            </p:cNvCxnSpPr>
            <p:nvPr/>
          </p:nvCxnSpPr>
          <p:spPr>
            <a:xfrm rot="10800000">
              <a:off x="7081586" y="1127436"/>
              <a:ext cx="797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06" name="Google Shape;906;p96"/>
            <p:cNvCxnSpPr>
              <a:stCxn id="883" idx="1"/>
              <a:endCxn id="905" idx="2"/>
            </p:cNvCxnSpPr>
            <p:nvPr/>
          </p:nvCxnSpPr>
          <p:spPr>
            <a:xfrm rot="10800000">
              <a:off x="7081470" y="1127436"/>
              <a:ext cx="16725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07" name="Google Shape;907;p96"/>
            <p:cNvCxnSpPr>
              <a:stCxn id="887" idx="1"/>
              <a:endCxn id="905" idx="2"/>
            </p:cNvCxnSpPr>
            <p:nvPr/>
          </p:nvCxnSpPr>
          <p:spPr>
            <a:xfrm rot="10800000">
              <a:off x="7081467" y="1127436"/>
              <a:ext cx="25410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08" name="Google Shape;908;p96"/>
            <p:cNvCxnSpPr>
              <a:stCxn id="867" idx="7"/>
              <a:endCxn id="905" idx="2"/>
            </p:cNvCxnSpPr>
            <p:nvPr/>
          </p:nvCxnSpPr>
          <p:spPr>
            <a:xfrm rot="10800000" flipH="1">
              <a:off x="3678505" y="1127436"/>
              <a:ext cx="34029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09" name="Google Shape;909;p96"/>
            <p:cNvCxnSpPr>
              <a:stCxn id="876" idx="7"/>
              <a:endCxn id="905" idx="2"/>
            </p:cNvCxnSpPr>
            <p:nvPr/>
          </p:nvCxnSpPr>
          <p:spPr>
            <a:xfrm rot="10800000" flipH="1">
              <a:off x="2810008" y="1127436"/>
              <a:ext cx="42714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10" name="Google Shape;910;p96"/>
            <p:cNvCxnSpPr>
              <a:stCxn id="874" idx="7"/>
              <a:endCxn id="905" idx="2"/>
            </p:cNvCxnSpPr>
            <p:nvPr/>
          </p:nvCxnSpPr>
          <p:spPr>
            <a:xfrm rot="10800000" flipH="1">
              <a:off x="5415499" y="1127436"/>
              <a:ext cx="16659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11" name="Google Shape;911;p96"/>
            <p:cNvCxnSpPr>
              <a:stCxn id="878" idx="7"/>
              <a:endCxn id="905" idx="2"/>
            </p:cNvCxnSpPr>
            <p:nvPr/>
          </p:nvCxnSpPr>
          <p:spPr>
            <a:xfrm rot="10800000" flipH="1">
              <a:off x="4547002" y="1127436"/>
              <a:ext cx="25344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12" name="Google Shape;912;p96"/>
            <p:cNvCxnSpPr>
              <a:endCxn id="905" idx="2"/>
            </p:cNvCxnSpPr>
            <p:nvPr/>
          </p:nvCxnSpPr>
          <p:spPr>
            <a:xfrm rot="10800000" flipH="1">
              <a:off x="6283830" y="1127395"/>
              <a:ext cx="797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13" name="Google Shape;913;p96"/>
            <p:cNvCxnSpPr>
              <a:stCxn id="880" idx="0"/>
              <a:endCxn id="896" idx="2"/>
            </p:cNvCxnSpPr>
            <p:nvPr/>
          </p:nvCxnSpPr>
          <p:spPr>
            <a:xfrm rot="10800000">
              <a:off x="7950138" y="1127488"/>
              <a:ext cx="0" cy="329400"/>
            </a:xfrm>
            <a:prstGeom prst="straightConnector1">
              <a:avLst/>
            </a:prstGeom>
            <a:noFill/>
            <a:ln w="9525" cap="flat" cmpd="sng">
              <a:solidFill>
                <a:srgbClr val="757070"/>
              </a:solidFill>
              <a:prstDash val="solid"/>
              <a:miter lim="800000"/>
              <a:headEnd type="none" w="sm" len="sm"/>
              <a:tailEnd type="none" w="sm" len="sm"/>
            </a:ln>
          </p:spPr>
        </p:cxnSp>
        <p:cxnSp>
          <p:nvCxnSpPr>
            <p:cNvPr id="914" name="Google Shape;914;p96"/>
            <p:cNvCxnSpPr>
              <a:stCxn id="870" idx="0"/>
              <a:endCxn id="905" idx="2"/>
            </p:cNvCxnSpPr>
            <p:nvPr/>
          </p:nvCxnSpPr>
          <p:spPr>
            <a:xfrm rot="10800000">
              <a:off x="7081641" y="1127488"/>
              <a:ext cx="0" cy="329400"/>
            </a:xfrm>
            <a:prstGeom prst="straightConnector1">
              <a:avLst/>
            </a:prstGeom>
            <a:noFill/>
            <a:ln w="9525" cap="flat" cmpd="sng">
              <a:solidFill>
                <a:srgbClr val="757070"/>
              </a:solidFill>
              <a:prstDash val="solid"/>
              <a:miter lim="800000"/>
              <a:headEnd type="none" w="sm" len="sm"/>
              <a:tailEnd type="none" w="sm" len="sm"/>
            </a:ln>
          </p:spPr>
        </p:cxnSp>
        <p:cxnSp>
          <p:nvCxnSpPr>
            <p:cNvPr id="915" name="Google Shape;915;p96"/>
            <p:cNvCxnSpPr>
              <a:stCxn id="874" idx="7"/>
              <a:endCxn id="916" idx="2"/>
            </p:cNvCxnSpPr>
            <p:nvPr/>
          </p:nvCxnSpPr>
          <p:spPr>
            <a:xfrm rot="10800000" flipH="1">
              <a:off x="5415499" y="1127436"/>
              <a:ext cx="7974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17" name="Google Shape;917;p96"/>
            <p:cNvCxnSpPr>
              <a:stCxn id="883" idx="1"/>
              <a:endCxn id="916" idx="2"/>
            </p:cNvCxnSpPr>
            <p:nvPr/>
          </p:nvCxnSpPr>
          <p:spPr>
            <a:xfrm rot="10800000">
              <a:off x="6212970" y="1127436"/>
              <a:ext cx="25410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18" name="Google Shape;918;p96"/>
            <p:cNvCxnSpPr>
              <a:stCxn id="880" idx="1"/>
              <a:endCxn id="916" idx="2"/>
            </p:cNvCxnSpPr>
            <p:nvPr/>
          </p:nvCxnSpPr>
          <p:spPr>
            <a:xfrm rot="10800000">
              <a:off x="6213086" y="1127436"/>
              <a:ext cx="16662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19" name="Google Shape;919;p96"/>
            <p:cNvCxnSpPr>
              <a:stCxn id="870" idx="1"/>
              <a:endCxn id="916" idx="2"/>
            </p:cNvCxnSpPr>
            <p:nvPr/>
          </p:nvCxnSpPr>
          <p:spPr>
            <a:xfrm rot="10800000">
              <a:off x="6213089" y="1127436"/>
              <a:ext cx="797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20" name="Google Shape;920;p96"/>
            <p:cNvCxnSpPr>
              <a:stCxn id="887" idx="1"/>
              <a:endCxn id="916" idx="2"/>
            </p:cNvCxnSpPr>
            <p:nvPr/>
          </p:nvCxnSpPr>
          <p:spPr>
            <a:xfrm rot="10800000">
              <a:off x="6212967" y="1127436"/>
              <a:ext cx="34095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21" name="Google Shape;921;p96"/>
            <p:cNvCxnSpPr>
              <a:stCxn id="867" idx="7"/>
              <a:endCxn id="916" idx="2"/>
            </p:cNvCxnSpPr>
            <p:nvPr/>
          </p:nvCxnSpPr>
          <p:spPr>
            <a:xfrm rot="10800000" flipH="1">
              <a:off x="3678505" y="1127436"/>
              <a:ext cx="25344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22" name="Google Shape;922;p96"/>
            <p:cNvCxnSpPr>
              <a:endCxn id="916" idx="2"/>
            </p:cNvCxnSpPr>
            <p:nvPr/>
          </p:nvCxnSpPr>
          <p:spPr>
            <a:xfrm rot="10800000" flipH="1">
              <a:off x="4546833" y="1127395"/>
              <a:ext cx="16662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23" name="Google Shape;923;p96"/>
            <p:cNvCxnSpPr>
              <a:stCxn id="876" idx="7"/>
              <a:endCxn id="916" idx="2"/>
            </p:cNvCxnSpPr>
            <p:nvPr/>
          </p:nvCxnSpPr>
          <p:spPr>
            <a:xfrm rot="10800000" flipH="1">
              <a:off x="2810008" y="1127436"/>
              <a:ext cx="34029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24" name="Google Shape;924;p96"/>
            <p:cNvCxnSpPr>
              <a:stCxn id="872" idx="0"/>
              <a:endCxn id="916" idx="2"/>
            </p:cNvCxnSpPr>
            <p:nvPr/>
          </p:nvCxnSpPr>
          <p:spPr>
            <a:xfrm rot="10800000">
              <a:off x="6213144" y="1127488"/>
              <a:ext cx="0" cy="329400"/>
            </a:xfrm>
            <a:prstGeom prst="straightConnector1">
              <a:avLst/>
            </a:prstGeom>
            <a:noFill/>
            <a:ln w="9525" cap="flat" cmpd="sng">
              <a:solidFill>
                <a:srgbClr val="757070"/>
              </a:solidFill>
              <a:prstDash val="solid"/>
              <a:miter lim="800000"/>
              <a:headEnd type="none" w="sm" len="sm"/>
              <a:tailEnd type="none" w="sm" len="sm"/>
            </a:ln>
          </p:spPr>
        </p:cxnSp>
        <p:cxnSp>
          <p:nvCxnSpPr>
            <p:cNvPr id="925" name="Google Shape;925;p96"/>
            <p:cNvCxnSpPr>
              <a:stCxn id="872" idx="1"/>
              <a:endCxn id="926" idx="2"/>
            </p:cNvCxnSpPr>
            <p:nvPr/>
          </p:nvCxnSpPr>
          <p:spPr>
            <a:xfrm rot="10800000">
              <a:off x="5344592" y="1127436"/>
              <a:ext cx="797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27" name="Google Shape;927;p96"/>
            <p:cNvCxnSpPr>
              <a:stCxn id="887" idx="1"/>
              <a:endCxn id="926" idx="2"/>
            </p:cNvCxnSpPr>
            <p:nvPr/>
          </p:nvCxnSpPr>
          <p:spPr>
            <a:xfrm rot="10800000">
              <a:off x="5344467" y="1127436"/>
              <a:ext cx="42780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28" name="Google Shape;928;p96"/>
            <p:cNvCxnSpPr>
              <a:stCxn id="883" idx="1"/>
              <a:endCxn id="926" idx="2"/>
            </p:cNvCxnSpPr>
            <p:nvPr/>
          </p:nvCxnSpPr>
          <p:spPr>
            <a:xfrm rot="10800000">
              <a:off x="5344470" y="1127436"/>
              <a:ext cx="34095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29" name="Google Shape;929;p96"/>
            <p:cNvCxnSpPr>
              <a:stCxn id="880" idx="1"/>
              <a:endCxn id="926" idx="2"/>
            </p:cNvCxnSpPr>
            <p:nvPr/>
          </p:nvCxnSpPr>
          <p:spPr>
            <a:xfrm rot="10800000">
              <a:off x="5344586" y="1127436"/>
              <a:ext cx="2534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30" name="Google Shape;930;p96"/>
            <p:cNvCxnSpPr>
              <a:stCxn id="870" idx="1"/>
              <a:endCxn id="926" idx="2"/>
            </p:cNvCxnSpPr>
            <p:nvPr/>
          </p:nvCxnSpPr>
          <p:spPr>
            <a:xfrm rot="10800000">
              <a:off x="5344589" y="1127436"/>
              <a:ext cx="16662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31" name="Google Shape;931;p96"/>
            <p:cNvCxnSpPr>
              <a:stCxn id="867" idx="7"/>
              <a:endCxn id="926" idx="2"/>
            </p:cNvCxnSpPr>
            <p:nvPr/>
          </p:nvCxnSpPr>
          <p:spPr>
            <a:xfrm rot="10800000" flipH="1">
              <a:off x="3678505" y="1127436"/>
              <a:ext cx="16659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32" name="Google Shape;932;p96"/>
            <p:cNvCxnSpPr>
              <a:stCxn id="876" idx="7"/>
              <a:endCxn id="926" idx="2"/>
            </p:cNvCxnSpPr>
            <p:nvPr/>
          </p:nvCxnSpPr>
          <p:spPr>
            <a:xfrm rot="10800000" flipH="1">
              <a:off x="2810008" y="1127436"/>
              <a:ext cx="25344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33" name="Google Shape;933;p96"/>
            <p:cNvCxnSpPr>
              <a:stCxn id="878" idx="7"/>
              <a:endCxn id="926" idx="2"/>
            </p:cNvCxnSpPr>
            <p:nvPr/>
          </p:nvCxnSpPr>
          <p:spPr>
            <a:xfrm rot="10800000" flipH="1">
              <a:off x="4547002" y="1127436"/>
              <a:ext cx="7974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34" name="Google Shape;934;p96"/>
            <p:cNvCxnSpPr>
              <a:stCxn id="874" idx="0"/>
              <a:endCxn id="926" idx="2"/>
            </p:cNvCxnSpPr>
            <p:nvPr/>
          </p:nvCxnSpPr>
          <p:spPr>
            <a:xfrm rot="10800000">
              <a:off x="5344647" y="1127488"/>
              <a:ext cx="0" cy="329400"/>
            </a:xfrm>
            <a:prstGeom prst="straightConnector1">
              <a:avLst/>
            </a:prstGeom>
            <a:noFill/>
            <a:ln w="9525" cap="flat" cmpd="sng">
              <a:solidFill>
                <a:srgbClr val="757070"/>
              </a:solidFill>
              <a:prstDash val="solid"/>
              <a:miter lim="800000"/>
              <a:headEnd type="none" w="sm" len="sm"/>
              <a:tailEnd type="none" w="sm" len="sm"/>
            </a:ln>
          </p:spPr>
        </p:cxnSp>
        <p:cxnSp>
          <p:nvCxnSpPr>
            <p:cNvPr id="935" name="Google Shape;935;p96"/>
            <p:cNvCxnSpPr>
              <a:stCxn id="872" idx="1"/>
              <a:endCxn id="936" idx="2"/>
            </p:cNvCxnSpPr>
            <p:nvPr/>
          </p:nvCxnSpPr>
          <p:spPr>
            <a:xfrm rot="10800000">
              <a:off x="4476092" y="1127436"/>
              <a:ext cx="16662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37" name="Google Shape;937;p96"/>
            <p:cNvCxnSpPr>
              <a:stCxn id="870" idx="1"/>
              <a:endCxn id="936" idx="2"/>
            </p:cNvCxnSpPr>
            <p:nvPr/>
          </p:nvCxnSpPr>
          <p:spPr>
            <a:xfrm rot="10800000">
              <a:off x="4476089" y="1127436"/>
              <a:ext cx="2534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38" name="Google Shape;938;p96"/>
            <p:cNvCxnSpPr>
              <a:stCxn id="880" idx="1"/>
              <a:endCxn id="936" idx="2"/>
            </p:cNvCxnSpPr>
            <p:nvPr/>
          </p:nvCxnSpPr>
          <p:spPr>
            <a:xfrm rot="10800000">
              <a:off x="4476086" y="1127436"/>
              <a:ext cx="34032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39" name="Google Shape;939;p96"/>
            <p:cNvCxnSpPr>
              <a:stCxn id="883" idx="1"/>
              <a:endCxn id="936" idx="2"/>
            </p:cNvCxnSpPr>
            <p:nvPr/>
          </p:nvCxnSpPr>
          <p:spPr>
            <a:xfrm rot="10800000">
              <a:off x="4475970" y="1127436"/>
              <a:ext cx="42780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40" name="Google Shape;940;p96"/>
            <p:cNvCxnSpPr>
              <a:stCxn id="887" idx="1"/>
              <a:endCxn id="936" idx="2"/>
            </p:cNvCxnSpPr>
            <p:nvPr/>
          </p:nvCxnSpPr>
          <p:spPr>
            <a:xfrm rot="10800000">
              <a:off x="4475967" y="1127436"/>
              <a:ext cx="51465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41" name="Google Shape;941;p96"/>
            <p:cNvCxnSpPr>
              <a:stCxn id="876" idx="7"/>
              <a:endCxn id="942" idx="2"/>
            </p:cNvCxnSpPr>
            <p:nvPr/>
          </p:nvCxnSpPr>
          <p:spPr>
            <a:xfrm rot="10800000" flipH="1">
              <a:off x="2810008" y="1127436"/>
              <a:ext cx="7974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43" name="Google Shape;943;p96"/>
            <p:cNvCxnSpPr>
              <a:stCxn id="878" idx="1"/>
              <a:endCxn id="942" idx="2"/>
            </p:cNvCxnSpPr>
            <p:nvPr/>
          </p:nvCxnSpPr>
          <p:spPr>
            <a:xfrm rot="10800000">
              <a:off x="3607598" y="1127436"/>
              <a:ext cx="797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44" name="Google Shape;944;p96"/>
            <p:cNvCxnSpPr>
              <a:stCxn id="874" idx="1"/>
              <a:endCxn id="942" idx="2"/>
            </p:cNvCxnSpPr>
            <p:nvPr/>
          </p:nvCxnSpPr>
          <p:spPr>
            <a:xfrm rot="10800000">
              <a:off x="3607595" y="1127436"/>
              <a:ext cx="16662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45" name="Google Shape;945;p96"/>
            <p:cNvCxnSpPr>
              <a:stCxn id="872" idx="1"/>
              <a:endCxn id="942" idx="2"/>
            </p:cNvCxnSpPr>
            <p:nvPr/>
          </p:nvCxnSpPr>
          <p:spPr>
            <a:xfrm rot="10800000">
              <a:off x="3607592" y="1127436"/>
              <a:ext cx="2534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46" name="Google Shape;946;p96"/>
            <p:cNvCxnSpPr>
              <a:stCxn id="870" idx="1"/>
              <a:endCxn id="942" idx="2"/>
            </p:cNvCxnSpPr>
            <p:nvPr/>
          </p:nvCxnSpPr>
          <p:spPr>
            <a:xfrm rot="10800000">
              <a:off x="3607589" y="1127436"/>
              <a:ext cx="34032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47" name="Google Shape;947;p96"/>
            <p:cNvCxnSpPr>
              <a:stCxn id="880" idx="1"/>
              <a:endCxn id="942" idx="2"/>
            </p:cNvCxnSpPr>
            <p:nvPr/>
          </p:nvCxnSpPr>
          <p:spPr>
            <a:xfrm rot="10800000">
              <a:off x="3607586" y="1127436"/>
              <a:ext cx="4271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48" name="Google Shape;948;p96"/>
            <p:cNvCxnSpPr>
              <a:stCxn id="883" idx="1"/>
              <a:endCxn id="942" idx="2"/>
            </p:cNvCxnSpPr>
            <p:nvPr/>
          </p:nvCxnSpPr>
          <p:spPr>
            <a:xfrm rot="10800000">
              <a:off x="3607470" y="1127436"/>
              <a:ext cx="51465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49" name="Google Shape;949;p96"/>
            <p:cNvCxnSpPr>
              <a:stCxn id="887" idx="1"/>
              <a:endCxn id="942" idx="2"/>
            </p:cNvCxnSpPr>
            <p:nvPr/>
          </p:nvCxnSpPr>
          <p:spPr>
            <a:xfrm rot="10800000">
              <a:off x="3607467" y="1127436"/>
              <a:ext cx="60150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50" name="Google Shape;950;p96"/>
            <p:cNvCxnSpPr>
              <a:stCxn id="867" idx="7"/>
              <a:endCxn id="936" idx="2"/>
            </p:cNvCxnSpPr>
            <p:nvPr/>
          </p:nvCxnSpPr>
          <p:spPr>
            <a:xfrm rot="10800000" flipH="1">
              <a:off x="3678505" y="1127436"/>
              <a:ext cx="7974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51" name="Google Shape;951;p96"/>
            <p:cNvCxnSpPr>
              <a:stCxn id="876" idx="7"/>
              <a:endCxn id="936" idx="2"/>
            </p:cNvCxnSpPr>
            <p:nvPr/>
          </p:nvCxnSpPr>
          <p:spPr>
            <a:xfrm rot="10800000" flipH="1">
              <a:off x="2810008" y="1127436"/>
              <a:ext cx="16659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52" name="Google Shape;952;p96"/>
            <p:cNvCxnSpPr>
              <a:stCxn id="883" idx="1"/>
              <a:endCxn id="953" idx="2"/>
            </p:cNvCxnSpPr>
            <p:nvPr/>
          </p:nvCxnSpPr>
          <p:spPr>
            <a:xfrm rot="10800000">
              <a:off x="2738970" y="1127436"/>
              <a:ext cx="60150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54" name="Google Shape;954;p96"/>
            <p:cNvCxnSpPr>
              <a:stCxn id="887" idx="1"/>
              <a:endCxn id="953" idx="2"/>
            </p:cNvCxnSpPr>
            <p:nvPr/>
          </p:nvCxnSpPr>
          <p:spPr>
            <a:xfrm rot="10800000">
              <a:off x="2738967" y="1127436"/>
              <a:ext cx="68835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55" name="Google Shape;955;p96"/>
            <p:cNvCxnSpPr>
              <a:endCxn id="953" idx="2"/>
            </p:cNvCxnSpPr>
            <p:nvPr/>
          </p:nvCxnSpPr>
          <p:spPr>
            <a:xfrm rot="10800000">
              <a:off x="2739045" y="1127395"/>
              <a:ext cx="34032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56" name="Google Shape;956;p96"/>
            <p:cNvCxnSpPr>
              <a:endCxn id="953" idx="2"/>
            </p:cNvCxnSpPr>
            <p:nvPr/>
          </p:nvCxnSpPr>
          <p:spPr>
            <a:xfrm rot="10800000">
              <a:off x="2739045" y="1127395"/>
              <a:ext cx="4271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57" name="Google Shape;957;p96"/>
            <p:cNvCxnSpPr>
              <a:stCxn id="874" idx="1"/>
              <a:endCxn id="953" idx="2"/>
            </p:cNvCxnSpPr>
            <p:nvPr/>
          </p:nvCxnSpPr>
          <p:spPr>
            <a:xfrm rot="10800000">
              <a:off x="2739095" y="1127436"/>
              <a:ext cx="2534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58" name="Google Shape;958;p96"/>
            <p:cNvCxnSpPr>
              <a:stCxn id="867" idx="1"/>
              <a:endCxn id="953" idx="2"/>
            </p:cNvCxnSpPr>
            <p:nvPr/>
          </p:nvCxnSpPr>
          <p:spPr>
            <a:xfrm rot="10800000">
              <a:off x="2739101" y="1127436"/>
              <a:ext cx="797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59" name="Google Shape;959;p96"/>
            <p:cNvCxnSpPr>
              <a:stCxn id="878" idx="1"/>
              <a:endCxn id="953" idx="2"/>
            </p:cNvCxnSpPr>
            <p:nvPr/>
          </p:nvCxnSpPr>
          <p:spPr>
            <a:xfrm rot="10800000">
              <a:off x="2739098" y="1127436"/>
              <a:ext cx="1666200" cy="358800"/>
            </a:xfrm>
            <a:prstGeom prst="straightConnector1">
              <a:avLst/>
            </a:prstGeom>
            <a:noFill/>
            <a:ln w="9525" cap="flat" cmpd="sng">
              <a:solidFill>
                <a:srgbClr val="757070"/>
              </a:solidFill>
              <a:prstDash val="solid"/>
              <a:miter lim="800000"/>
              <a:headEnd type="none" w="sm" len="sm"/>
              <a:tailEnd type="none" w="sm" len="sm"/>
            </a:ln>
          </p:spPr>
        </p:cxnSp>
        <p:cxnSp>
          <p:nvCxnSpPr>
            <p:cNvPr id="960" name="Google Shape;960;p96"/>
            <p:cNvCxnSpPr>
              <a:endCxn id="961" idx="7"/>
            </p:cNvCxnSpPr>
            <p:nvPr/>
          </p:nvCxnSpPr>
          <p:spPr>
            <a:xfrm flipH="1">
              <a:off x="2810009" y="2265770"/>
              <a:ext cx="594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962" name="Google Shape;962;p96"/>
            <p:cNvCxnSpPr>
              <a:endCxn id="961" idx="7"/>
            </p:cNvCxnSpPr>
            <p:nvPr/>
          </p:nvCxnSpPr>
          <p:spPr>
            <a:xfrm flipH="1">
              <a:off x="2810009" y="2265770"/>
              <a:ext cx="6812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963" name="Google Shape;963;p96"/>
            <p:cNvCxnSpPr>
              <a:endCxn id="964" idx="1"/>
            </p:cNvCxnSpPr>
            <p:nvPr/>
          </p:nvCxnSpPr>
          <p:spPr>
            <a:xfrm>
              <a:off x="5415568" y="2265770"/>
              <a:ext cx="420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965" name="Google Shape;965;p96"/>
            <p:cNvCxnSpPr>
              <a:endCxn id="964" idx="1"/>
            </p:cNvCxnSpPr>
            <p:nvPr/>
          </p:nvCxnSpPr>
          <p:spPr>
            <a:xfrm>
              <a:off x="3678568" y="2265770"/>
              <a:ext cx="594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966" name="Google Shape;966;p96"/>
            <p:cNvCxnSpPr>
              <a:endCxn id="967" idx="1"/>
            </p:cNvCxnSpPr>
            <p:nvPr/>
          </p:nvCxnSpPr>
          <p:spPr>
            <a:xfrm>
              <a:off x="2809887" y="2265770"/>
              <a:ext cx="5069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968" name="Google Shape;968;p96"/>
            <p:cNvCxnSpPr>
              <a:endCxn id="964" idx="1"/>
            </p:cNvCxnSpPr>
            <p:nvPr/>
          </p:nvCxnSpPr>
          <p:spPr>
            <a:xfrm>
              <a:off x="2810068" y="2265770"/>
              <a:ext cx="6812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969" name="Google Shape;969;p96"/>
            <p:cNvCxnSpPr>
              <a:endCxn id="970" idx="1"/>
            </p:cNvCxnSpPr>
            <p:nvPr/>
          </p:nvCxnSpPr>
          <p:spPr>
            <a:xfrm>
              <a:off x="2809890" y="2265770"/>
              <a:ext cx="4200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971" name="Google Shape;971;p96"/>
            <p:cNvCxnSpPr>
              <a:endCxn id="964" idx="1"/>
            </p:cNvCxnSpPr>
            <p:nvPr/>
          </p:nvCxnSpPr>
          <p:spPr>
            <a:xfrm>
              <a:off x="4547068" y="2265770"/>
              <a:ext cx="507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972" name="Google Shape;972;p96"/>
            <p:cNvCxnSpPr>
              <a:stCxn id="961" idx="5"/>
              <a:endCxn id="973" idx="0"/>
            </p:cNvCxnSpPr>
            <p:nvPr/>
          </p:nvCxnSpPr>
          <p:spPr>
            <a:xfrm>
              <a:off x="2810009" y="2903674"/>
              <a:ext cx="797400" cy="370500"/>
            </a:xfrm>
            <a:prstGeom prst="straightConnector1">
              <a:avLst/>
            </a:prstGeom>
            <a:noFill/>
            <a:ln w="9525" cap="flat" cmpd="sng">
              <a:solidFill>
                <a:srgbClr val="757070"/>
              </a:solidFill>
              <a:prstDash val="solid"/>
              <a:miter lim="800000"/>
              <a:headEnd type="none" w="sm" len="sm"/>
              <a:tailEnd type="none" w="sm" len="sm"/>
            </a:ln>
          </p:spPr>
        </p:cxnSp>
        <p:cxnSp>
          <p:nvCxnSpPr>
            <p:cNvPr id="974" name="Google Shape;974;p96"/>
            <p:cNvCxnSpPr>
              <a:stCxn id="975" idx="4"/>
              <a:endCxn id="973" idx="0"/>
            </p:cNvCxnSpPr>
            <p:nvPr/>
          </p:nvCxnSpPr>
          <p:spPr>
            <a:xfrm>
              <a:off x="3607654" y="2933022"/>
              <a:ext cx="0" cy="341100"/>
            </a:xfrm>
            <a:prstGeom prst="straightConnector1">
              <a:avLst/>
            </a:prstGeom>
            <a:noFill/>
            <a:ln w="9525" cap="flat" cmpd="sng">
              <a:solidFill>
                <a:srgbClr val="757070"/>
              </a:solidFill>
              <a:prstDash val="solid"/>
              <a:miter lim="800000"/>
              <a:headEnd type="none" w="sm" len="sm"/>
              <a:tailEnd type="none" w="sm" len="sm"/>
            </a:ln>
          </p:spPr>
        </p:cxnSp>
        <p:cxnSp>
          <p:nvCxnSpPr>
            <p:cNvPr id="976" name="Google Shape;976;p96"/>
            <p:cNvCxnSpPr>
              <a:stCxn id="977" idx="3"/>
              <a:endCxn id="973" idx="0"/>
            </p:cNvCxnSpPr>
            <p:nvPr/>
          </p:nvCxnSpPr>
          <p:spPr>
            <a:xfrm flipH="1">
              <a:off x="3607599" y="2903674"/>
              <a:ext cx="797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978" name="Google Shape;978;p96"/>
            <p:cNvCxnSpPr>
              <a:stCxn id="979" idx="3"/>
              <a:endCxn id="973" idx="0"/>
            </p:cNvCxnSpPr>
            <p:nvPr/>
          </p:nvCxnSpPr>
          <p:spPr>
            <a:xfrm flipH="1">
              <a:off x="3607596" y="2903674"/>
              <a:ext cx="1666200" cy="370500"/>
            </a:xfrm>
            <a:prstGeom prst="straightConnector1">
              <a:avLst/>
            </a:prstGeom>
            <a:noFill/>
            <a:ln w="9525" cap="flat" cmpd="sng">
              <a:solidFill>
                <a:srgbClr val="757070"/>
              </a:solidFill>
              <a:prstDash val="solid"/>
              <a:miter lim="800000"/>
              <a:headEnd type="none" w="sm" len="sm"/>
              <a:tailEnd type="none" w="sm" len="sm"/>
            </a:ln>
          </p:spPr>
        </p:cxnSp>
        <p:cxnSp>
          <p:nvCxnSpPr>
            <p:cNvPr id="980" name="Google Shape;980;p96"/>
            <p:cNvCxnSpPr>
              <a:stCxn id="981" idx="3"/>
              <a:endCxn id="973" idx="0"/>
            </p:cNvCxnSpPr>
            <p:nvPr/>
          </p:nvCxnSpPr>
          <p:spPr>
            <a:xfrm flipH="1">
              <a:off x="3607593" y="2903674"/>
              <a:ext cx="2534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982" name="Google Shape;982;p96"/>
            <p:cNvCxnSpPr>
              <a:stCxn id="970" idx="3"/>
              <a:endCxn id="973" idx="0"/>
            </p:cNvCxnSpPr>
            <p:nvPr/>
          </p:nvCxnSpPr>
          <p:spPr>
            <a:xfrm flipH="1">
              <a:off x="3607590" y="2903674"/>
              <a:ext cx="3403200" cy="370500"/>
            </a:xfrm>
            <a:prstGeom prst="straightConnector1">
              <a:avLst/>
            </a:prstGeom>
            <a:noFill/>
            <a:ln w="9525" cap="flat" cmpd="sng">
              <a:solidFill>
                <a:srgbClr val="757070"/>
              </a:solidFill>
              <a:prstDash val="solid"/>
              <a:miter lim="800000"/>
              <a:headEnd type="none" w="sm" len="sm"/>
              <a:tailEnd type="none" w="sm" len="sm"/>
            </a:ln>
          </p:spPr>
        </p:cxnSp>
        <p:cxnSp>
          <p:nvCxnSpPr>
            <p:cNvPr id="983" name="Google Shape;983;p96"/>
            <p:cNvCxnSpPr>
              <a:stCxn id="967" idx="3"/>
            </p:cNvCxnSpPr>
            <p:nvPr/>
          </p:nvCxnSpPr>
          <p:spPr>
            <a:xfrm flipH="1">
              <a:off x="3607587" y="2903674"/>
              <a:ext cx="4271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984" name="Google Shape;984;p96"/>
            <p:cNvCxnSpPr>
              <a:stCxn id="985" idx="3"/>
              <a:endCxn id="973" idx="0"/>
            </p:cNvCxnSpPr>
            <p:nvPr/>
          </p:nvCxnSpPr>
          <p:spPr>
            <a:xfrm flipH="1">
              <a:off x="3607471" y="2903674"/>
              <a:ext cx="5146500" cy="370500"/>
            </a:xfrm>
            <a:prstGeom prst="straightConnector1">
              <a:avLst/>
            </a:prstGeom>
            <a:noFill/>
            <a:ln w="9525" cap="flat" cmpd="sng">
              <a:solidFill>
                <a:srgbClr val="757070"/>
              </a:solidFill>
              <a:prstDash val="solid"/>
              <a:miter lim="800000"/>
              <a:headEnd type="none" w="sm" len="sm"/>
              <a:tailEnd type="none" w="sm" len="sm"/>
            </a:ln>
          </p:spPr>
        </p:cxnSp>
        <p:cxnSp>
          <p:nvCxnSpPr>
            <p:cNvPr id="986" name="Google Shape;986;p96"/>
            <p:cNvCxnSpPr>
              <a:stCxn id="964" idx="3"/>
              <a:endCxn id="973" idx="0"/>
            </p:cNvCxnSpPr>
            <p:nvPr/>
          </p:nvCxnSpPr>
          <p:spPr>
            <a:xfrm flipH="1">
              <a:off x="3607468" y="2903674"/>
              <a:ext cx="6015000" cy="370500"/>
            </a:xfrm>
            <a:prstGeom prst="straightConnector1">
              <a:avLst/>
            </a:prstGeom>
            <a:noFill/>
            <a:ln w="9525" cap="flat" cmpd="sng">
              <a:solidFill>
                <a:srgbClr val="757070"/>
              </a:solidFill>
              <a:prstDash val="solid"/>
              <a:miter lim="800000"/>
              <a:headEnd type="none" w="sm" len="sm"/>
              <a:tailEnd type="none" w="sm" len="sm"/>
            </a:ln>
          </p:spPr>
        </p:cxnSp>
        <p:cxnSp>
          <p:nvCxnSpPr>
            <p:cNvPr id="987" name="Google Shape;987;p96"/>
            <p:cNvCxnSpPr>
              <a:stCxn id="977" idx="4"/>
              <a:endCxn id="988" idx="0"/>
            </p:cNvCxnSpPr>
            <p:nvPr/>
          </p:nvCxnSpPr>
          <p:spPr>
            <a:xfrm>
              <a:off x="4476151" y="2933022"/>
              <a:ext cx="0" cy="341100"/>
            </a:xfrm>
            <a:prstGeom prst="straightConnector1">
              <a:avLst/>
            </a:prstGeom>
            <a:noFill/>
            <a:ln w="9525" cap="flat" cmpd="sng">
              <a:solidFill>
                <a:srgbClr val="757070"/>
              </a:solidFill>
              <a:prstDash val="solid"/>
              <a:miter lim="800000"/>
              <a:headEnd type="none" w="sm" len="sm"/>
              <a:tailEnd type="none" w="sm" len="sm"/>
            </a:ln>
          </p:spPr>
        </p:cxnSp>
        <p:cxnSp>
          <p:nvCxnSpPr>
            <p:cNvPr id="989" name="Google Shape;989;p96"/>
            <p:cNvCxnSpPr>
              <a:stCxn id="975" idx="5"/>
              <a:endCxn id="988" idx="0"/>
            </p:cNvCxnSpPr>
            <p:nvPr/>
          </p:nvCxnSpPr>
          <p:spPr>
            <a:xfrm>
              <a:off x="3678506" y="2903674"/>
              <a:ext cx="797400" cy="370500"/>
            </a:xfrm>
            <a:prstGeom prst="straightConnector1">
              <a:avLst/>
            </a:prstGeom>
            <a:noFill/>
            <a:ln w="9525" cap="flat" cmpd="sng">
              <a:solidFill>
                <a:srgbClr val="757070"/>
              </a:solidFill>
              <a:prstDash val="solid"/>
              <a:miter lim="800000"/>
              <a:headEnd type="none" w="sm" len="sm"/>
              <a:tailEnd type="none" w="sm" len="sm"/>
            </a:ln>
          </p:spPr>
        </p:cxnSp>
        <p:cxnSp>
          <p:nvCxnSpPr>
            <p:cNvPr id="990" name="Google Shape;990;p96"/>
            <p:cNvCxnSpPr>
              <a:stCxn id="961" idx="5"/>
              <a:endCxn id="988" idx="0"/>
            </p:cNvCxnSpPr>
            <p:nvPr/>
          </p:nvCxnSpPr>
          <p:spPr>
            <a:xfrm>
              <a:off x="2810009" y="2903674"/>
              <a:ext cx="1665900" cy="370500"/>
            </a:xfrm>
            <a:prstGeom prst="straightConnector1">
              <a:avLst/>
            </a:prstGeom>
            <a:noFill/>
            <a:ln w="9525" cap="flat" cmpd="sng">
              <a:solidFill>
                <a:srgbClr val="757070"/>
              </a:solidFill>
              <a:prstDash val="solid"/>
              <a:miter lim="800000"/>
              <a:headEnd type="none" w="sm" len="sm"/>
              <a:tailEnd type="none" w="sm" len="sm"/>
            </a:ln>
          </p:spPr>
        </p:cxnSp>
        <p:cxnSp>
          <p:nvCxnSpPr>
            <p:cNvPr id="991" name="Google Shape;991;p96"/>
            <p:cNvCxnSpPr>
              <a:stCxn id="979" idx="3"/>
              <a:endCxn id="988" idx="0"/>
            </p:cNvCxnSpPr>
            <p:nvPr/>
          </p:nvCxnSpPr>
          <p:spPr>
            <a:xfrm flipH="1">
              <a:off x="4476096" y="2903674"/>
              <a:ext cx="797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992" name="Google Shape;992;p96"/>
            <p:cNvCxnSpPr>
              <a:stCxn id="981" idx="3"/>
              <a:endCxn id="988" idx="0"/>
            </p:cNvCxnSpPr>
            <p:nvPr/>
          </p:nvCxnSpPr>
          <p:spPr>
            <a:xfrm flipH="1">
              <a:off x="4476093" y="2903674"/>
              <a:ext cx="1666200" cy="370500"/>
            </a:xfrm>
            <a:prstGeom prst="straightConnector1">
              <a:avLst/>
            </a:prstGeom>
            <a:noFill/>
            <a:ln w="9525" cap="flat" cmpd="sng">
              <a:solidFill>
                <a:srgbClr val="757070"/>
              </a:solidFill>
              <a:prstDash val="solid"/>
              <a:miter lim="800000"/>
              <a:headEnd type="none" w="sm" len="sm"/>
              <a:tailEnd type="none" w="sm" len="sm"/>
            </a:ln>
          </p:spPr>
        </p:cxnSp>
        <p:cxnSp>
          <p:nvCxnSpPr>
            <p:cNvPr id="993" name="Google Shape;993;p96"/>
            <p:cNvCxnSpPr>
              <a:stCxn id="970" idx="3"/>
              <a:endCxn id="988" idx="0"/>
            </p:cNvCxnSpPr>
            <p:nvPr/>
          </p:nvCxnSpPr>
          <p:spPr>
            <a:xfrm flipH="1">
              <a:off x="4476090" y="2903674"/>
              <a:ext cx="2534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994" name="Google Shape;994;p96"/>
            <p:cNvCxnSpPr>
              <a:stCxn id="967" idx="3"/>
              <a:endCxn id="988" idx="0"/>
            </p:cNvCxnSpPr>
            <p:nvPr/>
          </p:nvCxnSpPr>
          <p:spPr>
            <a:xfrm flipH="1">
              <a:off x="4476087" y="2903674"/>
              <a:ext cx="3403200" cy="370500"/>
            </a:xfrm>
            <a:prstGeom prst="straightConnector1">
              <a:avLst/>
            </a:prstGeom>
            <a:noFill/>
            <a:ln w="9525" cap="flat" cmpd="sng">
              <a:solidFill>
                <a:srgbClr val="757070"/>
              </a:solidFill>
              <a:prstDash val="solid"/>
              <a:miter lim="800000"/>
              <a:headEnd type="none" w="sm" len="sm"/>
              <a:tailEnd type="none" w="sm" len="sm"/>
            </a:ln>
          </p:spPr>
        </p:cxnSp>
        <p:cxnSp>
          <p:nvCxnSpPr>
            <p:cNvPr id="995" name="Google Shape;995;p96"/>
            <p:cNvCxnSpPr>
              <a:stCxn id="985" idx="3"/>
              <a:endCxn id="988" idx="0"/>
            </p:cNvCxnSpPr>
            <p:nvPr/>
          </p:nvCxnSpPr>
          <p:spPr>
            <a:xfrm flipH="1">
              <a:off x="4475971" y="2903674"/>
              <a:ext cx="4278000" cy="370500"/>
            </a:xfrm>
            <a:prstGeom prst="straightConnector1">
              <a:avLst/>
            </a:prstGeom>
            <a:noFill/>
            <a:ln w="9525" cap="flat" cmpd="sng">
              <a:solidFill>
                <a:srgbClr val="757070"/>
              </a:solidFill>
              <a:prstDash val="solid"/>
              <a:miter lim="800000"/>
              <a:headEnd type="none" w="sm" len="sm"/>
              <a:tailEnd type="none" w="sm" len="sm"/>
            </a:ln>
          </p:spPr>
        </p:cxnSp>
        <p:cxnSp>
          <p:nvCxnSpPr>
            <p:cNvPr id="996" name="Google Shape;996;p96"/>
            <p:cNvCxnSpPr>
              <a:stCxn id="964" idx="3"/>
              <a:endCxn id="988" idx="0"/>
            </p:cNvCxnSpPr>
            <p:nvPr/>
          </p:nvCxnSpPr>
          <p:spPr>
            <a:xfrm flipH="1">
              <a:off x="4475968" y="2903674"/>
              <a:ext cx="5146500" cy="370500"/>
            </a:xfrm>
            <a:prstGeom prst="straightConnector1">
              <a:avLst/>
            </a:prstGeom>
            <a:noFill/>
            <a:ln w="9525" cap="flat" cmpd="sng">
              <a:solidFill>
                <a:srgbClr val="757070"/>
              </a:solidFill>
              <a:prstDash val="solid"/>
              <a:miter lim="800000"/>
              <a:headEnd type="none" w="sm" len="sm"/>
              <a:tailEnd type="none" w="sm" len="sm"/>
            </a:ln>
          </p:spPr>
        </p:cxnSp>
        <p:cxnSp>
          <p:nvCxnSpPr>
            <p:cNvPr id="997" name="Google Shape;997;p96"/>
            <p:cNvCxnSpPr>
              <a:stCxn id="964" idx="3"/>
              <a:endCxn id="998" idx="0"/>
            </p:cNvCxnSpPr>
            <p:nvPr/>
          </p:nvCxnSpPr>
          <p:spPr>
            <a:xfrm flipH="1">
              <a:off x="5344468" y="2903674"/>
              <a:ext cx="4278000" cy="370500"/>
            </a:xfrm>
            <a:prstGeom prst="straightConnector1">
              <a:avLst/>
            </a:prstGeom>
            <a:noFill/>
            <a:ln w="9525" cap="flat" cmpd="sng">
              <a:solidFill>
                <a:srgbClr val="757070"/>
              </a:solidFill>
              <a:prstDash val="solid"/>
              <a:miter lim="800000"/>
              <a:headEnd type="none" w="sm" len="sm"/>
              <a:tailEnd type="none" w="sm" len="sm"/>
            </a:ln>
          </p:spPr>
        </p:cxnSp>
        <p:cxnSp>
          <p:nvCxnSpPr>
            <p:cNvPr id="999" name="Google Shape;999;p96"/>
            <p:cNvCxnSpPr>
              <a:stCxn id="985" idx="3"/>
              <a:endCxn id="998" idx="0"/>
            </p:cNvCxnSpPr>
            <p:nvPr/>
          </p:nvCxnSpPr>
          <p:spPr>
            <a:xfrm flipH="1">
              <a:off x="5344471" y="2903674"/>
              <a:ext cx="34095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00" name="Google Shape;1000;p96"/>
            <p:cNvCxnSpPr>
              <a:stCxn id="967" idx="3"/>
              <a:endCxn id="998" idx="0"/>
            </p:cNvCxnSpPr>
            <p:nvPr/>
          </p:nvCxnSpPr>
          <p:spPr>
            <a:xfrm flipH="1">
              <a:off x="5344587" y="2903674"/>
              <a:ext cx="2534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01" name="Google Shape;1001;p96"/>
            <p:cNvCxnSpPr>
              <a:stCxn id="970" idx="3"/>
              <a:endCxn id="998" idx="0"/>
            </p:cNvCxnSpPr>
            <p:nvPr/>
          </p:nvCxnSpPr>
          <p:spPr>
            <a:xfrm flipH="1">
              <a:off x="5344590" y="2903674"/>
              <a:ext cx="16662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02" name="Google Shape;1002;p96"/>
            <p:cNvCxnSpPr>
              <a:stCxn id="981" idx="3"/>
              <a:endCxn id="998" idx="0"/>
            </p:cNvCxnSpPr>
            <p:nvPr/>
          </p:nvCxnSpPr>
          <p:spPr>
            <a:xfrm flipH="1">
              <a:off x="5344593" y="2903674"/>
              <a:ext cx="797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03" name="Google Shape;1003;p96"/>
            <p:cNvCxnSpPr>
              <a:stCxn id="979" idx="4"/>
              <a:endCxn id="998" idx="0"/>
            </p:cNvCxnSpPr>
            <p:nvPr/>
          </p:nvCxnSpPr>
          <p:spPr>
            <a:xfrm>
              <a:off x="5344648" y="2933022"/>
              <a:ext cx="0" cy="341100"/>
            </a:xfrm>
            <a:prstGeom prst="straightConnector1">
              <a:avLst/>
            </a:prstGeom>
            <a:noFill/>
            <a:ln w="9525" cap="flat" cmpd="sng">
              <a:solidFill>
                <a:srgbClr val="757070"/>
              </a:solidFill>
              <a:prstDash val="solid"/>
              <a:miter lim="800000"/>
              <a:headEnd type="none" w="sm" len="sm"/>
              <a:tailEnd type="none" w="sm" len="sm"/>
            </a:ln>
          </p:spPr>
        </p:cxnSp>
        <p:cxnSp>
          <p:nvCxnSpPr>
            <p:cNvPr id="1004" name="Google Shape;1004;p96"/>
            <p:cNvCxnSpPr>
              <a:stCxn id="977" idx="5"/>
              <a:endCxn id="998" idx="0"/>
            </p:cNvCxnSpPr>
            <p:nvPr/>
          </p:nvCxnSpPr>
          <p:spPr>
            <a:xfrm>
              <a:off x="4547003" y="2903674"/>
              <a:ext cx="7974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05" name="Google Shape;1005;p96"/>
            <p:cNvCxnSpPr>
              <a:stCxn id="975" idx="5"/>
              <a:endCxn id="998" idx="0"/>
            </p:cNvCxnSpPr>
            <p:nvPr/>
          </p:nvCxnSpPr>
          <p:spPr>
            <a:xfrm>
              <a:off x="3678506" y="2903674"/>
              <a:ext cx="16659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06" name="Google Shape;1006;p96"/>
            <p:cNvCxnSpPr>
              <a:stCxn id="961" idx="5"/>
              <a:endCxn id="998" idx="0"/>
            </p:cNvCxnSpPr>
            <p:nvPr/>
          </p:nvCxnSpPr>
          <p:spPr>
            <a:xfrm>
              <a:off x="2810009" y="2903674"/>
              <a:ext cx="25344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07" name="Google Shape;1007;p96"/>
            <p:cNvCxnSpPr>
              <a:stCxn id="961" idx="4"/>
              <a:endCxn id="1008" idx="0"/>
            </p:cNvCxnSpPr>
            <p:nvPr/>
          </p:nvCxnSpPr>
          <p:spPr>
            <a:xfrm>
              <a:off x="2739157" y="2933022"/>
              <a:ext cx="0" cy="341100"/>
            </a:xfrm>
            <a:prstGeom prst="straightConnector1">
              <a:avLst/>
            </a:prstGeom>
            <a:noFill/>
            <a:ln w="9525" cap="flat" cmpd="sng">
              <a:solidFill>
                <a:srgbClr val="757070"/>
              </a:solidFill>
              <a:prstDash val="solid"/>
              <a:miter lim="800000"/>
              <a:headEnd type="none" w="sm" len="sm"/>
              <a:tailEnd type="none" w="sm" len="sm"/>
            </a:ln>
          </p:spPr>
        </p:cxnSp>
        <p:cxnSp>
          <p:nvCxnSpPr>
            <p:cNvPr id="1009" name="Google Shape;1009;p96"/>
            <p:cNvCxnSpPr>
              <a:stCxn id="975" idx="3"/>
              <a:endCxn id="1008" idx="0"/>
            </p:cNvCxnSpPr>
            <p:nvPr/>
          </p:nvCxnSpPr>
          <p:spPr>
            <a:xfrm flipH="1">
              <a:off x="2739102" y="2903674"/>
              <a:ext cx="797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10" name="Google Shape;1010;p96"/>
            <p:cNvCxnSpPr>
              <a:stCxn id="977" idx="3"/>
              <a:endCxn id="1008" idx="0"/>
            </p:cNvCxnSpPr>
            <p:nvPr/>
          </p:nvCxnSpPr>
          <p:spPr>
            <a:xfrm flipH="1">
              <a:off x="2739099" y="2903674"/>
              <a:ext cx="16662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11" name="Google Shape;1011;p96"/>
            <p:cNvCxnSpPr>
              <a:stCxn id="979" idx="3"/>
              <a:endCxn id="1008" idx="0"/>
            </p:cNvCxnSpPr>
            <p:nvPr/>
          </p:nvCxnSpPr>
          <p:spPr>
            <a:xfrm flipH="1">
              <a:off x="2739096" y="2903674"/>
              <a:ext cx="2534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12" name="Google Shape;1012;p96"/>
            <p:cNvCxnSpPr>
              <a:stCxn id="981" idx="3"/>
              <a:endCxn id="1008" idx="0"/>
            </p:cNvCxnSpPr>
            <p:nvPr/>
          </p:nvCxnSpPr>
          <p:spPr>
            <a:xfrm flipH="1">
              <a:off x="2739093" y="2903674"/>
              <a:ext cx="34032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13" name="Google Shape;1013;p96"/>
            <p:cNvCxnSpPr>
              <a:stCxn id="970" idx="3"/>
              <a:endCxn id="1008" idx="0"/>
            </p:cNvCxnSpPr>
            <p:nvPr/>
          </p:nvCxnSpPr>
          <p:spPr>
            <a:xfrm flipH="1">
              <a:off x="2739090" y="2903674"/>
              <a:ext cx="4271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14" name="Google Shape;1014;p96"/>
            <p:cNvCxnSpPr>
              <a:stCxn id="967" idx="3"/>
              <a:endCxn id="1008" idx="0"/>
            </p:cNvCxnSpPr>
            <p:nvPr/>
          </p:nvCxnSpPr>
          <p:spPr>
            <a:xfrm flipH="1">
              <a:off x="2739087" y="2903674"/>
              <a:ext cx="51402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15" name="Google Shape;1015;p96"/>
            <p:cNvCxnSpPr>
              <a:stCxn id="985" idx="3"/>
              <a:endCxn id="1008" idx="0"/>
            </p:cNvCxnSpPr>
            <p:nvPr/>
          </p:nvCxnSpPr>
          <p:spPr>
            <a:xfrm flipH="1">
              <a:off x="2738971" y="2903674"/>
              <a:ext cx="60150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16" name="Google Shape;1016;p96"/>
            <p:cNvCxnSpPr>
              <a:stCxn id="964" idx="3"/>
              <a:endCxn id="1008" idx="0"/>
            </p:cNvCxnSpPr>
            <p:nvPr/>
          </p:nvCxnSpPr>
          <p:spPr>
            <a:xfrm flipH="1">
              <a:off x="2738968" y="2903674"/>
              <a:ext cx="68835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17" name="Google Shape;1017;p96"/>
            <p:cNvCxnSpPr>
              <a:stCxn id="981" idx="4"/>
              <a:endCxn id="1018" idx="0"/>
            </p:cNvCxnSpPr>
            <p:nvPr/>
          </p:nvCxnSpPr>
          <p:spPr>
            <a:xfrm>
              <a:off x="6213145" y="2933022"/>
              <a:ext cx="0" cy="341100"/>
            </a:xfrm>
            <a:prstGeom prst="straightConnector1">
              <a:avLst/>
            </a:prstGeom>
            <a:noFill/>
            <a:ln w="9525" cap="flat" cmpd="sng">
              <a:solidFill>
                <a:srgbClr val="757070"/>
              </a:solidFill>
              <a:prstDash val="solid"/>
              <a:miter lim="800000"/>
              <a:headEnd type="none" w="sm" len="sm"/>
              <a:tailEnd type="none" w="sm" len="sm"/>
            </a:ln>
          </p:spPr>
        </p:cxnSp>
        <p:cxnSp>
          <p:nvCxnSpPr>
            <p:cNvPr id="1019" name="Google Shape;1019;p96"/>
            <p:cNvCxnSpPr>
              <a:stCxn id="970" idx="3"/>
              <a:endCxn id="1018" idx="0"/>
            </p:cNvCxnSpPr>
            <p:nvPr/>
          </p:nvCxnSpPr>
          <p:spPr>
            <a:xfrm flipH="1">
              <a:off x="6213090" y="2903674"/>
              <a:ext cx="797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20" name="Google Shape;1020;p96"/>
            <p:cNvCxnSpPr>
              <a:stCxn id="967" idx="3"/>
              <a:endCxn id="1018" idx="0"/>
            </p:cNvCxnSpPr>
            <p:nvPr/>
          </p:nvCxnSpPr>
          <p:spPr>
            <a:xfrm flipH="1">
              <a:off x="6213087" y="2903674"/>
              <a:ext cx="16662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21" name="Google Shape;1021;p96"/>
            <p:cNvCxnSpPr>
              <a:stCxn id="985" idx="3"/>
              <a:endCxn id="1018" idx="0"/>
            </p:cNvCxnSpPr>
            <p:nvPr/>
          </p:nvCxnSpPr>
          <p:spPr>
            <a:xfrm flipH="1">
              <a:off x="6212971" y="2903674"/>
              <a:ext cx="25410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22" name="Google Shape;1022;p96"/>
            <p:cNvCxnSpPr>
              <a:stCxn id="964" idx="3"/>
              <a:endCxn id="1018" idx="0"/>
            </p:cNvCxnSpPr>
            <p:nvPr/>
          </p:nvCxnSpPr>
          <p:spPr>
            <a:xfrm flipH="1">
              <a:off x="6212968" y="2903674"/>
              <a:ext cx="34095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23" name="Google Shape;1023;p96"/>
            <p:cNvCxnSpPr>
              <a:stCxn id="979" idx="5"/>
              <a:endCxn id="1018" idx="0"/>
            </p:cNvCxnSpPr>
            <p:nvPr/>
          </p:nvCxnSpPr>
          <p:spPr>
            <a:xfrm>
              <a:off x="5415500" y="2903674"/>
              <a:ext cx="7974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24" name="Google Shape;1024;p96"/>
            <p:cNvCxnSpPr>
              <a:stCxn id="977" idx="5"/>
              <a:endCxn id="1018" idx="0"/>
            </p:cNvCxnSpPr>
            <p:nvPr/>
          </p:nvCxnSpPr>
          <p:spPr>
            <a:xfrm>
              <a:off x="4547003" y="2903674"/>
              <a:ext cx="16659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25" name="Google Shape;1025;p96"/>
            <p:cNvCxnSpPr>
              <a:stCxn id="975" idx="5"/>
              <a:endCxn id="1018" idx="0"/>
            </p:cNvCxnSpPr>
            <p:nvPr/>
          </p:nvCxnSpPr>
          <p:spPr>
            <a:xfrm>
              <a:off x="3678506" y="2903674"/>
              <a:ext cx="25344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26" name="Google Shape;1026;p96"/>
            <p:cNvCxnSpPr>
              <a:stCxn id="961" idx="5"/>
              <a:endCxn id="1018" idx="0"/>
            </p:cNvCxnSpPr>
            <p:nvPr/>
          </p:nvCxnSpPr>
          <p:spPr>
            <a:xfrm>
              <a:off x="2810009" y="2903674"/>
              <a:ext cx="34029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27" name="Google Shape;1027;p96"/>
            <p:cNvCxnSpPr>
              <a:stCxn id="967" idx="4"/>
              <a:endCxn id="1028" idx="0"/>
            </p:cNvCxnSpPr>
            <p:nvPr/>
          </p:nvCxnSpPr>
          <p:spPr>
            <a:xfrm>
              <a:off x="7950139" y="2933022"/>
              <a:ext cx="0" cy="341100"/>
            </a:xfrm>
            <a:prstGeom prst="straightConnector1">
              <a:avLst/>
            </a:prstGeom>
            <a:noFill/>
            <a:ln w="9525" cap="flat" cmpd="sng">
              <a:solidFill>
                <a:srgbClr val="757070"/>
              </a:solidFill>
              <a:prstDash val="solid"/>
              <a:miter lim="800000"/>
              <a:headEnd type="none" w="sm" len="sm"/>
              <a:tailEnd type="none" w="sm" len="sm"/>
            </a:ln>
          </p:spPr>
        </p:cxnSp>
        <p:cxnSp>
          <p:nvCxnSpPr>
            <p:cNvPr id="1029" name="Google Shape;1029;p96"/>
            <p:cNvCxnSpPr>
              <a:stCxn id="985" idx="3"/>
              <a:endCxn id="1028" idx="0"/>
            </p:cNvCxnSpPr>
            <p:nvPr/>
          </p:nvCxnSpPr>
          <p:spPr>
            <a:xfrm flipH="1">
              <a:off x="7949971" y="2903674"/>
              <a:ext cx="8040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30" name="Google Shape;1030;p96"/>
            <p:cNvCxnSpPr>
              <a:stCxn id="964" idx="3"/>
              <a:endCxn id="1028" idx="0"/>
            </p:cNvCxnSpPr>
            <p:nvPr/>
          </p:nvCxnSpPr>
          <p:spPr>
            <a:xfrm flipH="1">
              <a:off x="7949968" y="2903674"/>
              <a:ext cx="16725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31" name="Google Shape;1031;p96"/>
            <p:cNvCxnSpPr>
              <a:stCxn id="970" idx="5"/>
              <a:endCxn id="1028" idx="0"/>
            </p:cNvCxnSpPr>
            <p:nvPr/>
          </p:nvCxnSpPr>
          <p:spPr>
            <a:xfrm>
              <a:off x="7152494" y="2903674"/>
              <a:ext cx="7974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32" name="Google Shape;1032;p96"/>
            <p:cNvCxnSpPr>
              <a:stCxn id="981" idx="5"/>
              <a:endCxn id="1028" idx="0"/>
            </p:cNvCxnSpPr>
            <p:nvPr/>
          </p:nvCxnSpPr>
          <p:spPr>
            <a:xfrm>
              <a:off x="6283997" y="2903674"/>
              <a:ext cx="16659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33" name="Google Shape;1033;p96"/>
            <p:cNvCxnSpPr>
              <a:stCxn id="979" idx="5"/>
              <a:endCxn id="1028" idx="0"/>
            </p:cNvCxnSpPr>
            <p:nvPr/>
          </p:nvCxnSpPr>
          <p:spPr>
            <a:xfrm>
              <a:off x="5415500" y="2903674"/>
              <a:ext cx="25344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34" name="Google Shape;1034;p96"/>
            <p:cNvCxnSpPr>
              <a:stCxn id="977" idx="5"/>
              <a:endCxn id="1028" idx="0"/>
            </p:cNvCxnSpPr>
            <p:nvPr/>
          </p:nvCxnSpPr>
          <p:spPr>
            <a:xfrm>
              <a:off x="4547003" y="2903674"/>
              <a:ext cx="34029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35" name="Google Shape;1035;p96"/>
            <p:cNvCxnSpPr>
              <a:stCxn id="975" idx="5"/>
              <a:endCxn id="1028" idx="0"/>
            </p:cNvCxnSpPr>
            <p:nvPr/>
          </p:nvCxnSpPr>
          <p:spPr>
            <a:xfrm>
              <a:off x="3678506" y="2903674"/>
              <a:ext cx="42714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36" name="Google Shape;1036;p96"/>
            <p:cNvCxnSpPr>
              <a:stCxn id="961" idx="5"/>
              <a:endCxn id="1028" idx="0"/>
            </p:cNvCxnSpPr>
            <p:nvPr/>
          </p:nvCxnSpPr>
          <p:spPr>
            <a:xfrm>
              <a:off x="2810009" y="2903674"/>
              <a:ext cx="51399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37" name="Google Shape;1037;p96"/>
            <p:cNvCxnSpPr>
              <a:stCxn id="985" idx="4"/>
              <a:endCxn id="1038" idx="0"/>
            </p:cNvCxnSpPr>
            <p:nvPr/>
          </p:nvCxnSpPr>
          <p:spPr>
            <a:xfrm>
              <a:off x="8824823" y="2933022"/>
              <a:ext cx="0" cy="341100"/>
            </a:xfrm>
            <a:prstGeom prst="straightConnector1">
              <a:avLst/>
            </a:prstGeom>
            <a:noFill/>
            <a:ln w="9525" cap="flat" cmpd="sng">
              <a:solidFill>
                <a:srgbClr val="757070"/>
              </a:solidFill>
              <a:prstDash val="solid"/>
              <a:miter lim="800000"/>
              <a:headEnd type="none" w="sm" len="sm"/>
              <a:tailEnd type="none" w="sm" len="sm"/>
            </a:ln>
          </p:spPr>
        </p:cxnSp>
        <p:cxnSp>
          <p:nvCxnSpPr>
            <p:cNvPr id="1039" name="Google Shape;1039;p96"/>
            <p:cNvCxnSpPr>
              <a:stCxn id="964" idx="3"/>
              <a:endCxn id="1038" idx="0"/>
            </p:cNvCxnSpPr>
            <p:nvPr/>
          </p:nvCxnSpPr>
          <p:spPr>
            <a:xfrm flipH="1">
              <a:off x="8824768" y="2903674"/>
              <a:ext cx="797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40" name="Google Shape;1040;p96"/>
            <p:cNvCxnSpPr>
              <a:stCxn id="967" idx="5"/>
              <a:endCxn id="1038" idx="0"/>
            </p:cNvCxnSpPr>
            <p:nvPr/>
          </p:nvCxnSpPr>
          <p:spPr>
            <a:xfrm>
              <a:off x="8020991" y="2903674"/>
              <a:ext cx="803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41" name="Google Shape;1041;p96"/>
            <p:cNvCxnSpPr>
              <a:stCxn id="970" idx="5"/>
              <a:endCxn id="1038" idx="0"/>
            </p:cNvCxnSpPr>
            <p:nvPr/>
          </p:nvCxnSpPr>
          <p:spPr>
            <a:xfrm>
              <a:off x="7152494" y="2903674"/>
              <a:ext cx="16722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42" name="Google Shape;1042;p96"/>
            <p:cNvCxnSpPr>
              <a:stCxn id="981" idx="5"/>
              <a:endCxn id="1038" idx="0"/>
            </p:cNvCxnSpPr>
            <p:nvPr/>
          </p:nvCxnSpPr>
          <p:spPr>
            <a:xfrm>
              <a:off x="6283997" y="2903674"/>
              <a:ext cx="2540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43" name="Google Shape;1043;p96"/>
            <p:cNvCxnSpPr>
              <a:stCxn id="979" idx="5"/>
              <a:endCxn id="1038" idx="0"/>
            </p:cNvCxnSpPr>
            <p:nvPr/>
          </p:nvCxnSpPr>
          <p:spPr>
            <a:xfrm>
              <a:off x="5415500" y="2903674"/>
              <a:ext cx="34092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44" name="Google Shape;1044;p96"/>
            <p:cNvCxnSpPr>
              <a:stCxn id="977" idx="5"/>
              <a:endCxn id="1038" idx="0"/>
            </p:cNvCxnSpPr>
            <p:nvPr/>
          </p:nvCxnSpPr>
          <p:spPr>
            <a:xfrm>
              <a:off x="4547003" y="2903674"/>
              <a:ext cx="4277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45" name="Google Shape;1045;p96"/>
            <p:cNvCxnSpPr>
              <a:stCxn id="975" idx="5"/>
              <a:endCxn id="1038" idx="0"/>
            </p:cNvCxnSpPr>
            <p:nvPr/>
          </p:nvCxnSpPr>
          <p:spPr>
            <a:xfrm>
              <a:off x="3678506" y="2903674"/>
              <a:ext cx="51462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46" name="Google Shape;1046;p96"/>
            <p:cNvCxnSpPr>
              <a:stCxn id="961" idx="5"/>
              <a:endCxn id="1038" idx="0"/>
            </p:cNvCxnSpPr>
            <p:nvPr/>
          </p:nvCxnSpPr>
          <p:spPr>
            <a:xfrm>
              <a:off x="2810009" y="2903674"/>
              <a:ext cx="6014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47" name="Google Shape;1047;p96"/>
            <p:cNvCxnSpPr>
              <a:stCxn id="970" idx="4"/>
              <a:endCxn id="1048" idx="0"/>
            </p:cNvCxnSpPr>
            <p:nvPr/>
          </p:nvCxnSpPr>
          <p:spPr>
            <a:xfrm>
              <a:off x="7081642" y="2933022"/>
              <a:ext cx="0" cy="341100"/>
            </a:xfrm>
            <a:prstGeom prst="straightConnector1">
              <a:avLst/>
            </a:prstGeom>
            <a:noFill/>
            <a:ln w="9525" cap="flat" cmpd="sng">
              <a:solidFill>
                <a:srgbClr val="757070"/>
              </a:solidFill>
              <a:prstDash val="solid"/>
              <a:miter lim="800000"/>
              <a:headEnd type="none" w="sm" len="sm"/>
              <a:tailEnd type="none" w="sm" len="sm"/>
            </a:ln>
          </p:spPr>
        </p:cxnSp>
        <p:cxnSp>
          <p:nvCxnSpPr>
            <p:cNvPr id="1049" name="Google Shape;1049;p96"/>
            <p:cNvCxnSpPr>
              <a:stCxn id="967" idx="3"/>
              <a:endCxn id="1048" idx="0"/>
            </p:cNvCxnSpPr>
            <p:nvPr/>
          </p:nvCxnSpPr>
          <p:spPr>
            <a:xfrm flipH="1">
              <a:off x="7081587" y="2903674"/>
              <a:ext cx="797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50" name="Google Shape;1050;p96"/>
            <p:cNvCxnSpPr>
              <a:stCxn id="985" idx="3"/>
              <a:endCxn id="1048" idx="0"/>
            </p:cNvCxnSpPr>
            <p:nvPr/>
          </p:nvCxnSpPr>
          <p:spPr>
            <a:xfrm flipH="1">
              <a:off x="7081471" y="2903674"/>
              <a:ext cx="16725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51" name="Google Shape;1051;p96"/>
            <p:cNvCxnSpPr>
              <a:stCxn id="964" idx="3"/>
              <a:endCxn id="1048" idx="0"/>
            </p:cNvCxnSpPr>
            <p:nvPr/>
          </p:nvCxnSpPr>
          <p:spPr>
            <a:xfrm flipH="1">
              <a:off x="7081468" y="2903674"/>
              <a:ext cx="25410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52" name="Google Shape;1052;p96"/>
            <p:cNvCxnSpPr>
              <a:stCxn id="981" idx="5"/>
              <a:endCxn id="1048" idx="0"/>
            </p:cNvCxnSpPr>
            <p:nvPr/>
          </p:nvCxnSpPr>
          <p:spPr>
            <a:xfrm>
              <a:off x="6283997" y="2903674"/>
              <a:ext cx="7974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53" name="Google Shape;1053;p96"/>
            <p:cNvCxnSpPr>
              <a:stCxn id="979" idx="5"/>
              <a:endCxn id="1048" idx="0"/>
            </p:cNvCxnSpPr>
            <p:nvPr/>
          </p:nvCxnSpPr>
          <p:spPr>
            <a:xfrm>
              <a:off x="5415500" y="2903674"/>
              <a:ext cx="16659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54" name="Google Shape;1054;p96"/>
            <p:cNvCxnSpPr>
              <a:stCxn id="977" idx="5"/>
              <a:endCxn id="1048" idx="0"/>
            </p:cNvCxnSpPr>
            <p:nvPr/>
          </p:nvCxnSpPr>
          <p:spPr>
            <a:xfrm>
              <a:off x="4547003" y="2903674"/>
              <a:ext cx="25344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55" name="Google Shape;1055;p96"/>
            <p:cNvCxnSpPr>
              <a:stCxn id="975" idx="5"/>
              <a:endCxn id="1048" idx="0"/>
            </p:cNvCxnSpPr>
            <p:nvPr/>
          </p:nvCxnSpPr>
          <p:spPr>
            <a:xfrm>
              <a:off x="3678506" y="2903674"/>
              <a:ext cx="34029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56" name="Google Shape;1056;p96"/>
            <p:cNvCxnSpPr>
              <a:stCxn id="961" idx="5"/>
              <a:endCxn id="1048" idx="0"/>
            </p:cNvCxnSpPr>
            <p:nvPr/>
          </p:nvCxnSpPr>
          <p:spPr>
            <a:xfrm>
              <a:off x="2810009" y="2903674"/>
              <a:ext cx="42714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57" name="Google Shape;1057;p96"/>
            <p:cNvCxnSpPr>
              <a:stCxn id="964" idx="4"/>
              <a:endCxn id="1058" idx="0"/>
            </p:cNvCxnSpPr>
            <p:nvPr/>
          </p:nvCxnSpPr>
          <p:spPr>
            <a:xfrm>
              <a:off x="9693320" y="2933022"/>
              <a:ext cx="0" cy="341100"/>
            </a:xfrm>
            <a:prstGeom prst="straightConnector1">
              <a:avLst/>
            </a:prstGeom>
            <a:noFill/>
            <a:ln w="9525" cap="flat" cmpd="sng">
              <a:solidFill>
                <a:srgbClr val="757070"/>
              </a:solidFill>
              <a:prstDash val="solid"/>
              <a:miter lim="800000"/>
              <a:headEnd type="none" w="sm" len="sm"/>
              <a:tailEnd type="none" w="sm" len="sm"/>
            </a:ln>
          </p:spPr>
        </p:cxnSp>
        <p:cxnSp>
          <p:nvCxnSpPr>
            <p:cNvPr id="1059" name="Google Shape;1059;p96"/>
            <p:cNvCxnSpPr>
              <a:stCxn id="985" idx="5"/>
              <a:endCxn id="1058" idx="0"/>
            </p:cNvCxnSpPr>
            <p:nvPr/>
          </p:nvCxnSpPr>
          <p:spPr>
            <a:xfrm>
              <a:off x="8895675" y="2903674"/>
              <a:ext cx="7974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60" name="Google Shape;1060;p96"/>
            <p:cNvCxnSpPr>
              <a:stCxn id="967" idx="5"/>
              <a:endCxn id="1058" idx="0"/>
            </p:cNvCxnSpPr>
            <p:nvPr/>
          </p:nvCxnSpPr>
          <p:spPr>
            <a:xfrm>
              <a:off x="8020991" y="2903674"/>
              <a:ext cx="16722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61" name="Google Shape;1061;p96"/>
            <p:cNvCxnSpPr>
              <a:stCxn id="970" idx="5"/>
              <a:endCxn id="1058" idx="0"/>
            </p:cNvCxnSpPr>
            <p:nvPr/>
          </p:nvCxnSpPr>
          <p:spPr>
            <a:xfrm>
              <a:off x="7152494" y="2903674"/>
              <a:ext cx="2540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62" name="Google Shape;1062;p96"/>
            <p:cNvCxnSpPr>
              <a:stCxn id="981" idx="5"/>
              <a:endCxn id="1058" idx="0"/>
            </p:cNvCxnSpPr>
            <p:nvPr/>
          </p:nvCxnSpPr>
          <p:spPr>
            <a:xfrm>
              <a:off x="6283997" y="2903674"/>
              <a:ext cx="34092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63" name="Google Shape;1063;p96"/>
            <p:cNvCxnSpPr>
              <a:stCxn id="979" idx="5"/>
              <a:endCxn id="1058" idx="0"/>
            </p:cNvCxnSpPr>
            <p:nvPr/>
          </p:nvCxnSpPr>
          <p:spPr>
            <a:xfrm>
              <a:off x="5415500" y="2903674"/>
              <a:ext cx="4277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64" name="Google Shape;1064;p96"/>
            <p:cNvCxnSpPr>
              <a:stCxn id="977" idx="5"/>
              <a:endCxn id="1058" idx="0"/>
            </p:cNvCxnSpPr>
            <p:nvPr/>
          </p:nvCxnSpPr>
          <p:spPr>
            <a:xfrm>
              <a:off x="4547003" y="2903674"/>
              <a:ext cx="51462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65" name="Google Shape;1065;p96"/>
            <p:cNvCxnSpPr>
              <a:stCxn id="975" idx="5"/>
              <a:endCxn id="1058" idx="0"/>
            </p:cNvCxnSpPr>
            <p:nvPr/>
          </p:nvCxnSpPr>
          <p:spPr>
            <a:xfrm>
              <a:off x="3678506" y="2903674"/>
              <a:ext cx="6014700" cy="370500"/>
            </a:xfrm>
            <a:prstGeom prst="straightConnector1">
              <a:avLst/>
            </a:prstGeom>
            <a:noFill/>
            <a:ln w="9525" cap="flat" cmpd="sng">
              <a:solidFill>
                <a:srgbClr val="757070"/>
              </a:solidFill>
              <a:prstDash val="solid"/>
              <a:miter lim="800000"/>
              <a:headEnd type="none" w="sm" len="sm"/>
              <a:tailEnd type="none" w="sm" len="sm"/>
            </a:ln>
          </p:spPr>
        </p:cxnSp>
        <p:cxnSp>
          <p:nvCxnSpPr>
            <p:cNvPr id="1066" name="Google Shape;1066;p96"/>
            <p:cNvCxnSpPr>
              <a:stCxn id="961" idx="5"/>
              <a:endCxn id="1058" idx="0"/>
            </p:cNvCxnSpPr>
            <p:nvPr/>
          </p:nvCxnSpPr>
          <p:spPr>
            <a:xfrm>
              <a:off x="2810009" y="2903674"/>
              <a:ext cx="6883200" cy="370500"/>
            </a:xfrm>
            <a:prstGeom prst="straightConnector1">
              <a:avLst/>
            </a:prstGeom>
            <a:noFill/>
            <a:ln w="9525" cap="flat" cmpd="sng">
              <a:solidFill>
                <a:srgbClr val="757070"/>
              </a:solidFill>
              <a:prstDash val="solid"/>
              <a:miter lim="800000"/>
              <a:headEnd type="none" w="sm" len="sm"/>
              <a:tailEnd type="none" w="sm" len="sm"/>
            </a:ln>
          </p:spPr>
        </p:cxnSp>
        <p:sp>
          <p:nvSpPr>
            <p:cNvPr id="1008" name="Google Shape;1008;p96"/>
            <p:cNvSpPr/>
            <p:nvPr/>
          </p:nvSpPr>
          <p:spPr>
            <a:xfrm>
              <a:off x="2373345" y="3274038"/>
              <a:ext cx="731400" cy="4572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[CLS]</a:t>
              </a:r>
              <a:endParaRPr sz="1800"/>
            </a:p>
          </p:txBody>
        </p:sp>
        <p:sp>
          <p:nvSpPr>
            <p:cNvPr id="953" name="Google Shape;953;p96"/>
            <p:cNvSpPr/>
            <p:nvPr/>
          </p:nvSpPr>
          <p:spPr>
            <a:xfrm>
              <a:off x="2373345" y="670195"/>
              <a:ext cx="731400" cy="457200"/>
            </a:xfrm>
            <a:prstGeom prst="roundRect">
              <a:avLst>
                <a:gd name="adj" fmla="val 16667"/>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[CLS]</a:t>
              </a:r>
              <a:endParaRPr sz="1800"/>
            </a:p>
          </p:txBody>
        </p:sp>
        <p:sp>
          <p:nvSpPr>
            <p:cNvPr id="1067" name="Google Shape;1067;p96"/>
            <p:cNvSpPr/>
            <p:nvPr/>
          </p:nvSpPr>
          <p:spPr>
            <a:xfrm>
              <a:off x="2577997" y="3775829"/>
              <a:ext cx="322200" cy="3156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961" name="Google Shape;961;p96"/>
            <p:cNvSpPr/>
            <p:nvPr/>
          </p:nvSpPr>
          <p:spPr>
            <a:xfrm>
              <a:off x="2638957" y="2732622"/>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876" name="Google Shape;876;p96"/>
            <p:cNvSpPr/>
            <p:nvPr/>
          </p:nvSpPr>
          <p:spPr>
            <a:xfrm>
              <a:off x="2638956" y="1456888"/>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973" name="Google Shape;973;p96"/>
            <p:cNvSpPr/>
            <p:nvPr/>
          </p:nvSpPr>
          <p:spPr>
            <a:xfrm>
              <a:off x="3241842" y="3274038"/>
              <a:ext cx="731400" cy="4572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1</a:t>
              </a:r>
              <a:endParaRPr sz="1800"/>
            </a:p>
          </p:txBody>
        </p:sp>
        <p:sp>
          <p:nvSpPr>
            <p:cNvPr id="942" name="Google Shape;942;p96"/>
            <p:cNvSpPr/>
            <p:nvPr/>
          </p:nvSpPr>
          <p:spPr>
            <a:xfrm>
              <a:off x="3241842" y="670195"/>
              <a:ext cx="731400" cy="457200"/>
            </a:xfrm>
            <a:prstGeom prst="roundRect">
              <a:avLst>
                <a:gd name="adj" fmla="val 16667"/>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1</a:t>
              </a:r>
              <a:endParaRPr sz="1800"/>
            </a:p>
          </p:txBody>
        </p:sp>
        <p:sp>
          <p:nvSpPr>
            <p:cNvPr id="1068" name="Google Shape;1068;p96"/>
            <p:cNvSpPr/>
            <p:nvPr/>
          </p:nvSpPr>
          <p:spPr>
            <a:xfrm>
              <a:off x="3446494" y="3775829"/>
              <a:ext cx="322200" cy="3156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975" name="Google Shape;975;p96"/>
            <p:cNvSpPr/>
            <p:nvPr/>
          </p:nvSpPr>
          <p:spPr>
            <a:xfrm>
              <a:off x="3507454" y="2732622"/>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867" name="Google Shape;867;p96"/>
            <p:cNvSpPr/>
            <p:nvPr/>
          </p:nvSpPr>
          <p:spPr>
            <a:xfrm>
              <a:off x="3507453" y="1456888"/>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988" name="Google Shape;988;p96"/>
            <p:cNvSpPr/>
            <p:nvPr/>
          </p:nvSpPr>
          <p:spPr>
            <a:xfrm>
              <a:off x="4110339" y="3274038"/>
              <a:ext cx="731400" cy="4572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2</a:t>
              </a:r>
              <a:endParaRPr sz="1800"/>
            </a:p>
          </p:txBody>
        </p:sp>
        <p:sp>
          <p:nvSpPr>
            <p:cNvPr id="936" name="Google Shape;936;p96"/>
            <p:cNvSpPr/>
            <p:nvPr/>
          </p:nvSpPr>
          <p:spPr>
            <a:xfrm>
              <a:off x="4110339" y="670195"/>
              <a:ext cx="731400" cy="457200"/>
            </a:xfrm>
            <a:prstGeom prst="roundRect">
              <a:avLst>
                <a:gd name="adj" fmla="val 16667"/>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2</a:t>
              </a:r>
              <a:endParaRPr sz="1800"/>
            </a:p>
          </p:txBody>
        </p:sp>
        <p:sp>
          <p:nvSpPr>
            <p:cNvPr id="1069" name="Google Shape;1069;p96"/>
            <p:cNvSpPr/>
            <p:nvPr/>
          </p:nvSpPr>
          <p:spPr>
            <a:xfrm>
              <a:off x="4314991" y="3775829"/>
              <a:ext cx="322200" cy="3156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977" name="Google Shape;977;p96"/>
            <p:cNvSpPr/>
            <p:nvPr/>
          </p:nvSpPr>
          <p:spPr>
            <a:xfrm>
              <a:off x="4375951" y="2732622"/>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878" name="Google Shape;878;p96"/>
            <p:cNvSpPr/>
            <p:nvPr/>
          </p:nvSpPr>
          <p:spPr>
            <a:xfrm>
              <a:off x="4375950" y="1456888"/>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998" name="Google Shape;998;p96"/>
            <p:cNvSpPr/>
            <p:nvPr/>
          </p:nvSpPr>
          <p:spPr>
            <a:xfrm>
              <a:off x="4978836" y="3274038"/>
              <a:ext cx="731400" cy="4572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3</a:t>
              </a:r>
              <a:endParaRPr sz="1800"/>
            </a:p>
          </p:txBody>
        </p:sp>
        <p:sp>
          <p:nvSpPr>
            <p:cNvPr id="926" name="Google Shape;926;p96"/>
            <p:cNvSpPr/>
            <p:nvPr/>
          </p:nvSpPr>
          <p:spPr>
            <a:xfrm>
              <a:off x="4978836" y="670195"/>
              <a:ext cx="731400" cy="457200"/>
            </a:xfrm>
            <a:prstGeom prst="roundRect">
              <a:avLst>
                <a:gd name="adj" fmla="val 16667"/>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3</a:t>
              </a:r>
              <a:endParaRPr sz="1800"/>
            </a:p>
          </p:txBody>
        </p:sp>
        <p:sp>
          <p:nvSpPr>
            <p:cNvPr id="1070" name="Google Shape;1070;p96"/>
            <p:cNvSpPr/>
            <p:nvPr/>
          </p:nvSpPr>
          <p:spPr>
            <a:xfrm>
              <a:off x="5183488" y="3775829"/>
              <a:ext cx="322200" cy="3156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979" name="Google Shape;979;p96"/>
            <p:cNvSpPr/>
            <p:nvPr/>
          </p:nvSpPr>
          <p:spPr>
            <a:xfrm>
              <a:off x="5244448" y="2732622"/>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874" name="Google Shape;874;p96"/>
            <p:cNvSpPr/>
            <p:nvPr/>
          </p:nvSpPr>
          <p:spPr>
            <a:xfrm>
              <a:off x="5244447" y="1456888"/>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018" name="Google Shape;1018;p96"/>
            <p:cNvSpPr/>
            <p:nvPr/>
          </p:nvSpPr>
          <p:spPr>
            <a:xfrm>
              <a:off x="5847333" y="3274038"/>
              <a:ext cx="731400" cy="4572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4</a:t>
              </a:r>
              <a:endParaRPr sz="1800"/>
            </a:p>
          </p:txBody>
        </p:sp>
        <p:sp>
          <p:nvSpPr>
            <p:cNvPr id="916" name="Google Shape;916;p96"/>
            <p:cNvSpPr/>
            <p:nvPr/>
          </p:nvSpPr>
          <p:spPr>
            <a:xfrm>
              <a:off x="5847333" y="670195"/>
              <a:ext cx="731400" cy="457200"/>
            </a:xfrm>
            <a:prstGeom prst="roundRect">
              <a:avLst>
                <a:gd name="adj" fmla="val 16667"/>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4</a:t>
              </a:r>
              <a:endParaRPr sz="1800"/>
            </a:p>
          </p:txBody>
        </p:sp>
        <p:sp>
          <p:nvSpPr>
            <p:cNvPr id="1071" name="Google Shape;1071;p96"/>
            <p:cNvSpPr/>
            <p:nvPr/>
          </p:nvSpPr>
          <p:spPr>
            <a:xfrm>
              <a:off x="6051985" y="3775829"/>
              <a:ext cx="322200" cy="3156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981" name="Google Shape;981;p96"/>
            <p:cNvSpPr/>
            <p:nvPr/>
          </p:nvSpPr>
          <p:spPr>
            <a:xfrm>
              <a:off x="6112945" y="2732622"/>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872" name="Google Shape;872;p96"/>
            <p:cNvSpPr/>
            <p:nvPr/>
          </p:nvSpPr>
          <p:spPr>
            <a:xfrm>
              <a:off x="6112944" y="1456888"/>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048" name="Google Shape;1048;p96"/>
            <p:cNvSpPr/>
            <p:nvPr/>
          </p:nvSpPr>
          <p:spPr>
            <a:xfrm>
              <a:off x="6715830" y="3274038"/>
              <a:ext cx="731400" cy="4572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5</a:t>
              </a:r>
              <a:endParaRPr sz="1800"/>
            </a:p>
          </p:txBody>
        </p:sp>
        <p:sp>
          <p:nvSpPr>
            <p:cNvPr id="905" name="Google Shape;905;p96"/>
            <p:cNvSpPr/>
            <p:nvPr/>
          </p:nvSpPr>
          <p:spPr>
            <a:xfrm>
              <a:off x="6715830" y="670195"/>
              <a:ext cx="731400" cy="457200"/>
            </a:xfrm>
            <a:prstGeom prst="roundRect">
              <a:avLst>
                <a:gd name="adj" fmla="val 16667"/>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5</a:t>
              </a:r>
              <a:endParaRPr sz="1800"/>
            </a:p>
          </p:txBody>
        </p:sp>
        <p:sp>
          <p:nvSpPr>
            <p:cNvPr id="1072" name="Google Shape;1072;p96"/>
            <p:cNvSpPr/>
            <p:nvPr/>
          </p:nvSpPr>
          <p:spPr>
            <a:xfrm>
              <a:off x="6920482" y="3775829"/>
              <a:ext cx="322200" cy="3156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970" name="Google Shape;970;p96"/>
            <p:cNvSpPr/>
            <p:nvPr/>
          </p:nvSpPr>
          <p:spPr>
            <a:xfrm>
              <a:off x="6981442" y="2732622"/>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870" name="Google Shape;870;p96"/>
            <p:cNvSpPr/>
            <p:nvPr/>
          </p:nvSpPr>
          <p:spPr>
            <a:xfrm>
              <a:off x="6981441" y="1456888"/>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028" name="Google Shape;1028;p96"/>
            <p:cNvSpPr/>
            <p:nvPr/>
          </p:nvSpPr>
          <p:spPr>
            <a:xfrm>
              <a:off x="7584327" y="3274038"/>
              <a:ext cx="731400" cy="4572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6</a:t>
              </a:r>
              <a:endParaRPr sz="1800"/>
            </a:p>
          </p:txBody>
        </p:sp>
        <p:sp>
          <p:nvSpPr>
            <p:cNvPr id="896" name="Google Shape;896;p96"/>
            <p:cNvSpPr/>
            <p:nvPr/>
          </p:nvSpPr>
          <p:spPr>
            <a:xfrm>
              <a:off x="7584327" y="670195"/>
              <a:ext cx="731400" cy="457200"/>
            </a:xfrm>
            <a:prstGeom prst="roundRect">
              <a:avLst>
                <a:gd name="adj" fmla="val 16667"/>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6</a:t>
              </a:r>
              <a:endParaRPr sz="1800"/>
            </a:p>
          </p:txBody>
        </p:sp>
        <p:sp>
          <p:nvSpPr>
            <p:cNvPr id="1073" name="Google Shape;1073;p96"/>
            <p:cNvSpPr/>
            <p:nvPr/>
          </p:nvSpPr>
          <p:spPr>
            <a:xfrm>
              <a:off x="7788979" y="3775829"/>
              <a:ext cx="322200" cy="3156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967" name="Google Shape;967;p96"/>
            <p:cNvSpPr/>
            <p:nvPr/>
          </p:nvSpPr>
          <p:spPr>
            <a:xfrm>
              <a:off x="7849939" y="2732622"/>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880" name="Google Shape;880;p96"/>
            <p:cNvSpPr/>
            <p:nvPr/>
          </p:nvSpPr>
          <p:spPr>
            <a:xfrm>
              <a:off x="7849938" y="1456888"/>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038" name="Google Shape;1038;p96"/>
            <p:cNvSpPr/>
            <p:nvPr/>
          </p:nvSpPr>
          <p:spPr>
            <a:xfrm>
              <a:off x="8459011" y="3274038"/>
              <a:ext cx="731400" cy="4572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7</a:t>
              </a:r>
              <a:endParaRPr sz="1800"/>
            </a:p>
          </p:txBody>
        </p:sp>
        <p:sp>
          <p:nvSpPr>
            <p:cNvPr id="885" name="Google Shape;885;p96"/>
            <p:cNvSpPr/>
            <p:nvPr/>
          </p:nvSpPr>
          <p:spPr>
            <a:xfrm>
              <a:off x="8459011" y="670195"/>
              <a:ext cx="731400" cy="457200"/>
            </a:xfrm>
            <a:prstGeom prst="roundRect">
              <a:avLst>
                <a:gd name="adj" fmla="val 16667"/>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7</a:t>
              </a:r>
              <a:endParaRPr sz="1800"/>
            </a:p>
          </p:txBody>
        </p:sp>
        <p:sp>
          <p:nvSpPr>
            <p:cNvPr id="1074" name="Google Shape;1074;p96"/>
            <p:cNvSpPr/>
            <p:nvPr/>
          </p:nvSpPr>
          <p:spPr>
            <a:xfrm>
              <a:off x="8663663" y="3775829"/>
              <a:ext cx="322200" cy="3156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985" name="Google Shape;985;p96"/>
            <p:cNvSpPr/>
            <p:nvPr/>
          </p:nvSpPr>
          <p:spPr>
            <a:xfrm>
              <a:off x="8724623" y="2732622"/>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883" name="Google Shape;883;p96"/>
            <p:cNvSpPr/>
            <p:nvPr/>
          </p:nvSpPr>
          <p:spPr>
            <a:xfrm>
              <a:off x="8724622" y="1456888"/>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058" name="Google Shape;1058;p96"/>
            <p:cNvSpPr/>
            <p:nvPr/>
          </p:nvSpPr>
          <p:spPr>
            <a:xfrm>
              <a:off x="9327508" y="3274038"/>
              <a:ext cx="731400" cy="4572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[SEP]</a:t>
              </a:r>
              <a:endParaRPr sz="1800"/>
            </a:p>
          </p:txBody>
        </p:sp>
        <p:sp>
          <p:nvSpPr>
            <p:cNvPr id="868" name="Google Shape;868;p96"/>
            <p:cNvSpPr/>
            <p:nvPr/>
          </p:nvSpPr>
          <p:spPr>
            <a:xfrm>
              <a:off x="9327508" y="670195"/>
              <a:ext cx="731400" cy="457200"/>
            </a:xfrm>
            <a:prstGeom prst="roundRect">
              <a:avLst>
                <a:gd name="adj" fmla="val 16667"/>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[SEP]</a:t>
              </a:r>
              <a:endParaRPr sz="1800"/>
            </a:p>
          </p:txBody>
        </p:sp>
        <p:sp>
          <p:nvSpPr>
            <p:cNvPr id="1075" name="Google Shape;1075;p96"/>
            <p:cNvSpPr/>
            <p:nvPr/>
          </p:nvSpPr>
          <p:spPr>
            <a:xfrm>
              <a:off x="9532160" y="3775829"/>
              <a:ext cx="322200" cy="3156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964" name="Google Shape;964;p96"/>
            <p:cNvSpPr/>
            <p:nvPr/>
          </p:nvSpPr>
          <p:spPr>
            <a:xfrm>
              <a:off x="9593120" y="2732622"/>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887" name="Google Shape;887;p96"/>
            <p:cNvSpPr/>
            <p:nvPr/>
          </p:nvSpPr>
          <p:spPr>
            <a:xfrm>
              <a:off x="9593119" y="1456888"/>
              <a:ext cx="200400" cy="2004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cxnSp>
          <p:nvCxnSpPr>
            <p:cNvPr id="1076" name="Google Shape;1076;p96"/>
            <p:cNvCxnSpPr>
              <a:endCxn id="975" idx="1"/>
            </p:cNvCxnSpPr>
            <p:nvPr/>
          </p:nvCxnSpPr>
          <p:spPr>
            <a:xfrm>
              <a:off x="2809902" y="2265770"/>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77" name="Google Shape;1077;p96"/>
            <p:cNvCxnSpPr>
              <a:endCxn id="975" idx="0"/>
            </p:cNvCxnSpPr>
            <p:nvPr/>
          </p:nvCxnSpPr>
          <p:spPr>
            <a:xfrm>
              <a:off x="3607654" y="229492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078" name="Google Shape;1078;p96"/>
            <p:cNvCxnSpPr>
              <a:endCxn id="975" idx="7"/>
            </p:cNvCxnSpPr>
            <p:nvPr/>
          </p:nvCxnSpPr>
          <p:spPr>
            <a:xfrm flipH="1">
              <a:off x="3678506" y="2265770"/>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79" name="Google Shape;1079;p96"/>
            <p:cNvCxnSpPr>
              <a:endCxn id="975" idx="7"/>
            </p:cNvCxnSpPr>
            <p:nvPr/>
          </p:nvCxnSpPr>
          <p:spPr>
            <a:xfrm flipH="1">
              <a:off x="3678506" y="2265770"/>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80" name="Google Shape;1080;p96"/>
            <p:cNvCxnSpPr>
              <a:endCxn id="975" idx="7"/>
            </p:cNvCxnSpPr>
            <p:nvPr/>
          </p:nvCxnSpPr>
          <p:spPr>
            <a:xfrm flipH="1">
              <a:off x="3678506" y="2265770"/>
              <a:ext cx="246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81" name="Google Shape;1081;p96"/>
            <p:cNvCxnSpPr>
              <a:endCxn id="975" idx="7"/>
            </p:cNvCxnSpPr>
            <p:nvPr/>
          </p:nvCxnSpPr>
          <p:spPr>
            <a:xfrm flipH="1">
              <a:off x="3678506" y="2265770"/>
              <a:ext cx="3332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82" name="Google Shape;1082;p96"/>
            <p:cNvCxnSpPr>
              <a:endCxn id="975" idx="7"/>
            </p:cNvCxnSpPr>
            <p:nvPr/>
          </p:nvCxnSpPr>
          <p:spPr>
            <a:xfrm flipH="1">
              <a:off x="3678506" y="2265770"/>
              <a:ext cx="4200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83" name="Google Shape;1083;p96"/>
            <p:cNvCxnSpPr>
              <a:endCxn id="975" idx="7"/>
            </p:cNvCxnSpPr>
            <p:nvPr/>
          </p:nvCxnSpPr>
          <p:spPr>
            <a:xfrm flipH="1">
              <a:off x="3678506" y="2265770"/>
              <a:ext cx="507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84" name="Google Shape;1084;p96"/>
            <p:cNvCxnSpPr>
              <a:endCxn id="975" idx="7"/>
            </p:cNvCxnSpPr>
            <p:nvPr/>
          </p:nvCxnSpPr>
          <p:spPr>
            <a:xfrm flipH="1">
              <a:off x="3678506" y="2265770"/>
              <a:ext cx="594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85" name="Google Shape;1085;p96"/>
            <p:cNvCxnSpPr>
              <a:endCxn id="977" idx="0"/>
            </p:cNvCxnSpPr>
            <p:nvPr/>
          </p:nvCxnSpPr>
          <p:spPr>
            <a:xfrm>
              <a:off x="4476151" y="229492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086" name="Google Shape;1086;p96"/>
            <p:cNvCxnSpPr>
              <a:endCxn id="977" idx="1"/>
            </p:cNvCxnSpPr>
            <p:nvPr/>
          </p:nvCxnSpPr>
          <p:spPr>
            <a:xfrm>
              <a:off x="3678399" y="2265770"/>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87" name="Google Shape;1087;p96"/>
            <p:cNvCxnSpPr>
              <a:endCxn id="977" idx="1"/>
            </p:cNvCxnSpPr>
            <p:nvPr/>
          </p:nvCxnSpPr>
          <p:spPr>
            <a:xfrm>
              <a:off x="2809899" y="2265770"/>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88" name="Google Shape;1088;p96"/>
            <p:cNvCxnSpPr>
              <a:endCxn id="977" idx="7"/>
            </p:cNvCxnSpPr>
            <p:nvPr/>
          </p:nvCxnSpPr>
          <p:spPr>
            <a:xfrm flipH="1">
              <a:off x="4547003" y="2265770"/>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89" name="Google Shape;1089;p96"/>
            <p:cNvCxnSpPr>
              <a:endCxn id="977" idx="7"/>
            </p:cNvCxnSpPr>
            <p:nvPr/>
          </p:nvCxnSpPr>
          <p:spPr>
            <a:xfrm flipH="1">
              <a:off x="4547003" y="2265770"/>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90" name="Google Shape;1090;p96"/>
            <p:cNvCxnSpPr>
              <a:endCxn id="977" idx="7"/>
            </p:cNvCxnSpPr>
            <p:nvPr/>
          </p:nvCxnSpPr>
          <p:spPr>
            <a:xfrm flipH="1">
              <a:off x="4547003" y="2265770"/>
              <a:ext cx="246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91" name="Google Shape;1091;p96"/>
            <p:cNvCxnSpPr>
              <a:endCxn id="977" idx="7"/>
            </p:cNvCxnSpPr>
            <p:nvPr/>
          </p:nvCxnSpPr>
          <p:spPr>
            <a:xfrm flipH="1">
              <a:off x="4547003" y="2265770"/>
              <a:ext cx="3332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92" name="Google Shape;1092;p96"/>
            <p:cNvCxnSpPr>
              <a:endCxn id="977" idx="7"/>
            </p:cNvCxnSpPr>
            <p:nvPr/>
          </p:nvCxnSpPr>
          <p:spPr>
            <a:xfrm flipH="1">
              <a:off x="4547003" y="2265770"/>
              <a:ext cx="420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93" name="Google Shape;1093;p96"/>
            <p:cNvCxnSpPr>
              <a:endCxn id="977" idx="7"/>
            </p:cNvCxnSpPr>
            <p:nvPr/>
          </p:nvCxnSpPr>
          <p:spPr>
            <a:xfrm flipH="1">
              <a:off x="4547003" y="2265770"/>
              <a:ext cx="507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94" name="Google Shape;1094;p96"/>
            <p:cNvCxnSpPr>
              <a:endCxn id="979" idx="7"/>
            </p:cNvCxnSpPr>
            <p:nvPr/>
          </p:nvCxnSpPr>
          <p:spPr>
            <a:xfrm flipH="1">
              <a:off x="5415500" y="2265770"/>
              <a:ext cx="420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95" name="Google Shape;1095;p96"/>
            <p:cNvCxnSpPr>
              <a:endCxn id="979" idx="7"/>
            </p:cNvCxnSpPr>
            <p:nvPr/>
          </p:nvCxnSpPr>
          <p:spPr>
            <a:xfrm flipH="1">
              <a:off x="5415500" y="2265770"/>
              <a:ext cx="3338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96" name="Google Shape;1096;p96"/>
            <p:cNvCxnSpPr>
              <a:endCxn id="979" idx="7"/>
            </p:cNvCxnSpPr>
            <p:nvPr/>
          </p:nvCxnSpPr>
          <p:spPr>
            <a:xfrm flipH="1">
              <a:off x="5415500" y="2265770"/>
              <a:ext cx="246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97" name="Google Shape;1097;p96"/>
            <p:cNvCxnSpPr>
              <a:endCxn id="979" idx="7"/>
            </p:cNvCxnSpPr>
            <p:nvPr/>
          </p:nvCxnSpPr>
          <p:spPr>
            <a:xfrm flipH="1">
              <a:off x="5415500" y="2265770"/>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98" name="Google Shape;1098;p96"/>
            <p:cNvCxnSpPr>
              <a:endCxn id="979" idx="7"/>
            </p:cNvCxnSpPr>
            <p:nvPr/>
          </p:nvCxnSpPr>
          <p:spPr>
            <a:xfrm flipH="1">
              <a:off x="5415500" y="2265770"/>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099" name="Google Shape;1099;p96"/>
            <p:cNvCxnSpPr>
              <a:endCxn id="979" idx="0"/>
            </p:cNvCxnSpPr>
            <p:nvPr/>
          </p:nvCxnSpPr>
          <p:spPr>
            <a:xfrm>
              <a:off x="5344648" y="229492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100" name="Google Shape;1100;p96"/>
            <p:cNvCxnSpPr>
              <a:endCxn id="979" idx="1"/>
            </p:cNvCxnSpPr>
            <p:nvPr/>
          </p:nvCxnSpPr>
          <p:spPr>
            <a:xfrm>
              <a:off x="4546896" y="2265770"/>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01" name="Google Shape;1101;p96"/>
            <p:cNvCxnSpPr>
              <a:endCxn id="979" idx="1"/>
            </p:cNvCxnSpPr>
            <p:nvPr/>
          </p:nvCxnSpPr>
          <p:spPr>
            <a:xfrm>
              <a:off x="3678396" y="2265770"/>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02" name="Google Shape;1102;p96"/>
            <p:cNvCxnSpPr>
              <a:endCxn id="979" idx="1"/>
            </p:cNvCxnSpPr>
            <p:nvPr/>
          </p:nvCxnSpPr>
          <p:spPr>
            <a:xfrm>
              <a:off x="2809896" y="2265770"/>
              <a:ext cx="246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03" name="Google Shape;1103;p96"/>
            <p:cNvCxnSpPr>
              <a:endCxn id="961" idx="0"/>
            </p:cNvCxnSpPr>
            <p:nvPr/>
          </p:nvCxnSpPr>
          <p:spPr>
            <a:xfrm>
              <a:off x="2739157" y="229492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104" name="Google Shape;1104;p96"/>
            <p:cNvCxnSpPr>
              <a:endCxn id="961" idx="7"/>
            </p:cNvCxnSpPr>
            <p:nvPr/>
          </p:nvCxnSpPr>
          <p:spPr>
            <a:xfrm flipH="1">
              <a:off x="2810009" y="2265770"/>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05" name="Google Shape;1105;p96"/>
            <p:cNvCxnSpPr>
              <a:endCxn id="961" idx="7"/>
            </p:cNvCxnSpPr>
            <p:nvPr/>
          </p:nvCxnSpPr>
          <p:spPr>
            <a:xfrm flipH="1">
              <a:off x="2810009" y="2265770"/>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06" name="Google Shape;1106;p96"/>
            <p:cNvCxnSpPr>
              <a:endCxn id="961" idx="7"/>
            </p:cNvCxnSpPr>
            <p:nvPr/>
          </p:nvCxnSpPr>
          <p:spPr>
            <a:xfrm flipH="1">
              <a:off x="2810009" y="2265770"/>
              <a:ext cx="246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07" name="Google Shape;1107;p96"/>
            <p:cNvCxnSpPr>
              <a:endCxn id="961" idx="7"/>
            </p:cNvCxnSpPr>
            <p:nvPr/>
          </p:nvCxnSpPr>
          <p:spPr>
            <a:xfrm flipH="1">
              <a:off x="2810009" y="2265770"/>
              <a:ext cx="3332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08" name="Google Shape;1108;p96"/>
            <p:cNvCxnSpPr>
              <a:endCxn id="961" idx="7"/>
            </p:cNvCxnSpPr>
            <p:nvPr/>
          </p:nvCxnSpPr>
          <p:spPr>
            <a:xfrm flipH="1">
              <a:off x="2810009" y="2265770"/>
              <a:ext cx="4200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09" name="Google Shape;1109;p96"/>
            <p:cNvCxnSpPr/>
            <p:nvPr/>
          </p:nvCxnSpPr>
          <p:spPr>
            <a:xfrm flipH="1">
              <a:off x="2809871" y="2265719"/>
              <a:ext cx="5069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10" name="Google Shape;1110;p96"/>
            <p:cNvCxnSpPr>
              <a:endCxn id="981" idx="0"/>
            </p:cNvCxnSpPr>
            <p:nvPr/>
          </p:nvCxnSpPr>
          <p:spPr>
            <a:xfrm>
              <a:off x="6213145" y="229492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111" name="Google Shape;1111;p96"/>
            <p:cNvCxnSpPr>
              <a:endCxn id="981" idx="7"/>
            </p:cNvCxnSpPr>
            <p:nvPr/>
          </p:nvCxnSpPr>
          <p:spPr>
            <a:xfrm flipH="1">
              <a:off x="6283997" y="2265770"/>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12" name="Google Shape;1112;p96"/>
            <p:cNvCxnSpPr>
              <a:endCxn id="981" idx="7"/>
            </p:cNvCxnSpPr>
            <p:nvPr/>
          </p:nvCxnSpPr>
          <p:spPr>
            <a:xfrm flipH="1">
              <a:off x="6283997" y="2265770"/>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13" name="Google Shape;1113;p96"/>
            <p:cNvCxnSpPr>
              <a:endCxn id="981" idx="7"/>
            </p:cNvCxnSpPr>
            <p:nvPr/>
          </p:nvCxnSpPr>
          <p:spPr>
            <a:xfrm flipH="1">
              <a:off x="6283997" y="2265770"/>
              <a:ext cx="2469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14" name="Google Shape;1114;p96"/>
            <p:cNvCxnSpPr>
              <a:endCxn id="981" idx="7"/>
            </p:cNvCxnSpPr>
            <p:nvPr/>
          </p:nvCxnSpPr>
          <p:spPr>
            <a:xfrm flipH="1">
              <a:off x="6283997" y="2265770"/>
              <a:ext cx="3338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15" name="Google Shape;1115;p96"/>
            <p:cNvCxnSpPr>
              <a:endCxn id="981" idx="1"/>
            </p:cNvCxnSpPr>
            <p:nvPr/>
          </p:nvCxnSpPr>
          <p:spPr>
            <a:xfrm>
              <a:off x="5415393" y="2265770"/>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16" name="Google Shape;1116;p96"/>
            <p:cNvCxnSpPr>
              <a:endCxn id="981" idx="1"/>
            </p:cNvCxnSpPr>
            <p:nvPr/>
          </p:nvCxnSpPr>
          <p:spPr>
            <a:xfrm>
              <a:off x="4546893" y="2265770"/>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17" name="Google Shape;1117;p96"/>
            <p:cNvCxnSpPr>
              <a:endCxn id="981" idx="1"/>
            </p:cNvCxnSpPr>
            <p:nvPr/>
          </p:nvCxnSpPr>
          <p:spPr>
            <a:xfrm>
              <a:off x="3678393" y="2265770"/>
              <a:ext cx="246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18" name="Google Shape;1118;p96"/>
            <p:cNvCxnSpPr>
              <a:endCxn id="981" idx="1"/>
            </p:cNvCxnSpPr>
            <p:nvPr/>
          </p:nvCxnSpPr>
          <p:spPr>
            <a:xfrm>
              <a:off x="2809893" y="2265770"/>
              <a:ext cx="3332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19" name="Google Shape;1119;p96"/>
            <p:cNvCxnSpPr>
              <a:endCxn id="967" idx="0"/>
            </p:cNvCxnSpPr>
            <p:nvPr/>
          </p:nvCxnSpPr>
          <p:spPr>
            <a:xfrm>
              <a:off x="7950139" y="229492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120" name="Google Shape;1120;p96"/>
            <p:cNvCxnSpPr>
              <a:endCxn id="967" idx="7"/>
            </p:cNvCxnSpPr>
            <p:nvPr/>
          </p:nvCxnSpPr>
          <p:spPr>
            <a:xfrm flipH="1">
              <a:off x="8020991" y="2265770"/>
              <a:ext cx="7332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21" name="Google Shape;1121;p96"/>
            <p:cNvCxnSpPr>
              <a:endCxn id="967" idx="7"/>
            </p:cNvCxnSpPr>
            <p:nvPr/>
          </p:nvCxnSpPr>
          <p:spPr>
            <a:xfrm flipH="1">
              <a:off x="8020991" y="2265770"/>
              <a:ext cx="1601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22" name="Google Shape;1122;p96"/>
            <p:cNvCxnSpPr>
              <a:endCxn id="967" idx="1"/>
            </p:cNvCxnSpPr>
            <p:nvPr/>
          </p:nvCxnSpPr>
          <p:spPr>
            <a:xfrm>
              <a:off x="7152387" y="2265770"/>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23" name="Google Shape;1123;p96"/>
            <p:cNvCxnSpPr>
              <a:endCxn id="967" idx="1"/>
            </p:cNvCxnSpPr>
            <p:nvPr/>
          </p:nvCxnSpPr>
          <p:spPr>
            <a:xfrm>
              <a:off x="6283887" y="2265770"/>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24" name="Google Shape;1124;p96"/>
            <p:cNvCxnSpPr/>
            <p:nvPr/>
          </p:nvCxnSpPr>
          <p:spPr>
            <a:xfrm>
              <a:off x="5415411" y="2265719"/>
              <a:ext cx="246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25" name="Google Shape;1125;p96"/>
            <p:cNvCxnSpPr/>
            <p:nvPr/>
          </p:nvCxnSpPr>
          <p:spPr>
            <a:xfrm>
              <a:off x="4546914" y="2265719"/>
              <a:ext cx="3332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26" name="Google Shape;1126;p96"/>
            <p:cNvCxnSpPr>
              <a:endCxn id="967" idx="1"/>
            </p:cNvCxnSpPr>
            <p:nvPr/>
          </p:nvCxnSpPr>
          <p:spPr>
            <a:xfrm>
              <a:off x="3678387" y="2265770"/>
              <a:ext cx="4200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27" name="Google Shape;1127;p96"/>
            <p:cNvCxnSpPr>
              <a:endCxn id="985" idx="0"/>
            </p:cNvCxnSpPr>
            <p:nvPr/>
          </p:nvCxnSpPr>
          <p:spPr>
            <a:xfrm>
              <a:off x="8824823" y="229492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128" name="Google Shape;1128;p96"/>
            <p:cNvCxnSpPr>
              <a:endCxn id="985" idx="7"/>
            </p:cNvCxnSpPr>
            <p:nvPr/>
          </p:nvCxnSpPr>
          <p:spPr>
            <a:xfrm flipH="1">
              <a:off x="8895675" y="2265770"/>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29" name="Google Shape;1129;p96"/>
            <p:cNvCxnSpPr>
              <a:endCxn id="985" idx="1"/>
            </p:cNvCxnSpPr>
            <p:nvPr/>
          </p:nvCxnSpPr>
          <p:spPr>
            <a:xfrm>
              <a:off x="8020771" y="2265770"/>
              <a:ext cx="7332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30" name="Google Shape;1130;p96"/>
            <p:cNvCxnSpPr>
              <a:endCxn id="985" idx="1"/>
            </p:cNvCxnSpPr>
            <p:nvPr/>
          </p:nvCxnSpPr>
          <p:spPr>
            <a:xfrm>
              <a:off x="7152271" y="2265770"/>
              <a:ext cx="16017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31" name="Google Shape;1131;p96"/>
            <p:cNvCxnSpPr>
              <a:endCxn id="985" idx="1"/>
            </p:cNvCxnSpPr>
            <p:nvPr/>
          </p:nvCxnSpPr>
          <p:spPr>
            <a:xfrm>
              <a:off x="6284071" y="2265770"/>
              <a:ext cx="2469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32" name="Google Shape;1132;p96"/>
            <p:cNvCxnSpPr>
              <a:endCxn id="985" idx="1"/>
            </p:cNvCxnSpPr>
            <p:nvPr/>
          </p:nvCxnSpPr>
          <p:spPr>
            <a:xfrm>
              <a:off x="5415571" y="2265770"/>
              <a:ext cx="3338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33" name="Google Shape;1133;p96"/>
            <p:cNvCxnSpPr>
              <a:endCxn id="985" idx="1"/>
            </p:cNvCxnSpPr>
            <p:nvPr/>
          </p:nvCxnSpPr>
          <p:spPr>
            <a:xfrm>
              <a:off x="4547071" y="2265770"/>
              <a:ext cx="420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34" name="Google Shape;1134;p96"/>
            <p:cNvCxnSpPr>
              <a:endCxn id="985" idx="1"/>
            </p:cNvCxnSpPr>
            <p:nvPr/>
          </p:nvCxnSpPr>
          <p:spPr>
            <a:xfrm>
              <a:off x="3678571" y="2265770"/>
              <a:ext cx="507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35" name="Google Shape;1135;p96"/>
            <p:cNvCxnSpPr>
              <a:endCxn id="985" idx="1"/>
            </p:cNvCxnSpPr>
            <p:nvPr/>
          </p:nvCxnSpPr>
          <p:spPr>
            <a:xfrm>
              <a:off x="2810071" y="2265770"/>
              <a:ext cx="594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36" name="Google Shape;1136;p96"/>
            <p:cNvCxnSpPr>
              <a:endCxn id="970" idx="0"/>
            </p:cNvCxnSpPr>
            <p:nvPr/>
          </p:nvCxnSpPr>
          <p:spPr>
            <a:xfrm>
              <a:off x="7081642" y="229492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137" name="Google Shape;1137;p96"/>
            <p:cNvCxnSpPr>
              <a:endCxn id="970" idx="7"/>
            </p:cNvCxnSpPr>
            <p:nvPr/>
          </p:nvCxnSpPr>
          <p:spPr>
            <a:xfrm flipH="1">
              <a:off x="7152494" y="2265770"/>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38" name="Google Shape;1138;p96"/>
            <p:cNvCxnSpPr>
              <a:endCxn id="970" idx="7"/>
            </p:cNvCxnSpPr>
            <p:nvPr/>
          </p:nvCxnSpPr>
          <p:spPr>
            <a:xfrm flipH="1">
              <a:off x="7152494" y="2265770"/>
              <a:ext cx="1601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39" name="Google Shape;1139;p96"/>
            <p:cNvCxnSpPr>
              <a:endCxn id="970" idx="7"/>
            </p:cNvCxnSpPr>
            <p:nvPr/>
          </p:nvCxnSpPr>
          <p:spPr>
            <a:xfrm flipH="1">
              <a:off x="7152494" y="2265770"/>
              <a:ext cx="2469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40" name="Google Shape;1140;p96"/>
            <p:cNvCxnSpPr>
              <a:endCxn id="970" idx="1"/>
            </p:cNvCxnSpPr>
            <p:nvPr/>
          </p:nvCxnSpPr>
          <p:spPr>
            <a:xfrm>
              <a:off x="6283890" y="2265770"/>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41" name="Google Shape;1141;p96"/>
            <p:cNvCxnSpPr>
              <a:endCxn id="970" idx="1"/>
            </p:cNvCxnSpPr>
            <p:nvPr/>
          </p:nvCxnSpPr>
          <p:spPr>
            <a:xfrm>
              <a:off x="5415390" y="2265770"/>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42" name="Google Shape;1142;p96"/>
            <p:cNvCxnSpPr>
              <a:endCxn id="970" idx="1"/>
            </p:cNvCxnSpPr>
            <p:nvPr/>
          </p:nvCxnSpPr>
          <p:spPr>
            <a:xfrm>
              <a:off x="4546890" y="2265770"/>
              <a:ext cx="246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43" name="Google Shape;1143;p96"/>
            <p:cNvCxnSpPr>
              <a:endCxn id="970" idx="1"/>
            </p:cNvCxnSpPr>
            <p:nvPr/>
          </p:nvCxnSpPr>
          <p:spPr>
            <a:xfrm>
              <a:off x="3678390" y="2265770"/>
              <a:ext cx="3332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44" name="Google Shape;1144;p96"/>
            <p:cNvCxnSpPr>
              <a:endCxn id="964" idx="0"/>
            </p:cNvCxnSpPr>
            <p:nvPr/>
          </p:nvCxnSpPr>
          <p:spPr>
            <a:xfrm>
              <a:off x="9693320" y="229492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145" name="Google Shape;1145;p96"/>
            <p:cNvCxnSpPr>
              <a:endCxn id="964" idx="1"/>
            </p:cNvCxnSpPr>
            <p:nvPr/>
          </p:nvCxnSpPr>
          <p:spPr>
            <a:xfrm>
              <a:off x="8895568" y="2265770"/>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46" name="Google Shape;1146;p96"/>
            <p:cNvCxnSpPr>
              <a:endCxn id="964" idx="1"/>
            </p:cNvCxnSpPr>
            <p:nvPr/>
          </p:nvCxnSpPr>
          <p:spPr>
            <a:xfrm>
              <a:off x="8020768" y="2265770"/>
              <a:ext cx="16017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47" name="Google Shape;1147;p96"/>
            <p:cNvCxnSpPr>
              <a:endCxn id="964" idx="1"/>
            </p:cNvCxnSpPr>
            <p:nvPr/>
          </p:nvCxnSpPr>
          <p:spPr>
            <a:xfrm>
              <a:off x="7152568" y="2265770"/>
              <a:ext cx="2469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48" name="Google Shape;1148;p96"/>
            <p:cNvCxnSpPr>
              <a:endCxn id="964" idx="1"/>
            </p:cNvCxnSpPr>
            <p:nvPr/>
          </p:nvCxnSpPr>
          <p:spPr>
            <a:xfrm>
              <a:off x="6284068" y="2265770"/>
              <a:ext cx="3338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49" name="Google Shape;1149;p96"/>
            <p:cNvCxnSpPr>
              <a:stCxn id="883" idx="3"/>
            </p:cNvCxnSpPr>
            <p:nvPr/>
          </p:nvCxnSpPr>
          <p:spPr>
            <a:xfrm flipH="1">
              <a:off x="2810070" y="1627940"/>
              <a:ext cx="594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50" name="Google Shape;1150;p96"/>
            <p:cNvCxnSpPr>
              <a:stCxn id="887" idx="3"/>
            </p:cNvCxnSpPr>
            <p:nvPr/>
          </p:nvCxnSpPr>
          <p:spPr>
            <a:xfrm flipH="1">
              <a:off x="3678567" y="1627940"/>
              <a:ext cx="594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51" name="Google Shape;1151;p96"/>
            <p:cNvCxnSpPr>
              <a:stCxn id="872" idx="5"/>
            </p:cNvCxnSpPr>
            <p:nvPr/>
          </p:nvCxnSpPr>
          <p:spPr>
            <a:xfrm>
              <a:off x="6283996" y="1627940"/>
              <a:ext cx="3338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52" name="Google Shape;1152;p96"/>
            <p:cNvCxnSpPr>
              <a:stCxn id="878" idx="5"/>
            </p:cNvCxnSpPr>
            <p:nvPr/>
          </p:nvCxnSpPr>
          <p:spPr>
            <a:xfrm>
              <a:off x="4547002" y="1627940"/>
              <a:ext cx="507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53" name="Google Shape;1153;p96"/>
            <p:cNvCxnSpPr/>
            <p:nvPr/>
          </p:nvCxnSpPr>
          <p:spPr>
            <a:xfrm>
              <a:off x="2809918" y="1632719"/>
              <a:ext cx="5069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54" name="Google Shape;1154;p96"/>
            <p:cNvCxnSpPr>
              <a:stCxn id="867" idx="5"/>
            </p:cNvCxnSpPr>
            <p:nvPr/>
          </p:nvCxnSpPr>
          <p:spPr>
            <a:xfrm>
              <a:off x="3678505" y="1627940"/>
              <a:ext cx="594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55" name="Google Shape;1155;p96"/>
            <p:cNvCxnSpPr/>
            <p:nvPr/>
          </p:nvCxnSpPr>
          <p:spPr>
            <a:xfrm>
              <a:off x="2809919" y="1632719"/>
              <a:ext cx="4200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56" name="Google Shape;1156;p96"/>
            <p:cNvCxnSpPr>
              <a:stCxn id="874" idx="5"/>
            </p:cNvCxnSpPr>
            <p:nvPr/>
          </p:nvCxnSpPr>
          <p:spPr>
            <a:xfrm>
              <a:off x="5415499" y="1627940"/>
              <a:ext cx="420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57" name="Google Shape;1157;p96"/>
            <p:cNvCxnSpPr/>
            <p:nvPr/>
          </p:nvCxnSpPr>
          <p:spPr>
            <a:xfrm>
              <a:off x="2809919" y="1632719"/>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58" name="Google Shape;1158;p96"/>
            <p:cNvCxnSpPr/>
            <p:nvPr/>
          </p:nvCxnSpPr>
          <p:spPr>
            <a:xfrm>
              <a:off x="3607601" y="166205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159" name="Google Shape;1159;p96"/>
            <p:cNvCxnSpPr/>
            <p:nvPr/>
          </p:nvCxnSpPr>
          <p:spPr>
            <a:xfrm flipH="1">
              <a:off x="3678382" y="1632719"/>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60" name="Google Shape;1160;p96"/>
            <p:cNvCxnSpPr/>
            <p:nvPr/>
          </p:nvCxnSpPr>
          <p:spPr>
            <a:xfrm flipH="1">
              <a:off x="3678379" y="1632719"/>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61" name="Google Shape;1161;p96"/>
            <p:cNvCxnSpPr/>
            <p:nvPr/>
          </p:nvCxnSpPr>
          <p:spPr>
            <a:xfrm flipH="1">
              <a:off x="3678376" y="1632719"/>
              <a:ext cx="246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62" name="Google Shape;1162;p96"/>
            <p:cNvCxnSpPr/>
            <p:nvPr/>
          </p:nvCxnSpPr>
          <p:spPr>
            <a:xfrm flipH="1">
              <a:off x="3678373" y="1632719"/>
              <a:ext cx="3332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63" name="Google Shape;1163;p96"/>
            <p:cNvCxnSpPr/>
            <p:nvPr/>
          </p:nvCxnSpPr>
          <p:spPr>
            <a:xfrm flipH="1">
              <a:off x="3678370" y="1632719"/>
              <a:ext cx="4200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64" name="Google Shape;1164;p96"/>
            <p:cNvCxnSpPr>
              <a:stCxn id="883" idx="3"/>
            </p:cNvCxnSpPr>
            <p:nvPr/>
          </p:nvCxnSpPr>
          <p:spPr>
            <a:xfrm flipH="1">
              <a:off x="3678570" y="1627940"/>
              <a:ext cx="507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65" name="Google Shape;1165;p96"/>
            <p:cNvCxnSpPr>
              <a:stCxn id="887" idx="3"/>
            </p:cNvCxnSpPr>
            <p:nvPr/>
          </p:nvCxnSpPr>
          <p:spPr>
            <a:xfrm flipH="1">
              <a:off x="4547067" y="1627940"/>
              <a:ext cx="507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66" name="Google Shape;1166;p96"/>
            <p:cNvCxnSpPr/>
            <p:nvPr/>
          </p:nvCxnSpPr>
          <p:spPr>
            <a:xfrm>
              <a:off x="4476098" y="166205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167" name="Google Shape;1167;p96"/>
            <p:cNvCxnSpPr/>
            <p:nvPr/>
          </p:nvCxnSpPr>
          <p:spPr>
            <a:xfrm>
              <a:off x="3678416" y="1632719"/>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68" name="Google Shape;1168;p96"/>
            <p:cNvCxnSpPr/>
            <p:nvPr/>
          </p:nvCxnSpPr>
          <p:spPr>
            <a:xfrm>
              <a:off x="2809918" y="1632719"/>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69" name="Google Shape;1169;p96"/>
            <p:cNvCxnSpPr/>
            <p:nvPr/>
          </p:nvCxnSpPr>
          <p:spPr>
            <a:xfrm flipH="1">
              <a:off x="4546879" y="1632719"/>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70" name="Google Shape;1170;p96"/>
            <p:cNvCxnSpPr/>
            <p:nvPr/>
          </p:nvCxnSpPr>
          <p:spPr>
            <a:xfrm flipH="1">
              <a:off x="4546876" y="1632719"/>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71" name="Google Shape;1171;p96"/>
            <p:cNvCxnSpPr/>
            <p:nvPr/>
          </p:nvCxnSpPr>
          <p:spPr>
            <a:xfrm flipH="1">
              <a:off x="4546873" y="1632719"/>
              <a:ext cx="246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72" name="Google Shape;1172;p96"/>
            <p:cNvCxnSpPr/>
            <p:nvPr/>
          </p:nvCxnSpPr>
          <p:spPr>
            <a:xfrm flipH="1">
              <a:off x="4546870" y="1632719"/>
              <a:ext cx="3332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73" name="Google Shape;1173;p96"/>
            <p:cNvCxnSpPr>
              <a:stCxn id="883" idx="3"/>
            </p:cNvCxnSpPr>
            <p:nvPr/>
          </p:nvCxnSpPr>
          <p:spPr>
            <a:xfrm flipH="1">
              <a:off x="4547070" y="1627940"/>
              <a:ext cx="420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74" name="Google Shape;1174;p96"/>
            <p:cNvCxnSpPr>
              <a:stCxn id="887" idx="3"/>
            </p:cNvCxnSpPr>
            <p:nvPr/>
          </p:nvCxnSpPr>
          <p:spPr>
            <a:xfrm flipH="1">
              <a:off x="5415567" y="1627940"/>
              <a:ext cx="420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75" name="Google Shape;1175;p96"/>
            <p:cNvCxnSpPr>
              <a:stCxn id="887" idx="3"/>
            </p:cNvCxnSpPr>
            <p:nvPr/>
          </p:nvCxnSpPr>
          <p:spPr>
            <a:xfrm flipH="1">
              <a:off x="6284067" y="1627940"/>
              <a:ext cx="3338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76" name="Google Shape;1176;p96"/>
            <p:cNvCxnSpPr>
              <a:stCxn id="883" idx="3"/>
            </p:cNvCxnSpPr>
            <p:nvPr/>
          </p:nvCxnSpPr>
          <p:spPr>
            <a:xfrm flipH="1">
              <a:off x="5415570" y="1627940"/>
              <a:ext cx="3338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77" name="Google Shape;1177;p96"/>
            <p:cNvCxnSpPr/>
            <p:nvPr/>
          </p:nvCxnSpPr>
          <p:spPr>
            <a:xfrm flipH="1">
              <a:off x="5415370" y="1632719"/>
              <a:ext cx="246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78" name="Google Shape;1178;p96"/>
            <p:cNvCxnSpPr/>
            <p:nvPr/>
          </p:nvCxnSpPr>
          <p:spPr>
            <a:xfrm flipH="1">
              <a:off x="5415373" y="1632719"/>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79" name="Google Shape;1179;p96"/>
            <p:cNvCxnSpPr/>
            <p:nvPr/>
          </p:nvCxnSpPr>
          <p:spPr>
            <a:xfrm flipH="1">
              <a:off x="5415376" y="1632719"/>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80" name="Google Shape;1180;p96"/>
            <p:cNvCxnSpPr/>
            <p:nvPr/>
          </p:nvCxnSpPr>
          <p:spPr>
            <a:xfrm>
              <a:off x="5344595" y="166205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181" name="Google Shape;1181;p96"/>
            <p:cNvCxnSpPr/>
            <p:nvPr/>
          </p:nvCxnSpPr>
          <p:spPr>
            <a:xfrm>
              <a:off x="4546913" y="1632719"/>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82" name="Google Shape;1182;p96"/>
            <p:cNvCxnSpPr/>
            <p:nvPr/>
          </p:nvCxnSpPr>
          <p:spPr>
            <a:xfrm>
              <a:off x="3678416" y="1632719"/>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83" name="Google Shape;1183;p96"/>
            <p:cNvCxnSpPr/>
            <p:nvPr/>
          </p:nvCxnSpPr>
          <p:spPr>
            <a:xfrm>
              <a:off x="2809919" y="1632719"/>
              <a:ext cx="246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84" name="Google Shape;1184;p96"/>
            <p:cNvCxnSpPr/>
            <p:nvPr/>
          </p:nvCxnSpPr>
          <p:spPr>
            <a:xfrm>
              <a:off x="2739104" y="166205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185" name="Google Shape;1185;p96"/>
            <p:cNvCxnSpPr/>
            <p:nvPr/>
          </p:nvCxnSpPr>
          <p:spPr>
            <a:xfrm flipH="1">
              <a:off x="2809885" y="1632719"/>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86" name="Google Shape;1186;p96"/>
            <p:cNvCxnSpPr/>
            <p:nvPr/>
          </p:nvCxnSpPr>
          <p:spPr>
            <a:xfrm flipH="1">
              <a:off x="2809882" y="1632719"/>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87" name="Google Shape;1187;p96"/>
            <p:cNvCxnSpPr/>
            <p:nvPr/>
          </p:nvCxnSpPr>
          <p:spPr>
            <a:xfrm flipH="1">
              <a:off x="2809879" y="1632719"/>
              <a:ext cx="246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88" name="Google Shape;1188;p96"/>
            <p:cNvCxnSpPr/>
            <p:nvPr/>
          </p:nvCxnSpPr>
          <p:spPr>
            <a:xfrm flipH="1">
              <a:off x="2809876" y="1632719"/>
              <a:ext cx="3332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89" name="Google Shape;1189;p96"/>
            <p:cNvCxnSpPr/>
            <p:nvPr/>
          </p:nvCxnSpPr>
          <p:spPr>
            <a:xfrm flipH="1">
              <a:off x="2809873" y="1632719"/>
              <a:ext cx="4200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90" name="Google Shape;1190;p96"/>
            <p:cNvCxnSpPr/>
            <p:nvPr/>
          </p:nvCxnSpPr>
          <p:spPr>
            <a:xfrm flipH="1">
              <a:off x="2809870" y="1632719"/>
              <a:ext cx="5069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91" name="Google Shape;1191;p96"/>
            <p:cNvCxnSpPr/>
            <p:nvPr/>
          </p:nvCxnSpPr>
          <p:spPr>
            <a:xfrm>
              <a:off x="6213092" y="166205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192" name="Google Shape;1192;p96"/>
            <p:cNvCxnSpPr/>
            <p:nvPr/>
          </p:nvCxnSpPr>
          <p:spPr>
            <a:xfrm flipH="1">
              <a:off x="6283873" y="1632719"/>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93" name="Google Shape;1193;p96"/>
            <p:cNvCxnSpPr/>
            <p:nvPr/>
          </p:nvCxnSpPr>
          <p:spPr>
            <a:xfrm flipH="1">
              <a:off x="6283870" y="1632719"/>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94" name="Google Shape;1194;p96"/>
            <p:cNvCxnSpPr>
              <a:stCxn id="883" idx="3"/>
            </p:cNvCxnSpPr>
            <p:nvPr/>
          </p:nvCxnSpPr>
          <p:spPr>
            <a:xfrm flipH="1">
              <a:off x="6284070" y="1627940"/>
              <a:ext cx="2469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95" name="Google Shape;1195;p96"/>
            <p:cNvCxnSpPr>
              <a:stCxn id="887" idx="3"/>
            </p:cNvCxnSpPr>
            <p:nvPr/>
          </p:nvCxnSpPr>
          <p:spPr>
            <a:xfrm flipH="1">
              <a:off x="7152567" y="1627940"/>
              <a:ext cx="2469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96" name="Google Shape;1196;p96"/>
            <p:cNvCxnSpPr/>
            <p:nvPr/>
          </p:nvCxnSpPr>
          <p:spPr>
            <a:xfrm>
              <a:off x="5415410" y="1632719"/>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97" name="Google Shape;1197;p96"/>
            <p:cNvCxnSpPr/>
            <p:nvPr/>
          </p:nvCxnSpPr>
          <p:spPr>
            <a:xfrm>
              <a:off x="4546913" y="1632719"/>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98" name="Google Shape;1198;p96"/>
            <p:cNvCxnSpPr/>
            <p:nvPr/>
          </p:nvCxnSpPr>
          <p:spPr>
            <a:xfrm>
              <a:off x="3678416" y="1632719"/>
              <a:ext cx="246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199" name="Google Shape;1199;p96"/>
            <p:cNvCxnSpPr/>
            <p:nvPr/>
          </p:nvCxnSpPr>
          <p:spPr>
            <a:xfrm>
              <a:off x="2809919" y="1632719"/>
              <a:ext cx="3332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00" name="Google Shape;1200;p96"/>
            <p:cNvCxnSpPr/>
            <p:nvPr/>
          </p:nvCxnSpPr>
          <p:spPr>
            <a:xfrm>
              <a:off x="7950086" y="166205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201" name="Google Shape;1201;p96"/>
            <p:cNvCxnSpPr>
              <a:stCxn id="883" idx="3"/>
            </p:cNvCxnSpPr>
            <p:nvPr/>
          </p:nvCxnSpPr>
          <p:spPr>
            <a:xfrm flipH="1">
              <a:off x="8020770" y="1627940"/>
              <a:ext cx="7332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02" name="Google Shape;1202;p96"/>
            <p:cNvCxnSpPr/>
            <p:nvPr/>
          </p:nvCxnSpPr>
          <p:spPr>
            <a:xfrm>
              <a:off x="7152404" y="1632719"/>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03" name="Google Shape;1203;p96"/>
            <p:cNvCxnSpPr/>
            <p:nvPr/>
          </p:nvCxnSpPr>
          <p:spPr>
            <a:xfrm>
              <a:off x="6283907" y="1632719"/>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04" name="Google Shape;1204;p96"/>
            <p:cNvCxnSpPr/>
            <p:nvPr/>
          </p:nvCxnSpPr>
          <p:spPr>
            <a:xfrm>
              <a:off x="5415410" y="1632719"/>
              <a:ext cx="246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05" name="Google Shape;1205;p96"/>
            <p:cNvCxnSpPr/>
            <p:nvPr/>
          </p:nvCxnSpPr>
          <p:spPr>
            <a:xfrm>
              <a:off x="4546913" y="1632719"/>
              <a:ext cx="3332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06" name="Google Shape;1206;p96"/>
            <p:cNvCxnSpPr/>
            <p:nvPr/>
          </p:nvCxnSpPr>
          <p:spPr>
            <a:xfrm>
              <a:off x="3678416" y="1632719"/>
              <a:ext cx="4200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07" name="Google Shape;1207;p96"/>
            <p:cNvCxnSpPr/>
            <p:nvPr/>
          </p:nvCxnSpPr>
          <p:spPr>
            <a:xfrm>
              <a:off x="8824770" y="166205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208" name="Google Shape;1208;p96"/>
            <p:cNvCxnSpPr/>
            <p:nvPr/>
          </p:nvCxnSpPr>
          <p:spPr>
            <a:xfrm flipH="1">
              <a:off x="8895551" y="1632719"/>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09" name="Google Shape;1209;p96"/>
            <p:cNvCxnSpPr>
              <a:stCxn id="880" idx="5"/>
            </p:cNvCxnSpPr>
            <p:nvPr/>
          </p:nvCxnSpPr>
          <p:spPr>
            <a:xfrm>
              <a:off x="8020990" y="1627940"/>
              <a:ext cx="7332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10" name="Google Shape;1210;p96"/>
            <p:cNvCxnSpPr>
              <a:stCxn id="870" idx="5"/>
            </p:cNvCxnSpPr>
            <p:nvPr/>
          </p:nvCxnSpPr>
          <p:spPr>
            <a:xfrm>
              <a:off x="7152493" y="1627940"/>
              <a:ext cx="16017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11" name="Google Shape;1211;p96"/>
            <p:cNvCxnSpPr>
              <a:stCxn id="872" idx="5"/>
            </p:cNvCxnSpPr>
            <p:nvPr/>
          </p:nvCxnSpPr>
          <p:spPr>
            <a:xfrm>
              <a:off x="6283996" y="1627940"/>
              <a:ext cx="2469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12" name="Google Shape;1212;p96"/>
            <p:cNvCxnSpPr>
              <a:stCxn id="874" idx="5"/>
            </p:cNvCxnSpPr>
            <p:nvPr/>
          </p:nvCxnSpPr>
          <p:spPr>
            <a:xfrm>
              <a:off x="5415499" y="1627940"/>
              <a:ext cx="3338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13" name="Google Shape;1213;p96"/>
            <p:cNvCxnSpPr>
              <a:stCxn id="878" idx="5"/>
            </p:cNvCxnSpPr>
            <p:nvPr/>
          </p:nvCxnSpPr>
          <p:spPr>
            <a:xfrm>
              <a:off x="4547002" y="1627940"/>
              <a:ext cx="420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14" name="Google Shape;1214;p96"/>
            <p:cNvCxnSpPr>
              <a:stCxn id="867" idx="5"/>
            </p:cNvCxnSpPr>
            <p:nvPr/>
          </p:nvCxnSpPr>
          <p:spPr>
            <a:xfrm>
              <a:off x="3678505" y="1627940"/>
              <a:ext cx="507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15" name="Google Shape;1215;p96"/>
            <p:cNvCxnSpPr>
              <a:stCxn id="876" idx="5"/>
            </p:cNvCxnSpPr>
            <p:nvPr/>
          </p:nvCxnSpPr>
          <p:spPr>
            <a:xfrm>
              <a:off x="2810008" y="1627940"/>
              <a:ext cx="594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16" name="Google Shape;1216;p96"/>
            <p:cNvCxnSpPr/>
            <p:nvPr/>
          </p:nvCxnSpPr>
          <p:spPr>
            <a:xfrm>
              <a:off x="7081589" y="166205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217" name="Google Shape;1217;p96"/>
            <p:cNvCxnSpPr/>
            <p:nvPr/>
          </p:nvCxnSpPr>
          <p:spPr>
            <a:xfrm flipH="1">
              <a:off x="7152370" y="1632719"/>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18" name="Google Shape;1218;p96"/>
            <p:cNvCxnSpPr>
              <a:stCxn id="883" idx="3"/>
            </p:cNvCxnSpPr>
            <p:nvPr/>
          </p:nvCxnSpPr>
          <p:spPr>
            <a:xfrm flipH="1">
              <a:off x="7152270" y="1627940"/>
              <a:ext cx="16017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19" name="Google Shape;1219;p96"/>
            <p:cNvCxnSpPr>
              <a:stCxn id="887" idx="3"/>
            </p:cNvCxnSpPr>
            <p:nvPr/>
          </p:nvCxnSpPr>
          <p:spPr>
            <a:xfrm flipH="1">
              <a:off x="8020767" y="1627940"/>
              <a:ext cx="16017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20" name="Google Shape;1220;p96"/>
            <p:cNvCxnSpPr/>
            <p:nvPr/>
          </p:nvCxnSpPr>
          <p:spPr>
            <a:xfrm>
              <a:off x="6283907" y="1632719"/>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21" name="Google Shape;1221;p96"/>
            <p:cNvCxnSpPr/>
            <p:nvPr/>
          </p:nvCxnSpPr>
          <p:spPr>
            <a:xfrm>
              <a:off x="5415410" y="1632719"/>
              <a:ext cx="1595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22" name="Google Shape;1222;p96"/>
            <p:cNvCxnSpPr/>
            <p:nvPr/>
          </p:nvCxnSpPr>
          <p:spPr>
            <a:xfrm>
              <a:off x="4546913" y="1632719"/>
              <a:ext cx="2463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23" name="Google Shape;1223;p96"/>
            <p:cNvCxnSpPr/>
            <p:nvPr/>
          </p:nvCxnSpPr>
          <p:spPr>
            <a:xfrm>
              <a:off x="3678416" y="1632719"/>
              <a:ext cx="33324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24" name="Google Shape;1224;p96"/>
            <p:cNvCxnSpPr/>
            <p:nvPr/>
          </p:nvCxnSpPr>
          <p:spPr>
            <a:xfrm>
              <a:off x="9693267" y="1662052"/>
              <a:ext cx="0" cy="437700"/>
            </a:xfrm>
            <a:prstGeom prst="straightConnector1">
              <a:avLst/>
            </a:prstGeom>
            <a:noFill/>
            <a:ln w="9525" cap="flat" cmpd="sng">
              <a:solidFill>
                <a:srgbClr val="757070"/>
              </a:solidFill>
              <a:prstDash val="solid"/>
              <a:miter lim="800000"/>
              <a:headEnd type="none" w="sm" len="sm"/>
              <a:tailEnd type="none" w="sm" len="sm"/>
            </a:ln>
          </p:spPr>
        </p:cxnSp>
        <p:cxnSp>
          <p:nvCxnSpPr>
            <p:cNvPr id="1225" name="Google Shape;1225;p96"/>
            <p:cNvCxnSpPr/>
            <p:nvPr/>
          </p:nvCxnSpPr>
          <p:spPr>
            <a:xfrm>
              <a:off x="8895585" y="1632719"/>
              <a:ext cx="726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26" name="Google Shape;1226;p96"/>
            <p:cNvCxnSpPr>
              <a:stCxn id="880" idx="5"/>
            </p:cNvCxnSpPr>
            <p:nvPr/>
          </p:nvCxnSpPr>
          <p:spPr>
            <a:xfrm>
              <a:off x="8020990" y="1627940"/>
              <a:ext cx="16017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27" name="Google Shape;1227;p96"/>
            <p:cNvCxnSpPr>
              <a:stCxn id="870" idx="5"/>
            </p:cNvCxnSpPr>
            <p:nvPr/>
          </p:nvCxnSpPr>
          <p:spPr>
            <a:xfrm>
              <a:off x="7152493" y="1627940"/>
              <a:ext cx="2469900" cy="496200"/>
            </a:xfrm>
            <a:prstGeom prst="straightConnector1">
              <a:avLst/>
            </a:prstGeom>
            <a:noFill/>
            <a:ln w="9525" cap="flat" cmpd="sng">
              <a:solidFill>
                <a:srgbClr val="757070"/>
              </a:solidFill>
              <a:prstDash val="solid"/>
              <a:miter lim="800000"/>
              <a:headEnd type="none" w="sm" len="sm"/>
              <a:tailEnd type="none" w="sm" len="sm"/>
            </a:ln>
          </p:spPr>
        </p:cxnSp>
        <p:cxnSp>
          <p:nvCxnSpPr>
            <p:cNvPr id="1228" name="Google Shape;1228;p96"/>
            <p:cNvCxnSpPr>
              <a:stCxn id="867" idx="0"/>
              <a:endCxn id="942" idx="2"/>
            </p:cNvCxnSpPr>
            <p:nvPr/>
          </p:nvCxnSpPr>
          <p:spPr>
            <a:xfrm rot="10800000">
              <a:off x="3607653" y="1127488"/>
              <a:ext cx="0" cy="329400"/>
            </a:xfrm>
            <a:prstGeom prst="straightConnector1">
              <a:avLst/>
            </a:prstGeom>
            <a:noFill/>
            <a:ln w="9525" cap="flat" cmpd="sng">
              <a:solidFill>
                <a:srgbClr val="757070"/>
              </a:solidFill>
              <a:prstDash val="solid"/>
              <a:miter lim="800000"/>
              <a:headEnd type="none" w="sm" len="sm"/>
              <a:tailEnd type="none" w="sm" len="sm"/>
            </a:ln>
          </p:spPr>
        </p:cxnSp>
        <p:cxnSp>
          <p:nvCxnSpPr>
            <p:cNvPr id="1229" name="Google Shape;1229;p96"/>
            <p:cNvCxnSpPr>
              <a:stCxn id="878" idx="0"/>
              <a:endCxn id="936" idx="2"/>
            </p:cNvCxnSpPr>
            <p:nvPr/>
          </p:nvCxnSpPr>
          <p:spPr>
            <a:xfrm rot="10800000">
              <a:off x="4476150" y="1127488"/>
              <a:ext cx="0" cy="329400"/>
            </a:xfrm>
            <a:prstGeom prst="straightConnector1">
              <a:avLst/>
            </a:prstGeom>
            <a:noFill/>
            <a:ln w="9525" cap="flat" cmpd="sng">
              <a:solidFill>
                <a:srgbClr val="757070"/>
              </a:solidFill>
              <a:prstDash val="solid"/>
              <a:miter lim="800000"/>
              <a:headEnd type="none" w="sm" len="sm"/>
              <a:tailEnd type="none" w="sm" len="sm"/>
            </a:ln>
          </p:spPr>
        </p:cxnSp>
        <p:cxnSp>
          <p:nvCxnSpPr>
            <p:cNvPr id="1230" name="Google Shape;1230;p96"/>
            <p:cNvCxnSpPr>
              <a:stCxn id="874" idx="1"/>
              <a:endCxn id="936" idx="2"/>
            </p:cNvCxnSpPr>
            <p:nvPr/>
          </p:nvCxnSpPr>
          <p:spPr>
            <a:xfrm rot="10800000">
              <a:off x="4476095" y="1127436"/>
              <a:ext cx="797700" cy="358800"/>
            </a:xfrm>
            <a:prstGeom prst="straightConnector1">
              <a:avLst/>
            </a:prstGeom>
            <a:noFill/>
            <a:ln w="9525" cap="flat" cmpd="sng">
              <a:solidFill>
                <a:srgbClr val="757070"/>
              </a:solidFill>
              <a:prstDash val="solid"/>
              <a:miter lim="800000"/>
              <a:headEnd type="none" w="sm" len="sm"/>
              <a:tailEnd type="none" w="sm" len="sm"/>
            </a:ln>
          </p:spPr>
        </p:cxnSp>
        <p:cxnSp>
          <p:nvCxnSpPr>
            <p:cNvPr id="1231" name="Google Shape;1231;p96"/>
            <p:cNvCxnSpPr>
              <a:stCxn id="876" idx="0"/>
              <a:endCxn id="953" idx="2"/>
            </p:cNvCxnSpPr>
            <p:nvPr/>
          </p:nvCxnSpPr>
          <p:spPr>
            <a:xfrm rot="10800000">
              <a:off x="2739156" y="1127488"/>
              <a:ext cx="0" cy="329400"/>
            </a:xfrm>
            <a:prstGeom prst="straightConnector1">
              <a:avLst/>
            </a:prstGeom>
            <a:noFill/>
            <a:ln w="9525" cap="flat" cmpd="sng">
              <a:solidFill>
                <a:srgbClr val="757070"/>
              </a:solidFill>
              <a:prstDash val="solid"/>
              <a:miter lim="800000"/>
              <a:headEnd type="none" w="sm" len="sm"/>
              <a:tailEnd type="none" w="sm" len="sm"/>
            </a:ln>
          </p:spPr>
        </p:cxnSp>
        <p:cxnSp>
          <p:nvCxnSpPr>
            <p:cNvPr id="1232" name="Google Shape;1232;p96"/>
            <p:cNvCxnSpPr>
              <a:stCxn id="880" idx="1"/>
              <a:endCxn id="953" idx="2"/>
            </p:cNvCxnSpPr>
            <p:nvPr/>
          </p:nvCxnSpPr>
          <p:spPr>
            <a:xfrm rot="10800000">
              <a:off x="2739086" y="1127436"/>
              <a:ext cx="5140200" cy="358800"/>
            </a:xfrm>
            <a:prstGeom prst="straightConnector1">
              <a:avLst/>
            </a:prstGeom>
            <a:noFill/>
            <a:ln w="9525" cap="flat" cmpd="sng">
              <a:solidFill>
                <a:srgbClr val="757070"/>
              </a:solidFill>
              <a:prstDash val="solid"/>
              <a:miter lim="800000"/>
              <a:headEnd type="none" w="sm" len="sm"/>
              <a:tailEnd type="none" w="sm" len="sm"/>
            </a:ln>
          </p:spPr>
        </p:cxnSp>
      </p:grpSp>
      <p:grpSp>
        <p:nvGrpSpPr>
          <p:cNvPr id="1233" name="Google Shape;1233;p96"/>
          <p:cNvGrpSpPr/>
          <p:nvPr/>
        </p:nvGrpSpPr>
        <p:grpSpPr>
          <a:xfrm>
            <a:off x="1022541" y="3967132"/>
            <a:ext cx="6516878" cy="347718"/>
            <a:chOff x="1363387" y="4146504"/>
            <a:chExt cx="8689171" cy="463623"/>
          </a:xfrm>
        </p:grpSpPr>
        <p:sp>
          <p:nvSpPr>
            <p:cNvPr id="1234" name="Google Shape;1234;p96"/>
            <p:cNvSpPr/>
            <p:nvPr/>
          </p:nvSpPr>
          <p:spPr>
            <a:xfrm>
              <a:off x="9321158" y="4146504"/>
              <a:ext cx="731400" cy="457200"/>
            </a:xfrm>
            <a:prstGeom prst="rect">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[SEP]</a:t>
              </a:r>
              <a:endParaRPr sz="1350"/>
            </a:p>
          </p:txBody>
        </p:sp>
        <p:sp>
          <p:nvSpPr>
            <p:cNvPr id="1235" name="Google Shape;1235;p96"/>
            <p:cNvSpPr/>
            <p:nvPr/>
          </p:nvSpPr>
          <p:spPr>
            <a:xfrm>
              <a:off x="2373345" y="4148125"/>
              <a:ext cx="731400" cy="457200"/>
            </a:xfrm>
            <a:prstGeom prst="rect">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900">
                  <a:solidFill>
                    <a:schemeClr val="dk1"/>
                  </a:solidFill>
                  <a:latin typeface="Calibri"/>
                  <a:ea typeface="Calibri"/>
                  <a:cs typeface="Calibri"/>
                  <a:sym typeface="Calibri"/>
                </a:rPr>
                <a:t>[CLS]</a:t>
              </a:r>
              <a:endParaRPr sz="1800"/>
            </a:p>
          </p:txBody>
        </p:sp>
        <p:sp>
          <p:nvSpPr>
            <p:cNvPr id="1236" name="Google Shape;1236;p96"/>
            <p:cNvSpPr/>
            <p:nvPr/>
          </p:nvSpPr>
          <p:spPr>
            <a:xfrm>
              <a:off x="3241842" y="4148125"/>
              <a:ext cx="731400" cy="457200"/>
            </a:xfrm>
            <a:prstGeom prst="rect">
              <a:avLst/>
            </a:prstGeom>
            <a:gradFill>
              <a:gsLst>
                <a:gs pos="0">
                  <a:srgbClr val="F7BCA2"/>
                </a:gs>
                <a:gs pos="50000">
                  <a:srgbClr val="F4B093"/>
                </a:gs>
                <a:gs pos="100000">
                  <a:srgbClr val="F7A47F"/>
                </a:gs>
              </a:gsLst>
              <a:lin ang="5400012" scaled="0"/>
            </a:gradFill>
            <a:ln w="9525"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900" i="1">
                  <a:solidFill>
                    <a:schemeClr val="dk1"/>
                  </a:solidFill>
                  <a:latin typeface="Calibri"/>
                  <a:ea typeface="Calibri"/>
                  <a:cs typeface="Calibri"/>
                  <a:sym typeface="Calibri"/>
                </a:rPr>
                <a:t>A</a:t>
              </a:r>
              <a:r>
                <a:rPr lang="en-US" sz="900" i="1" baseline="-25000">
                  <a:solidFill>
                    <a:schemeClr val="dk1"/>
                  </a:solidFill>
                  <a:latin typeface="Calibri"/>
                  <a:ea typeface="Calibri"/>
                  <a:cs typeface="Calibri"/>
                  <a:sym typeface="Calibri"/>
                </a:rPr>
                <a:t>1</a:t>
              </a:r>
              <a:endParaRPr sz="900">
                <a:solidFill>
                  <a:schemeClr val="dk1"/>
                </a:solidFill>
                <a:latin typeface="Calibri"/>
                <a:ea typeface="Calibri"/>
                <a:cs typeface="Calibri"/>
                <a:sym typeface="Calibri"/>
              </a:endParaRPr>
            </a:p>
          </p:txBody>
        </p:sp>
        <p:sp>
          <p:nvSpPr>
            <p:cNvPr id="1237" name="Google Shape;1237;p96"/>
            <p:cNvSpPr/>
            <p:nvPr/>
          </p:nvSpPr>
          <p:spPr>
            <a:xfrm>
              <a:off x="4110339" y="4148125"/>
              <a:ext cx="731400" cy="457200"/>
            </a:xfrm>
            <a:prstGeom prst="rect">
              <a:avLst/>
            </a:prstGeom>
            <a:gradFill>
              <a:gsLst>
                <a:gs pos="0">
                  <a:srgbClr val="F7BCA2"/>
                </a:gs>
                <a:gs pos="50000">
                  <a:srgbClr val="F4B093"/>
                </a:gs>
                <a:gs pos="100000">
                  <a:srgbClr val="F7A47F"/>
                </a:gs>
              </a:gsLst>
              <a:lin ang="5400012" scaled="0"/>
            </a:gradFill>
            <a:ln w="9525"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900" i="1">
                  <a:solidFill>
                    <a:schemeClr val="dk1"/>
                  </a:solidFill>
                  <a:latin typeface="Calibri"/>
                  <a:ea typeface="Calibri"/>
                  <a:cs typeface="Calibri"/>
                  <a:sym typeface="Calibri"/>
                </a:rPr>
                <a:t>A</a:t>
              </a:r>
              <a:r>
                <a:rPr lang="en-US" sz="900" i="1" baseline="-25000">
                  <a:solidFill>
                    <a:schemeClr val="dk1"/>
                  </a:solidFill>
                  <a:latin typeface="Calibri"/>
                  <a:ea typeface="Calibri"/>
                  <a:cs typeface="Calibri"/>
                  <a:sym typeface="Calibri"/>
                </a:rPr>
                <a:t>2</a:t>
              </a:r>
              <a:endParaRPr sz="900">
                <a:solidFill>
                  <a:schemeClr val="dk1"/>
                </a:solidFill>
                <a:latin typeface="Calibri"/>
                <a:ea typeface="Calibri"/>
                <a:cs typeface="Calibri"/>
                <a:sym typeface="Calibri"/>
              </a:endParaRPr>
            </a:p>
          </p:txBody>
        </p:sp>
        <p:sp>
          <p:nvSpPr>
            <p:cNvPr id="1238" name="Google Shape;1238;p96"/>
            <p:cNvSpPr/>
            <p:nvPr/>
          </p:nvSpPr>
          <p:spPr>
            <a:xfrm>
              <a:off x="4978836" y="4148125"/>
              <a:ext cx="731400" cy="457200"/>
            </a:xfrm>
            <a:prstGeom prst="rect">
              <a:avLst/>
            </a:prstGeom>
            <a:gradFill>
              <a:gsLst>
                <a:gs pos="0">
                  <a:srgbClr val="F7BCA2"/>
                </a:gs>
                <a:gs pos="50000">
                  <a:srgbClr val="F4B093"/>
                </a:gs>
                <a:gs pos="100000">
                  <a:srgbClr val="F7A47F"/>
                </a:gs>
              </a:gsLst>
              <a:lin ang="5400012" scaled="0"/>
            </a:gradFill>
            <a:ln w="9525"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900" i="1">
                  <a:solidFill>
                    <a:schemeClr val="dk1"/>
                  </a:solidFill>
                  <a:latin typeface="Calibri"/>
                  <a:ea typeface="Calibri"/>
                  <a:cs typeface="Calibri"/>
                  <a:sym typeface="Calibri"/>
                </a:rPr>
                <a:t>A</a:t>
              </a:r>
              <a:r>
                <a:rPr lang="en-US" sz="900" i="1" baseline="-25000">
                  <a:solidFill>
                    <a:schemeClr val="dk1"/>
                  </a:solidFill>
                  <a:latin typeface="Calibri"/>
                  <a:ea typeface="Calibri"/>
                  <a:cs typeface="Calibri"/>
                  <a:sym typeface="Calibri"/>
                </a:rPr>
                <a:t>3</a:t>
              </a:r>
              <a:endParaRPr sz="900">
                <a:solidFill>
                  <a:schemeClr val="dk1"/>
                </a:solidFill>
                <a:latin typeface="Calibri"/>
                <a:ea typeface="Calibri"/>
                <a:cs typeface="Calibri"/>
                <a:sym typeface="Calibri"/>
              </a:endParaRPr>
            </a:p>
          </p:txBody>
        </p:sp>
        <p:sp>
          <p:nvSpPr>
            <p:cNvPr id="1239" name="Google Shape;1239;p96"/>
            <p:cNvSpPr/>
            <p:nvPr/>
          </p:nvSpPr>
          <p:spPr>
            <a:xfrm>
              <a:off x="5847333" y="4148125"/>
              <a:ext cx="731400" cy="457200"/>
            </a:xfrm>
            <a:prstGeom prst="rect">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900">
                  <a:solidFill>
                    <a:schemeClr val="dk1"/>
                  </a:solidFill>
                  <a:latin typeface="Calibri"/>
                  <a:ea typeface="Calibri"/>
                  <a:cs typeface="Calibri"/>
                  <a:sym typeface="Calibri"/>
                </a:rPr>
                <a:t>[SEP]</a:t>
              </a:r>
              <a:endParaRPr sz="1800"/>
            </a:p>
          </p:txBody>
        </p:sp>
        <p:sp>
          <p:nvSpPr>
            <p:cNvPr id="1240" name="Google Shape;1240;p96"/>
            <p:cNvSpPr/>
            <p:nvPr/>
          </p:nvSpPr>
          <p:spPr>
            <a:xfrm>
              <a:off x="6715830" y="4148125"/>
              <a:ext cx="731400" cy="4572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900" i="1">
                  <a:solidFill>
                    <a:schemeClr val="dk1"/>
                  </a:solidFill>
                  <a:latin typeface="Calibri"/>
                  <a:ea typeface="Calibri"/>
                  <a:cs typeface="Calibri"/>
                  <a:sym typeface="Calibri"/>
                </a:rPr>
                <a:t>B</a:t>
              </a:r>
              <a:r>
                <a:rPr lang="en-US" sz="900" i="1" baseline="-25000">
                  <a:solidFill>
                    <a:schemeClr val="dk1"/>
                  </a:solidFill>
                  <a:latin typeface="Calibri"/>
                  <a:ea typeface="Calibri"/>
                  <a:cs typeface="Calibri"/>
                  <a:sym typeface="Calibri"/>
                </a:rPr>
                <a:t>1</a:t>
              </a:r>
              <a:endParaRPr sz="900">
                <a:solidFill>
                  <a:schemeClr val="dk1"/>
                </a:solidFill>
                <a:latin typeface="Calibri"/>
                <a:ea typeface="Calibri"/>
                <a:cs typeface="Calibri"/>
                <a:sym typeface="Calibri"/>
              </a:endParaRPr>
            </a:p>
          </p:txBody>
        </p:sp>
        <p:sp>
          <p:nvSpPr>
            <p:cNvPr id="1241" name="Google Shape;1241;p96"/>
            <p:cNvSpPr/>
            <p:nvPr/>
          </p:nvSpPr>
          <p:spPr>
            <a:xfrm>
              <a:off x="7584327" y="4148125"/>
              <a:ext cx="731400" cy="4572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900" i="1">
                  <a:solidFill>
                    <a:schemeClr val="dk1"/>
                  </a:solidFill>
                  <a:latin typeface="Calibri"/>
                  <a:ea typeface="Calibri"/>
                  <a:cs typeface="Calibri"/>
                  <a:sym typeface="Calibri"/>
                </a:rPr>
                <a:t>B</a:t>
              </a:r>
              <a:r>
                <a:rPr lang="en-US" sz="900" i="1" baseline="-25000">
                  <a:solidFill>
                    <a:schemeClr val="dk1"/>
                  </a:solidFill>
                  <a:latin typeface="Calibri"/>
                  <a:ea typeface="Calibri"/>
                  <a:cs typeface="Calibri"/>
                  <a:sym typeface="Calibri"/>
                </a:rPr>
                <a:t>2</a:t>
              </a:r>
              <a:endParaRPr sz="900">
                <a:solidFill>
                  <a:schemeClr val="dk1"/>
                </a:solidFill>
                <a:latin typeface="Calibri"/>
                <a:ea typeface="Calibri"/>
                <a:cs typeface="Calibri"/>
                <a:sym typeface="Calibri"/>
              </a:endParaRPr>
            </a:p>
          </p:txBody>
        </p:sp>
        <p:sp>
          <p:nvSpPr>
            <p:cNvPr id="1242" name="Google Shape;1242;p96"/>
            <p:cNvSpPr/>
            <p:nvPr/>
          </p:nvSpPr>
          <p:spPr>
            <a:xfrm>
              <a:off x="2373345" y="4148125"/>
              <a:ext cx="731400" cy="457200"/>
            </a:xfrm>
            <a:prstGeom prst="rect">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275">
                  <a:solidFill>
                    <a:schemeClr val="dk1"/>
                  </a:solidFill>
                  <a:latin typeface="Calibri"/>
                  <a:ea typeface="Calibri"/>
                  <a:cs typeface="Calibri"/>
                  <a:sym typeface="Calibri"/>
                </a:rPr>
                <a:t>[CLS]</a:t>
              </a:r>
              <a:endParaRPr sz="1425"/>
            </a:p>
          </p:txBody>
        </p:sp>
        <p:sp>
          <p:nvSpPr>
            <p:cNvPr id="1243" name="Google Shape;1243;p96"/>
            <p:cNvSpPr/>
            <p:nvPr/>
          </p:nvSpPr>
          <p:spPr>
            <a:xfrm>
              <a:off x="3241842" y="4148125"/>
              <a:ext cx="731400" cy="4572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t"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1</a:t>
              </a:r>
              <a:endParaRPr sz="1350">
                <a:solidFill>
                  <a:schemeClr val="dk1"/>
                </a:solidFill>
                <a:latin typeface="Calibri"/>
                <a:ea typeface="Calibri"/>
                <a:cs typeface="Calibri"/>
                <a:sym typeface="Calibri"/>
              </a:endParaRPr>
            </a:p>
          </p:txBody>
        </p:sp>
        <p:sp>
          <p:nvSpPr>
            <p:cNvPr id="1244" name="Google Shape;1244;p96"/>
            <p:cNvSpPr/>
            <p:nvPr/>
          </p:nvSpPr>
          <p:spPr>
            <a:xfrm>
              <a:off x="4110339" y="4148125"/>
              <a:ext cx="731400" cy="4572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t"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2</a:t>
              </a:r>
              <a:endParaRPr sz="1350">
                <a:solidFill>
                  <a:schemeClr val="dk1"/>
                </a:solidFill>
                <a:latin typeface="Calibri"/>
                <a:ea typeface="Calibri"/>
                <a:cs typeface="Calibri"/>
                <a:sym typeface="Calibri"/>
              </a:endParaRPr>
            </a:p>
          </p:txBody>
        </p:sp>
        <p:sp>
          <p:nvSpPr>
            <p:cNvPr id="1245" name="Google Shape;1245;p96"/>
            <p:cNvSpPr/>
            <p:nvPr/>
          </p:nvSpPr>
          <p:spPr>
            <a:xfrm>
              <a:off x="4978836" y="4148125"/>
              <a:ext cx="731400" cy="4572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t"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3</a:t>
              </a:r>
              <a:endParaRPr sz="1350">
                <a:solidFill>
                  <a:schemeClr val="dk1"/>
                </a:solidFill>
                <a:latin typeface="Calibri"/>
                <a:ea typeface="Calibri"/>
                <a:cs typeface="Calibri"/>
                <a:sym typeface="Calibri"/>
              </a:endParaRPr>
            </a:p>
          </p:txBody>
        </p:sp>
        <p:sp>
          <p:nvSpPr>
            <p:cNvPr id="1246" name="Google Shape;1246;p96"/>
            <p:cNvSpPr/>
            <p:nvPr/>
          </p:nvSpPr>
          <p:spPr>
            <a:xfrm>
              <a:off x="5847333" y="4148125"/>
              <a:ext cx="731400" cy="4572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t"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4</a:t>
              </a:r>
              <a:endParaRPr sz="1350">
                <a:solidFill>
                  <a:schemeClr val="dk1"/>
                </a:solidFill>
                <a:latin typeface="Calibri"/>
                <a:ea typeface="Calibri"/>
                <a:cs typeface="Calibri"/>
                <a:sym typeface="Calibri"/>
              </a:endParaRPr>
            </a:p>
          </p:txBody>
        </p:sp>
        <p:sp>
          <p:nvSpPr>
            <p:cNvPr id="1247" name="Google Shape;1247;p96"/>
            <p:cNvSpPr/>
            <p:nvPr/>
          </p:nvSpPr>
          <p:spPr>
            <a:xfrm>
              <a:off x="6715830" y="4148125"/>
              <a:ext cx="731400" cy="4572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t"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5</a:t>
              </a:r>
              <a:endParaRPr sz="1350">
                <a:solidFill>
                  <a:schemeClr val="dk1"/>
                </a:solidFill>
                <a:latin typeface="Calibri"/>
                <a:ea typeface="Calibri"/>
                <a:cs typeface="Calibri"/>
                <a:sym typeface="Calibri"/>
              </a:endParaRPr>
            </a:p>
          </p:txBody>
        </p:sp>
        <p:sp>
          <p:nvSpPr>
            <p:cNvPr id="1248" name="Google Shape;1248;p96"/>
            <p:cNvSpPr/>
            <p:nvPr/>
          </p:nvSpPr>
          <p:spPr>
            <a:xfrm>
              <a:off x="7584327" y="4148125"/>
              <a:ext cx="731400" cy="4572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t"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6</a:t>
              </a:r>
              <a:endParaRPr sz="1350">
                <a:solidFill>
                  <a:schemeClr val="dk1"/>
                </a:solidFill>
                <a:latin typeface="Calibri"/>
                <a:ea typeface="Calibri"/>
                <a:cs typeface="Calibri"/>
                <a:sym typeface="Calibri"/>
              </a:endParaRPr>
            </a:p>
          </p:txBody>
        </p:sp>
        <p:sp>
          <p:nvSpPr>
            <p:cNvPr id="1249" name="Google Shape;1249;p96"/>
            <p:cNvSpPr txBox="1"/>
            <p:nvPr/>
          </p:nvSpPr>
          <p:spPr>
            <a:xfrm>
              <a:off x="1363387" y="4148503"/>
              <a:ext cx="949200" cy="461624"/>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900">
                  <a:solidFill>
                    <a:schemeClr val="dk1"/>
                  </a:solidFill>
                  <a:latin typeface="Calibri"/>
                  <a:ea typeface="Calibri"/>
                  <a:cs typeface="Calibri"/>
                  <a:sym typeface="Calibri"/>
                </a:rPr>
                <a:t>Token</a:t>
              </a:r>
              <a:endParaRPr sz="1800"/>
            </a:p>
            <a:p>
              <a:pPr>
                <a:spcBef>
                  <a:spcPts val="0"/>
                </a:spcBef>
                <a:spcAft>
                  <a:spcPts val="0"/>
                </a:spcAft>
              </a:pPr>
              <a:r>
                <a:rPr lang="en-US" sz="900">
                  <a:solidFill>
                    <a:schemeClr val="dk1"/>
                  </a:solidFill>
                  <a:latin typeface="Calibri"/>
                  <a:ea typeface="Calibri"/>
                  <a:cs typeface="Calibri"/>
                  <a:sym typeface="Calibri"/>
                </a:rPr>
                <a:t>Embeddings</a:t>
              </a:r>
              <a:endParaRPr sz="1800"/>
            </a:p>
          </p:txBody>
        </p:sp>
        <p:sp>
          <p:nvSpPr>
            <p:cNvPr id="1250" name="Google Shape;1250;p96"/>
            <p:cNvSpPr/>
            <p:nvPr/>
          </p:nvSpPr>
          <p:spPr>
            <a:xfrm>
              <a:off x="8452661" y="4146504"/>
              <a:ext cx="731400" cy="4572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t"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7</a:t>
              </a:r>
              <a:endParaRPr sz="1350">
                <a:solidFill>
                  <a:schemeClr val="dk1"/>
                </a:solidFill>
                <a:latin typeface="Calibri"/>
                <a:ea typeface="Calibri"/>
                <a:cs typeface="Calibri"/>
                <a:sym typeface="Calibri"/>
              </a:endParaRPr>
            </a:p>
          </p:txBody>
        </p:sp>
      </p:grpSp>
      <p:grpSp>
        <p:nvGrpSpPr>
          <p:cNvPr id="1251" name="Google Shape;1251;p96"/>
          <p:cNvGrpSpPr/>
          <p:nvPr/>
        </p:nvGrpSpPr>
        <p:grpSpPr>
          <a:xfrm>
            <a:off x="1022540" y="4138060"/>
            <a:ext cx="6523383" cy="545743"/>
            <a:chOff x="1363387" y="4374409"/>
            <a:chExt cx="8697844" cy="727656"/>
          </a:xfrm>
        </p:grpSpPr>
        <p:sp>
          <p:nvSpPr>
            <p:cNvPr id="1252" name="Google Shape;1252;p96"/>
            <p:cNvSpPr/>
            <p:nvPr/>
          </p:nvSpPr>
          <p:spPr>
            <a:xfrm>
              <a:off x="9321158" y="4629138"/>
              <a:ext cx="731400" cy="4572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t" anchorCtr="0">
              <a:noAutofit/>
            </a:bodyPr>
            <a:lstStyle/>
            <a:p>
              <a:pPr algn="ctr">
                <a:spcBef>
                  <a:spcPts val="0"/>
                </a:spcBef>
                <a:spcAft>
                  <a:spcPts val="0"/>
                </a:spcAft>
              </a:pPr>
              <a:r>
                <a:rPr lang="en-US" sz="1425" i="1">
                  <a:solidFill>
                    <a:schemeClr val="dk1"/>
                  </a:solidFill>
                  <a:latin typeface="Calibri"/>
                  <a:ea typeface="Calibri"/>
                  <a:cs typeface="Calibri"/>
                  <a:sym typeface="Calibri"/>
                </a:rPr>
                <a:t>E</a:t>
              </a:r>
              <a:r>
                <a:rPr lang="en-US" sz="1425" i="1" baseline="-25000">
                  <a:solidFill>
                    <a:schemeClr val="dk1"/>
                  </a:solidFill>
                  <a:latin typeface="Calibri"/>
                  <a:ea typeface="Calibri"/>
                  <a:cs typeface="Calibri"/>
                  <a:sym typeface="Calibri"/>
                </a:rPr>
                <a:t>A</a:t>
              </a:r>
              <a:endParaRPr sz="1575"/>
            </a:p>
          </p:txBody>
        </p:sp>
        <p:sp>
          <p:nvSpPr>
            <p:cNvPr id="1253" name="Google Shape;1253;p96"/>
            <p:cNvSpPr/>
            <p:nvPr/>
          </p:nvSpPr>
          <p:spPr>
            <a:xfrm>
              <a:off x="2373345" y="4630759"/>
              <a:ext cx="731400" cy="4572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t" anchorCtr="0">
              <a:noAutofit/>
            </a:bodyPr>
            <a:lstStyle/>
            <a:p>
              <a:pPr algn="ctr">
                <a:spcBef>
                  <a:spcPts val="0"/>
                </a:spcBef>
                <a:spcAft>
                  <a:spcPts val="0"/>
                </a:spcAft>
              </a:pPr>
              <a:r>
                <a:rPr lang="en-US" sz="1425" i="1">
                  <a:solidFill>
                    <a:schemeClr val="dk1"/>
                  </a:solidFill>
                  <a:latin typeface="Calibri"/>
                  <a:ea typeface="Calibri"/>
                  <a:cs typeface="Calibri"/>
                  <a:sym typeface="Calibri"/>
                </a:rPr>
                <a:t>E</a:t>
              </a:r>
              <a:r>
                <a:rPr lang="en-US" sz="1425" i="1" baseline="-25000">
                  <a:solidFill>
                    <a:schemeClr val="dk1"/>
                  </a:solidFill>
                  <a:latin typeface="Calibri"/>
                  <a:ea typeface="Calibri"/>
                  <a:cs typeface="Calibri"/>
                  <a:sym typeface="Calibri"/>
                </a:rPr>
                <a:t>A</a:t>
              </a:r>
              <a:endParaRPr sz="1575"/>
            </a:p>
          </p:txBody>
        </p:sp>
        <p:sp>
          <p:nvSpPr>
            <p:cNvPr id="1254" name="Google Shape;1254;p96"/>
            <p:cNvSpPr/>
            <p:nvPr/>
          </p:nvSpPr>
          <p:spPr>
            <a:xfrm>
              <a:off x="3241842" y="4630759"/>
              <a:ext cx="731400" cy="4572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t" anchorCtr="0">
              <a:noAutofit/>
            </a:bodyPr>
            <a:lstStyle/>
            <a:p>
              <a:pPr algn="ctr">
                <a:spcBef>
                  <a:spcPts val="0"/>
                </a:spcBef>
                <a:spcAft>
                  <a:spcPts val="0"/>
                </a:spcAft>
              </a:pPr>
              <a:r>
                <a:rPr lang="en-US" sz="1425" i="1">
                  <a:solidFill>
                    <a:schemeClr val="dk1"/>
                  </a:solidFill>
                  <a:latin typeface="Calibri"/>
                  <a:ea typeface="Calibri"/>
                  <a:cs typeface="Calibri"/>
                  <a:sym typeface="Calibri"/>
                </a:rPr>
                <a:t>E</a:t>
              </a:r>
              <a:r>
                <a:rPr lang="en-US" sz="1425" i="1" baseline="-25000">
                  <a:solidFill>
                    <a:schemeClr val="dk1"/>
                  </a:solidFill>
                  <a:latin typeface="Calibri"/>
                  <a:ea typeface="Calibri"/>
                  <a:cs typeface="Calibri"/>
                  <a:sym typeface="Calibri"/>
                </a:rPr>
                <a:t>A</a:t>
              </a:r>
              <a:endParaRPr sz="1575"/>
            </a:p>
          </p:txBody>
        </p:sp>
        <p:sp>
          <p:nvSpPr>
            <p:cNvPr id="1255" name="Google Shape;1255;p96"/>
            <p:cNvSpPr/>
            <p:nvPr/>
          </p:nvSpPr>
          <p:spPr>
            <a:xfrm>
              <a:off x="4110339" y="4630759"/>
              <a:ext cx="731400" cy="4572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t" anchorCtr="0">
              <a:noAutofit/>
            </a:bodyPr>
            <a:lstStyle/>
            <a:p>
              <a:pPr algn="ctr">
                <a:spcBef>
                  <a:spcPts val="0"/>
                </a:spcBef>
                <a:spcAft>
                  <a:spcPts val="0"/>
                </a:spcAft>
              </a:pPr>
              <a:r>
                <a:rPr lang="en-US" sz="1425" i="1">
                  <a:solidFill>
                    <a:schemeClr val="dk1"/>
                  </a:solidFill>
                  <a:latin typeface="Calibri"/>
                  <a:ea typeface="Calibri"/>
                  <a:cs typeface="Calibri"/>
                  <a:sym typeface="Calibri"/>
                </a:rPr>
                <a:t>E</a:t>
              </a:r>
              <a:r>
                <a:rPr lang="en-US" sz="1425" i="1" baseline="-25000">
                  <a:solidFill>
                    <a:schemeClr val="dk1"/>
                  </a:solidFill>
                  <a:latin typeface="Calibri"/>
                  <a:ea typeface="Calibri"/>
                  <a:cs typeface="Calibri"/>
                  <a:sym typeface="Calibri"/>
                </a:rPr>
                <a:t>A</a:t>
              </a:r>
              <a:endParaRPr sz="1575"/>
            </a:p>
          </p:txBody>
        </p:sp>
        <p:sp>
          <p:nvSpPr>
            <p:cNvPr id="1256" name="Google Shape;1256;p96"/>
            <p:cNvSpPr/>
            <p:nvPr/>
          </p:nvSpPr>
          <p:spPr>
            <a:xfrm>
              <a:off x="4978836" y="4630759"/>
              <a:ext cx="731400" cy="4572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t" anchorCtr="0">
              <a:noAutofit/>
            </a:bodyPr>
            <a:lstStyle/>
            <a:p>
              <a:pPr algn="ctr">
                <a:spcBef>
                  <a:spcPts val="0"/>
                </a:spcBef>
                <a:spcAft>
                  <a:spcPts val="0"/>
                </a:spcAft>
              </a:pPr>
              <a:r>
                <a:rPr lang="en-US" sz="1425" i="1">
                  <a:solidFill>
                    <a:schemeClr val="dk1"/>
                  </a:solidFill>
                  <a:latin typeface="Calibri"/>
                  <a:ea typeface="Calibri"/>
                  <a:cs typeface="Calibri"/>
                  <a:sym typeface="Calibri"/>
                </a:rPr>
                <a:t>E</a:t>
              </a:r>
              <a:r>
                <a:rPr lang="en-US" sz="1425" i="1" baseline="-25000">
                  <a:solidFill>
                    <a:schemeClr val="dk1"/>
                  </a:solidFill>
                  <a:latin typeface="Calibri"/>
                  <a:ea typeface="Calibri"/>
                  <a:cs typeface="Calibri"/>
                  <a:sym typeface="Calibri"/>
                </a:rPr>
                <a:t>A</a:t>
              </a:r>
              <a:endParaRPr sz="1575"/>
            </a:p>
          </p:txBody>
        </p:sp>
        <p:sp>
          <p:nvSpPr>
            <p:cNvPr id="1257" name="Google Shape;1257;p96"/>
            <p:cNvSpPr/>
            <p:nvPr/>
          </p:nvSpPr>
          <p:spPr>
            <a:xfrm>
              <a:off x="5847333" y="4630759"/>
              <a:ext cx="731400" cy="4572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t" anchorCtr="0">
              <a:noAutofit/>
            </a:bodyPr>
            <a:lstStyle/>
            <a:p>
              <a:pPr algn="ctr">
                <a:spcBef>
                  <a:spcPts val="0"/>
                </a:spcBef>
                <a:spcAft>
                  <a:spcPts val="0"/>
                </a:spcAft>
              </a:pPr>
              <a:r>
                <a:rPr lang="en-US" sz="1425" i="1">
                  <a:solidFill>
                    <a:schemeClr val="dk1"/>
                  </a:solidFill>
                  <a:latin typeface="Calibri"/>
                  <a:ea typeface="Calibri"/>
                  <a:cs typeface="Calibri"/>
                  <a:sym typeface="Calibri"/>
                </a:rPr>
                <a:t>E</a:t>
              </a:r>
              <a:r>
                <a:rPr lang="en-US" sz="1425" i="1" baseline="-25000">
                  <a:solidFill>
                    <a:schemeClr val="dk1"/>
                  </a:solidFill>
                  <a:latin typeface="Calibri"/>
                  <a:ea typeface="Calibri"/>
                  <a:cs typeface="Calibri"/>
                  <a:sym typeface="Calibri"/>
                </a:rPr>
                <a:t>A</a:t>
              </a:r>
              <a:endParaRPr sz="1575"/>
            </a:p>
          </p:txBody>
        </p:sp>
        <p:sp>
          <p:nvSpPr>
            <p:cNvPr id="1258" name="Google Shape;1258;p96"/>
            <p:cNvSpPr/>
            <p:nvPr/>
          </p:nvSpPr>
          <p:spPr>
            <a:xfrm>
              <a:off x="6715830" y="4630759"/>
              <a:ext cx="731400" cy="4572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t" anchorCtr="0">
              <a:noAutofit/>
            </a:bodyPr>
            <a:lstStyle/>
            <a:p>
              <a:pPr algn="ctr">
                <a:spcBef>
                  <a:spcPts val="0"/>
                </a:spcBef>
                <a:spcAft>
                  <a:spcPts val="0"/>
                </a:spcAft>
              </a:pPr>
              <a:r>
                <a:rPr lang="en-US" sz="1425" i="1">
                  <a:solidFill>
                    <a:schemeClr val="dk1"/>
                  </a:solidFill>
                  <a:latin typeface="Calibri"/>
                  <a:ea typeface="Calibri"/>
                  <a:cs typeface="Calibri"/>
                  <a:sym typeface="Calibri"/>
                </a:rPr>
                <a:t>E</a:t>
              </a:r>
              <a:r>
                <a:rPr lang="en-US" sz="1425" i="1" baseline="-25000">
                  <a:solidFill>
                    <a:schemeClr val="dk1"/>
                  </a:solidFill>
                  <a:latin typeface="Calibri"/>
                  <a:ea typeface="Calibri"/>
                  <a:cs typeface="Calibri"/>
                  <a:sym typeface="Calibri"/>
                </a:rPr>
                <a:t>A</a:t>
              </a:r>
              <a:endParaRPr sz="1575"/>
            </a:p>
          </p:txBody>
        </p:sp>
        <p:sp>
          <p:nvSpPr>
            <p:cNvPr id="1259" name="Google Shape;1259;p96"/>
            <p:cNvSpPr/>
            <p:nvPr/>
          </p:nvSpPr>
          <p:spPr>
            <a:xfrm>
              <a:off x="7584327" y="4630759"/>
              <a:ext cx="731400" cy="4572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t" anchorCtr="0">
              <a:noAutofit/>
            </a:bodyPr>
            <a:lstStyle/>
            <a:p>
              <a:pPr algn="ctr">
                <a:spcBef>
                  <a:spcPts val="0"/>
                </a:spcBef>
                <a:spcAft>
                  <a:spcPts val="0"/>
                </a:spcAft>
              </a:pPr>
              <a:r>
                <a:rPr lang="en-US" sz="1425" i="1">
                  <a:solidFill>
                    <a:schemeClr val="dk1"/>
                  </a:solidFill>
                  <a:latin typeface="Calibri"/>
                  <a:ea typeface="Calibri"/>
                  <a:cs typeface="Calibri"/>
                  <a:sym typeface="Calibri"/>
                </a:rPr>
                <a:t>E</a:t>
              </a:r>
              <a:r>
                <a:rPr lang="en-US" sz="1425" i="1" baseline="-25000">
                  <a:solidFill>
                    <a:schemeClr val="dk1"/>
                  </a:solidFill>
                  <a:latin typeface="Calibri"/>
                  <a:ea typeface="Calibri"/>
                  <a:cs typeface="Calibri"/>
                  <a:sym typeface="Calibri"/>
                </a:rPr>
                <a:t>A</a:t>
              </a:r>
              <a:endParaRPr sz="1575"/>
            </a:p>
          </p:txBody>
        </p:sp>
        <p:sp>
          <p:nvSpPr>
            <p:cNvPr id="1260" name="Google Shape;1260;p96"/>
            <p:cNvSpPr/>
            <p:nvPr/>
          </p:nvSpPr>
          <p:spPr>
            <a:xfrm>
              <a:off x="2381855" y="4374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sp>
          <p:nvSpPr>
            <p:cNvPr id="1261" name="Google Shape;1261;p96"/>
            <p:cNvSpPr/>
            <p:nvPr/>
          </p:nvSpPr>
          <p:spPr>
            <a:xfrm>
              <a:off x="3250352" y="4374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sp>
          <p:nvSpPr>
            <p:cNvPr id="1262" name="Google Shape;1262;p96"/>
            <p:cNvSpPr/>
            <p:nvPr/>
          </p:nvSpPr>
          <p:spPr>
            <a:xfrm>
              <a:off x="4118849" y="4374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sp>
          <p:nvSpPr>
            <p:cNvPr id="1263" name="Google Shape;1263;p96"/>
            <p:cNvSpPr/>
            <p:nvPr/>
          </p:nvSpPr>
          <p:spPr>
            <a:xfrm>
              <a:off x="4987346" y="4374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sp>
          <p:nvSpPr>
            <p:cNvPr id="1264" name="Google Shape;1264;p96"/>
            <p:cNvSpPr/>
            <p:nvPr/>
          </p:nvSpPr>
          <p:spPr>
            <a:xfrm>
              <a:off x="5855843" y="4374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sp>
          <p:nvSpPr>
            <p:cNvPr id="1265" name="Google Shape;1265;p96"/>
            <p:cNvSpPr/>
            <p:nvPr/>
          </p:nvSpPr>
          <p:spPr>
            <a:xfrm>
              <a:off x="6724340" y="4374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sp>
          <p:nvSpPr>
            <p:cNvPr id="1266" name="Google Shape;1266;p96"/>
            <p:cNvSpPr/>
            <p:nvPr/>
          </p:nvSpPr>
          <p:spPr>
            <a:xfrm>
              <a:off x="7592837" y="4374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sp>
          <p:nvSpPr>
            <p:cNvPr id="1267" name="Google Shape;1267;p96"/>
            <p:cNvSpPr/>
            <p:nvPr/>
          </p:nvSpPr>
          <p:spPr>
            <a:xfrm>
              <a:off x="9329831" y="4374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sp>
          <p:nvSpPr>
            <p:cNvPr id="1268" name="Google Shape;1268;p96"/>
            <p:cNvSpPr txBox="1"/>
            <p:nvPr/>
          </p:nvSpPr>
          <p:spPr>
            <a:xfrm>
              <a:off x="1363387" y="4640441"/>
              <a:ext cx="949200" cy="461624"/>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900">
                  <a:solidFill>
                    <a:schemeClr val="dk1"/>
                  </a:solidFill>
                  <a:latin typeface="Calibri"/>
                  <a:ea typeface="Calibri"/>
                  <a:cs typeface="Calibri"/>
                  <a:sym typeface="Calibri"/>
                </a:rPr>
                <a:t>Segment</a:t>
              </a:r>
              <a:endParaRPr sz="1800"/>
            </a:p>
            <a:p>
              <a:pPr>
                <a:spcBef>
                  <a:spcPts val="0"/>
                </a:spcBef>
                <a:spcAft>
                  <a:spcPts val="0"/>
                </a:spcAft>
              </a:pPr>
              <a:r>
                <a:rPr lang="en-US" sz="900">
                  <a:solidFill>
                    <a:schemeClr val="dk1"/>
                  </a:solidFill>
                  <a:latin typeface="Calibri"/>
                  <a:ea typeface="Calibri"/>
                  <a:cs typeface="Calibri"/>
                  <a:sym typeface="Calibri"/>
                </a:rPr>
                <a:t>Embeddings</a:t>
              </a:r>
              <a:endParaRPr sz="1800"/>
            </a:p>
          </p:txBody>
        </p:sp>
        <p:sp>
          <p:nvSpPr>
            <p:cNvPr id="1269" name="Google Shape;1269;p96"/>
            <p:cNvSpPr/>
            <p:nvPr/>
          </p:nvSpPr>
          <p:spPr>
            <a:xfrm>
              <a:off x="8452661" y="4629138"/>
              <a:ext cx="731400" cy="4572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t" anchorCtr="0">
              <a:noAutofit/>
            </a:bodyPr>
            <a:lstStyle/>
            <a:p>
              <a:pPr algn="ctr">
                <a:spcBef>
                  <a:spcPts val="0"/>
                </a:spcBef>
                <a:spcAft>
                  <a:spcPts val="0"/>
                </a:spcAft>
              </a:pPr>
              <a:r>
                <a:rPr lang="en-US" sz="1425" i="1">
                  <a:solidFill>
                    <a:schemeClr val="dk1"/>
                  </a:solidFill>
                  <a:latin typeface="Calibri"/>
                  <a:ea typeface="Calibri"/>
                  <a:cs typeface="Calibri"/>
                  <a:sym typeface="Calibri"/>
                </a:rPr>
                <a:t>E</a:t>
              </a:r>
              <a:r>
                <a:rPr lang="en-US" sz="1425" i="1" baseline="-25000">
                  <a:solidFill>
                    <a:schemeClr val="dk1"/>
                  </a:solidFill>
                  <a:latin typeface="Calibri"/>
                  <a:ea typeface="Calibri"/>
                  <a:cs typeface="Calibri"/>
                  <a:sym typeface="Calibri"/>
                </a:rPr>
                <a:t>A</a:t>
              </a:r>
              <a:endParaRPr sz="1575"/>
            </a:p>
          </p:txBody>
        </p:sp>
        <p:sp>
          <p:nvSpPr>
            <p:cNvPr id="1270" name="Google Shape;1270;p96"/>
            <p:cNvSpPr/>
            <p:nvPr/>
          </p:nvSpPr>
          <p:spPr>
            <a:xfrm>
              <a:off x="8459011" y="4375104"/>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grpSp>
      <p:grpSp>
        <p:nvGrpSpPr>
          <p:cNvPr id="1271" name="Google Shape;1271;p96"/>
          <p:cNvGrpSpPr/>
          <p:nvPr/>
        </p:nvGrpSpPr>
        <p:grpSpPr>
          <a:xfrm>
            <a:off x="1022540" y="4512303"/>
            <a:ext cx="6523383" cy="550883"/>
            <a:chOff x="1363387" y="4859493"/>
            <a:chExt cx="8697844" cy="734510"/>
          </a:xfrm>
        </p:grpSpPr>
        <p:sp>
          <p:nvSpPr>
            <p:cNvPr id="1272" name="Google Shape;1272;p96"/>
            <p:cNvSpPr/>
            <p:nvPr/>
          </p:nvSpPr>
          <p:spPr>
            <a:xfrm>
              <a:off x="9321158" y="5104266"/>
              <a:ext cx="731400" cy="4572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275" i="1">
                  <a:solidFill>
                    <a:schemeClr val="dk1"/>
                  </a:solidFill>
                  <a:latin typeface="Calibri"/>
                  <a:ea typeface="Calibri"/>
                  <a:cs typeface="Calibri"/>
                  <a:sym typeface="Calibri"/>
                </a:rPr>
                <a:t>P</a:t>
              </a:r>
              <a:r>
                <a:rPr lang="en-US" sz="1275" i="1" baseline="-25000">
                  <a:solidFill>
                    <a:schemeClr val="dk1"/>
                  </a:solidFill>
                  <a:latin typeface="Calibri"/>
                  <a:ea typeface="Calibri"/>
                  <a:cs typeface="Calibri"/>
                  <a:sym typeface="Calibri"/>
                </a:rPr>
                <a:t>8</a:t>
              </a:r>
              <a:endParaRPr sz="1425"/>
            </a:p>
          </p:txBody>
        </p:sp>
        <p:sp>
          <p:nvSpPr>
            <p:cNvPr id="1273" name="Google Shape;1273;p96"/>
            <p:cNvSpPr/>
            <p:nvPr/>
          </p:nvSpPr>
          <p:spPr>
            <a:xfrm>
              <a:off x="2373345" y="5105887"/>
              <a:ext cx="731400" cy="4572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275" i="1">
                  <a:solidFill>
                    <a:schemeClr val="dk1"/>
                  </a:solidFill>
                  <a:latin typeface="Calibri"/>
                  <a:ea typeface="Calibri"/>
                  <a:cs typeface="Calibri"/>
                  <a:sym typeface="Calibri"/>
                </a:rPr>
                <a:t>P</a:t>
              </a:r>
              <a:r>
                <a:rPr lang="en-US" sz="1275" i="1" baseline="-25000">
                  <a:solidFill>
                    <a:schemeClr val="dk1"/>
                  </a:solidFill>
                  <a:latin typeface="Calibri"/>
                  <a:ea typeface="Calibri"/>
                  <a:cs typeface="Calibri"/>
                  <a:sym typeface="Calibri"/>
                </a:rPr>
                <a:t>0</a:t>
              </a:r>
              <a:endParaRPr sz="1425"/>
            </a:p>
          </p:txBody>
        </p:sp>
        <p:sp>
          <p:nvSpPr>
            <p:cNvPr id="1274" name="Google Shape;1274;p96"/>
            <p:cNvSpPr/>
            <p:nvPr/>
          </p:nvSpPr>
          <p:spPr>
            <a:xfrm>
              <a:off x="3241842" y="5105887"/>
              <a:ext cx="731400" cy="4572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275" i="1">
                  <a:solidFill>
                    <a:schemeClr val="dk1"/>
                  </a:solidFill>
                  <a:latin typeface="Calibri"/>
                  <a:ea typeface="Calibri"/>
                  <a:cs typeface="Calibri"/>
                  <a:sym typeface="Calibri"/>
                </a:rPr>
                <a:t>P</a:t>
              </a:r>
              <a:r>
                <a:rPr lang="en-US" sz="1275" i="1" baseline="-25000">
                  <a:solidFill>
                    <a:schemeClr val="dk1"/>
                  </a:solidFill>
                  <a:latin typeface="Calibri"/>
                  <a:ea typeface="Calibri"/>
                  <a:cs typeface="Calibri"/>
                  <a:sym typeface="Calibri"/>
                </a:rPr>
                <a:t>1</a:t>
              </a:r>
              <a:endParaRPr sz="1425"/>
            </a:p>
          </p:txBody>
        </p:sp>
        <p:sp>
          <p:nvSpPr>
            <p:cNvPr id="1275" name="Google Shape;1275;p96"/>
            <p:cNvSpPr/>
            <p:nvPr/>
          </p:nvSpPr>
          <p:spPr>
            <a:xfrm>
              <a:off x="4110339" y="5105887"/>
              <a:ext cx="731400" cy="4572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275" i="1">
                  <a:solidFill>
                    <a:schemeClr val="dk1"/>
                  </a:solidFill>
                  <a:latin typeface="Calibri"/>
                  <a:ea typeface="Calibri"/>
                  <a:cs typeface="Calibri"/>
                  <a:sym typeface="Calibri"/>
                </a:rPr>
                <a:t>P</a:t>
              </a:r>
              <a:r>
                <a:rPr lang="en-US" sz="1275" i="1" baseline="-25000">
                  <a:solidFill>
                    <a:schemeClr val="dk1"/>
                  </a:solidFill>
                  <a:latin typeface="Calibri"/>
                  <a:ea typeface="Calibri"/>
                  <a:cs typeface="Calibri"/>
                  <a:sym typeface="Calibri"/>
                </a:rPr>
                <a:t>2</a:t>
              </a:r>
              <a:endParaRPr sz="1425"/>
            </a:p>
          </p:txBody>
        </p:sp>
        <p:sp>
          <p:nvSpPr>
            <p:cNvPr id="1276" name="Google Shape;1276;p96"/>
            <p:cNvSpPr/>
            <p:nvPr/>
          </p:nvSpPr>
          <p:spPr>
            <a:xfrm>
              <a:off x="4978836" y="5105887"/>
              <a:ext cx="731400" cy="4572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275" i="1">
                  <a:solidFill>
                    <a:schemeClr val="dk1"/>
                  </a:solidFill>
                  <a:latin typeface="Calibri"/>
                  <a:ea typeface="Calibri"/>
                  <a:cs typeface="Calibri"/>
                  <a:sym typeface="Calibri"/>
                </a:rPr>
                <a:t>P</a:t>
              </a:r>
              <a:r>
                <a:rPr lang="en-US" sz="1275" i="1" baseline="-25000">
                  <a:solidFill>
                    <a:schemeClr val="dk1"/>
                  </a:solidFill>
                  <a:latin typeface="Calibri"/>
                  <a:ea typeface="Calibri"/>
                  <a:cs typeface="Calibri"/>
                  <a:sym typeface="Calibri"/>
                </a:rPr>
                <a:t>3</a:t>
              </a:r>
              <a:endParaRPr sz="1425"/>
            </a:p>
          </p:txBody>
        </p:sp>
        <p:sp>
          <p:nvSpPr>
            <p:cNvPr id="1277" name="Google Shape;1277;p96"/>
            <p:cNvSpPr/>
            <p:nvPr/>
          </p:nvSpPr>
          <p:spPr>
            <a:xfrm>
              <a:off x="5847333" y="5105887"/>
              <a:ext cx="731400" cy="4572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275" i="1">
                  <a:solidFill>
                    <a:schemeClr val="dk1"/>
                  </a:solidFill>
                  <a:latin typeface="Calibri"/>
                  <a:ea typeface="Calibri"/>
                  <a:cs typeface="Calibri"/>
                  <a:sym typeface="Calibri"/>
                </a:rPr>
                <a:t>P</a:t>
              </a:r>
              <a:r>
                <a:rPr lang="en-US" sz="1275" i="1" baseline="-25000">
                  <a:solidFill>
                    <a:schemeClr val="dk1"/>
                  </a:solidFill>
                  <a:latin typeface="Calibri"/>
                  <a:ea typeface="Calibri"/>
                  <a:cs typeface="Calibri"/>
                  <a:sym typeface="Calibri"/>
                </a:rPr>
                <a:t>4</a:t>
              </a:r>
              <a:endParaRPr sz="1425"/>
            </a:p>
          </p:txBody>
        </p:sp>
        <p:sp>
          <p:nvSpPr>
            <p:cNvPr id="1278" name="Google Shape;1278;p96"/>
            <p:cNvSpPr/>
            <p:nvPr/>
          </p:nvSpPr>
          <p:spPr>
            <a:xfrm>
              <a:off x="6715830" y="5105887"/>
              <a:ext cx="731400" cy="4572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275" i="1">
                  <a:solidFill>
                    <a:schemeClr val="dk1"/>
                  </a:solidFill>
                  <a:latin typeface="Calibri"/>
                  <a:ea typeface="Calibri"/>
                  <a:cs typeface="Calibri"/>
                  <a:sym typeface="Calibri"/>
                </a:rPr>
                <a:t>P</a:t>
              </a:r>
              <a:r>
                <a:rPr lang="en-US" sz="1275" i="1" baseline="-25000">
                  <a:solidFill>
                    <a:schemeClr val="dk1"/>
                  </a:solidFill>
                  <a:latin typeface="Calibri"/>
                  <a:ea typeface="Calibri"/>
                  <a:cs typeface="Calibri"/>
                  <a:sym typeface="Calibri"/>
                </a:rPr>
                <a:t>5</a:t>
              </a:r>
              <a:endParaRPr sz="1425"/>
            </a:p>
          </p:txBody>
        </p:sp>
        <p:sp>
          <p:nvSpPr>
            <p:cNvPr id="1279" name="Google Shape;1279;p96"/>
            <p:cNvSpPr/>
            <p:nvPr/>
          </p:nvSpPr>
          <p:spPr>
            <a:xfrm>
              <a:off x="7584327" y="5105887"/>
              <a:ext cx="731400" cy="4572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275" i="1">
                  <a:solidFill>
                    <a:schemeClr val="dk1"/>
                  </a:solidFill>
                  <a:latin typeface="Calibri"/>
                  <a:ea typeface="Calibri"/>
                  <a:cs typeface="Calibri"/>
                  <a:sym typeface="Calibri"/>
                </a:rPr>
                <a:t>P</a:t>
              </a:r>
              <a:r>
                <a:rPr lang="en-US" sz="1275" i="1" baseline="-25000">
                  <a:solidFill>
                    <a:schemeClr val="dk1"/>
                  </a:solidFill>
                  <a:latin typeface="Calibri"/>
                  <a:ea typeface="Calibri"/>
                  <a:cs typeface="Calibri"/>
                  <a:sym typeface="Calibri"/>
                </a:rPr>
                <a:t>6</a:t>
              </a:r>
              <a:endParaRPr sz="1425"/>
            </a:p>
          </p:txBody>
        </p:sp>
        <p:sp>
          <p:nvSpPr>
            <p:cNvPr id="1280" name="Google Shape;1280;p96"/>
            <p:cNvSpPr/>
            <p:nvPr/>
          </p:nvSpPr>
          <p:spPr>
            <a:xfrm>
              <a:off x="2381855" y="4859493"/>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sp>
          <p:nvSpPr>
            <p:cNvPr id="1281" name="Google Shape;1281;p96"/>
            <p:cNvSpPr/>
            <p:nvPr/>
          </p:nvSpPr>
          <p:spPr>
            <a:xfrm>
              <a:off x="3250352" y="4859493"/>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sp>
          <p:nvSpPr>
            <p:cNvPr id="1282" name="Google Shape;1282;p96"/>
            <p:cNvSpPr/>
            <p:nvPr/>
          </p:nvSpPr>
          <p:spPr>
            <a:xfrm>
              <a:off x="4118849" y="4859493"/>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sp>
          <p:nvSpPr>
            <p:cNvPr id="1283" name="Google Shape;1283;p96"/>
            <p:cNvSpPr/>
            <p:nvPr/>
          </p:nvSpPr>
          <p:spPr>
            <a:xfrm>
              <a:off x="4987346" y="4859493"/>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sp>
          <p:nvSpPr>
            <p:cNvPr id="1284" name="Google Shape;1284;p96"/>
            <p:cNvSpPr/>
            <p:nvPr/>
          </p:nvSpPr>
          <p:spPr>
            <a:xfrm>
              <a:off x="5855843" y="4859493"/>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sp>
          <p:nvSpPr>
            <p:cNvPr id="1285" name="Google Shape;1285;p96"/>
            <p:cNvSpPr/>
            <p:nvPr/>
          </p:nvSpPr>
          <p:spPr>
            <a:xfrm>
              <a:off x="6724340" y="4859493"/>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sp>
          <p:nvSpPr>
            <p:cNvPr id="1286" name="Google Shape;1286;p96"/>
            <p:cNvSpPr/>
            <p:nvPr/>
          </p:nvSpPr>
          <p:spPr>
            <a:xfrm>
              <a:off x="7592837" y="4859493"/>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sp>
          <p:nvSpPr>
            <p:cNvPr id="1287" name="Google Shape;1287;p96"/>
            <p:cNvSpPr/>
            <p:nvPr/>
          </p:nvSpPr>
          <p:spPr>
            <a:xfrm>
              <a:off x="9329831" y="4859493"/>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sp>
          <p:nvSpPr>
            <p:cNvPr id="1288" name="Google Shape;1288;p96"/>
            <p:cNvSpPr txBox="1"/>
            <p:nvPr/>
          </p:nvSpPr>
          <p:spPr>
            <a:xfrm>
              <a:off x="1363387" y="5132379"/>
              <a:ext cx="949200" cy="461624"/>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900">
                  <a:solidFill>
                    <a:schemeClr val="dk1"/>
                  </a:solidFill>
                  <a:latin typeface="Calibri"/>
                  <a:ea typeface="Calibri"/>
                  <a:cs typeface="Calibri"/>
                  <a:sym typeface="Calibri"/>
                </a:rPr>
                <a:t>Position</a:t>
              </a:r>
              <a:endParaRPr sz="1800"/>
            </a:p>
            <a:p>
              <a:pPr>
                <a:spcBef>
                  <a:spcPts val="0"/>
                </a:spcBef>
                <a:spcAft>
                  <a:spcPts val="0"/>
                </a:spcAft>
              </a:pPr>
              <a:r>
                <a:rPr lang="en-US" sz="900">
                  <a:solidFill>
                    <a:schemeClr val="dk1"/>
                  </a:solidFill>
                  <a:latin typeface="Calibri"/>
                  <a:ea typeface="Calibri"/>
                  <a:cs typeface="Calibri"/>
                  <a:sym typeface="Calibri"/>
                </a:rPr>
                <a:t>Embeddings</a:t>
              </a:r>
              <a:endParaRPr sz="1800"/>
            </a:p>
          </p:txBody>
        </p:sp>
        <p:sp>
          <p:nvSpPr>
            <p:cNvPr id="1289" name="Google Shape;1289;p96"/>
            <p:cNvSpPr/>
            <p:nvPr/>
          </p:nvSpPr>
          <p:spPr>
            <a:xfrm>
              <a:off x="8452661" y="5104266"/>
              <a:ext cx="731400" cy="4572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275" i="1">
                  <a:solidFill>
                    <a:schemeClr val="dk1"/>
                  </a:solidFill>
                  <a:latin typeface="Calibri"/>
                  <a:ea typeface="Calibri"/>
                  <a:cs typeface="Calibri"/>
                  <a:sym typeface="Calibri"/>
                </a:rPr>
                <a:t>P</a:t>
              </a:r>
              <a:r>
                <a:rPr lang="en-US" sz="1275" i="1" baseline="-25000">
                  <a:solidFill>
                    <a:schemeClr val="dk1"/>
                  </a:solidFill>
                  <a:latin typeface="Calibri"/>
                  <a:ea typeface="Calibri"/>
                  <a:cs typeface="Calibri"/>
                  <a:sym typeface="Calibri"/>
                </a:rPr>
                <a:t>7</a:t>
              </a:r>
              <a:endParaRPr sz="1425"/>
            </a:p>
          </p:txBody>
        </p:sp>
        <p:sp>
          <p:nvSpPr>
            <p:cNvPr id="1290" name="Google Shape;1290;p96"/>
            <p:cNvSpPr/>
            <p:nvPr/>
          </p:nvSpPr>
          <p:spPr>
            <a:xfrm>
              <a:off x="8459011" y="4860188"/>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800" b="1">
                  <a:solidFill>
                    <a:schemeClr val="dk1"/>
                  </a:solidFill>
                  <a:latin typeface="Calibri"/>
                  <a:ea typeface="Calibri"/>
                  <a:cs typeface="Calibri"/>
                  <a:sym typeface="Calibri"/>
                </a:rPr>
                <a:t>+</a:t>
              </a:r>
              <a:endParaRPr sz="1800"/>
            </a:p>
          </p:txBody>
        </p:sp>
      </p:grpSp>
      <p:sp>
        <p:nvSpPr>
          <p:cNvPr id="1291" name="Google Shape;1291;p96"/>
          <p:cNvSpPr txBox="1"/>
          <p:nvPr/>
        </p:nvSpPr>
        <p:spPr>
          <a:xfrm>
            <a:off x="226244" y="1065819"/>
            <a:ext cx="2057400" cy="484718"/>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2700">
                <a:solidFill>
                  <a:schemeClr val="dk1"/>
                </a:solidFill>
              </a:rPr>
              <a:t>BERT</a:t>
            </a:r>
            <a:endParaRPr sz="2700">
              <a:solidFill>
                <a:schemeClr val="dk1"/>
              </a:solidFill>
            </a:endParaRPr>
          </a:p>
        </p:txBody>
      </p:sp>
      <p:sp>
        <p:nvSpPr>
          <p:cNvPr id="1292" name="Google Shape;1292;p96"/>
          <p:cNvSpPr txBox="1"/>
          <p:nvPr/>
        </p:nvSpPr>
        <p:spPr>
          <a:xfrm>
            <a:off x="1022540" y="5482283"/>
            <a:ext cx="711900" cy="207719"/>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900">
                <a:solidFill>
                  <a:schemeClr val="dk1"/>
                </a:solidFill>
                <a:latin typeface="Calibri"/>
                <a:ea typeface="Calibri"/>
                <a:cs typeface="Calibri"/>
                <a:sym typeface="Calibri"/>
              </a:rPr>
              <a:t>String</a:t>
            </a:r>
            <a:endParaRPr sz="1800"/>
          </a:p>
        </p:txBody>
      </p:sp>
      <p:sp>
        <p:nvSpPr>
          <p:cNvPr id="1293" name="Google Shape;1293;p96"/>
          <p:cNvSpPr txBox="1"/>
          <p:nvPr/>
        </p:nvSpPr>
        <p:spPr>
          <a:xfrm>
            <a:off x="3178031" y="5490882"/>
            <a:ext cx="2735325" cy="288510"/>
          </a:xfrm>
          <a:prstGeom prst="rect">
            <a:avLst/>
          </a:prstGeom>
          <a:noFill/>
          <a:ln>
            <a:noFill/>
          </a:ln>
        </p:spPr>
        <p:txBody>
          <a:bodyPr spcFirstLastPara="1" wrap="square" lIns="68569" tIns="34275" rIns="68569" bIns="34275" anchor="t" anchorCtr="0">
            <a:spAutoFit/>
          </a:bodyPr>
          <a:lstStyle/>
          <a:p>
            <a:pPr algn="ctr">
              <a:spcBef>
                <a:spcPts val="0"/>
              </a:spcBef>
              <a:spcAft>
                <a:spcPts val="0"/>
              </a:spcAft>
            </a:pPr>
            <a:r>
              <a:rPr lang="en-US" sz="1425">
                <a:solidFill>
                  <a:schemeClr val="dk1"/>
                </a:solidFill>
                <a:latin typeface="Calibri"/>
                <a:ea typeface="Calibri"/>
                <a:cs typeface="Calibri"/>
                <a:sym typeface="Calibri"/>
              </a:rPr>
              <a:t>The bank makes loans to clients.</a:t>
            </a:r>
            <a:endParaRPr sz="1575"/>
          </a:p>
        </p:txBody>
      </p:sp>
      <p:grpSp>
        <p:nvGrpSpPr>
          <p:cNvPr id="1294" name="Google Shape;1294;p96"/>
          <p:cNvGrpSpPr/>
          <p:nvPr/>
        </p:nvGrpSpPr>
        <p:grpSpPr>
          <a:xfrm>
            <a:off x="1022540" y="5080200"/>
            <a:ext cx="6520004" cy="335319"/>
            <a:chOff x="1363387" y="5630600"/>
            <a:chExt cx="8693338" cy="447092"/>
          </a:xfrm>
        </p:grpSpPr>
        <p:grpSp>
          <p:nvGrpSpPr>
            <p:cNvPr id="1295" name="Google Shape;1295;p96"/>
            <p:cNvGrpSpPr/>
            <p:nvPr/>
          </p:nvGrpSpPr>
          <p:grpSpPr>
            <a:xfrm>
              <a:off x="1363387" y="5630600"/>
              <a:ext cx="7841227" cy="447092"/>
              <a:chOff x="1363387" y="5630600"/>
              <a:chExt cx="7841227" cy="447092"/>
            </a:xfrm>
          </p:grpSpPr>
          <p:sp>
            <p:nvSpPr>
              <p:cNvPr id="1296" name="Google Shape;1296;p96"/>
              <p:cNvSpPr txBox="1"/>
              <p:nvPr/>
            </p:nvSpPr>
            <p:spPr>
              <a:xfrm>
                <a:off x="3227525" y="5630600"/>
                <a:ext cx="733200" cy="430857"/>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1200">
                    <a:latin typeface="Calibri"/>
                    <a:ea typeface="Calibri"/>
                    <a:cs typeface="Calibri"/>
                    <a:sym typeface="Calibri"/>
                  </a:rPr>
                  <a:t>The</a:t>
                </a:r>
                <a:endParaRPr sz="1200">
                  <a:latin typeface="Calibri"/>
                  <a:ea typeface="Calibri"/>
                  <a:cs typeface="Calibri"/>
                  <a:sym typeface="Calibri"/>
                </a:endParaRPr>
              </a:p>
            </p:txBody>
          </p:sp>
          <p:sp>
            <p:nvSpPr>
              <p:cNvPr id="1297" name="Google Shape;1297;p96"/>
              <p:cNvSpPr txBox="1"/>
              <p:nvPr/>
            </p:nvSpPr>
            <p:spPr>
              <a:xfrm>
                <a:off x="4079636" y="5630600"/>
                <a:ext cx="733200" cy="430857"/>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1200">
                    <a:latin typeface="Calibri"/>
                    <a:ea typeface="Calibri"/>
                    <a:cs typeface="Calibri"/>
                    <a:sym typeface="Calibri"/>
                  </a:rPr>
                  <a:t>bank</a:t>
                </a:r>
                <a:endParaRPr sz="1200">
                  <a:latin typeface="Calibri"/>
                  <a:ea typeface="Calibri"/>
                  <a:cs typeface="Calibri"/>
                  <a:sym typeface="Calibri"/>
                </a:endParaRPr>
              </a:p>
            </p:txBody>
          </p:sp>
          <p:sp>
            <p:nvSpPr>
              <p:cNvPr id="1298" name="Google Shape;1298;p96"/>
              <p:cNvSpPr txBox="1"/>
              <p:nvPr/>
            </p:nvSpPr>
            <p:spPr>
              <a:xfrm>
                <a:off x="4966215" y="5630600"/>
                <a:ext cx="733200" cy="430857"/>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1200">
                    <a:latin typeface="Calibri"/>
                    <a:ea typeface="Calibri"/>
                    <a:cs typeface="Calibri"/>
                    <a:sym typeface="Calibri"/>
                  </a:rPr>
                  <a:t>makes</a:t>
                </a:r>
                <a:endParaRPr sz="1200">
                  <a:latin typeface="Calibri"/>
                  <a:ea typeface="Calibri"/>
                  <a:cs typeface="Calibri"/>
                  <a:sym typeface="Calibri"/>
                </a:endParaRPr>
              </a:p>
            </p:txBody>
          </p:sp>
          <p:sp>
            <p:nvSpPr>
              <p:cNvPr id="1299" name="Google Shape;1299;p96"/>
              <p:cNvSpPr txBox="1"/>
              <p:nvPr/>
            </p:nvSpPr>
            <p:spPr>
              <a:xfrm>
                <a:off x="5776601" y="5630600"/>
                <a:ext cx="866100" cy="430857"/>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1200">
                    <a:latin typeface="Calibri"/>
                    <a:ea typeface="Calibri"/>
                    <a:cs typeface="Calibri"/>
                    <a:sym typeface="Calibri"/>
                  </a:rPr>
                  <a:t>loans</a:t>
                </a:r>
                <a:endParaRPr sz="1200">
                  <a:latin typeface="Calibri"/>
                  <a:ea typeface="Calibri"/>
                  <a:cs typeface="Calibri"/>
                  <a:sym typeface="Calibri"/>
                </a:endParaRPr>
              </a:p>
            </p:txBody>
          </p:sp>
          <p:sp>
            <p:nvSpPr>
              <p:cNvPr id="1300" name="Google Shape;1300;p96"/>
              <p:cNvSpPr txBox="1"/>
              <p:nvPr/>
            </p:nvSpPr>
            <p:spPr>
              <a:xfrm>
                <a:off x="6667172" y="5642200"/>
                <a:ext cx="866100" cy="430857"/>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1200">
                    <a:latin typeface="Calibri"/>
                    <a:ea typeface="Calibri"/>
                    <a:cs typeface="Calibri"/>
                    <a:sym typeface="Calibri"/>
                  </a:rPr>
                  <a:t>to</a:t>
                </a:r>
                <a:endParaRPr sz="1200">
                  <a:latin typeface="Calibri"/>
                  <a:ea typeface="Calibri"/>
                  <a:cs typeface="Calibri"/>
                  <a:sym typeface="Calibri"/>
                </a:endParaRPr>
              </a:p>
            </p:txBody>
          </p:sp>
          <p:sp>
            <p:nvSpPr>
              <p:cNvPr id="1301" name="Google Shape;1301;p96"/>
              <p:cNvSpPr txBox="1"/>
              <p:nvPr/>
            </p:nvSpPr>
            <p:spPr>
              <a:xfrm>
                <a:off x="7559876" y="5646835"/>
                <a:ext cx="806700" cy="430857"/>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1200">
                    <a:latin typeface="Calibri"/>
                    <a:ea typeface="Calibri"/>
                    <a:cs typeface="Calibri"/>
                    <a:sym typeface="Calibri"/>
                  </a:rPr>
                  <a:t>clients</a:t>
                </a:r>
                <a:endParaRPr sz="1200">
                  <a:latin typeface="Calibri"/>
                  <a:ea typeface="Calibri"/>
                  <a:cs typeface="Calibri"/>
                  <a:sym typeface="Calibri"/>
                </a:endParaRPr>
              </a:p>
            </p:txBody>
          </p:sp>
          <p:sp>
            <p:nvSpPr>
              <p:cNvPr id="1302" name="Google Shape;1302;p96"/>
              <p:cNvSpPr txBox="1"/>
              <p:nvPr/>
            </p:nvSpPr>
            <p:spPr>
              <a:xfrm>
                <a:off x="8471414" y="5630600"/>
                <a:ext cx="733200" cy="415469"/>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1125">
                    <a:latin typeface="Calibri"/>
                    <a:ea typeface="Calibri"/>
                    <a:cs typeface="Calibri"/>
                    <a:sym typeface="Calibri"/>
                  </a:rPr>
                  <a:t>.</a:t>
                </a:r>
                <a:endParaRPr sz="1125">
                  <a:latin typeface="Calibri"/>
                  <a:ea typeface="Calibri"/>
                  <a:cs typeface="Calibri"/>
                  <a:sym typeface="Calibri"/>
                </a:endParaRPr>
              </a:p>
            </p:txBody>
          </p:sp>
          <p:sp>
            <p:nvSpPr>
              <p:cNvPr id="1303" name="Google Shape;1303;p96"/>
              <p:cNvSpPr txBox="1"/>
              <p:nvPr/>
            </p:nvSpPr>
            <p:spPr>
              <a:xfrm>
                <a:off x="1363387" y="5709511"/>
                <a:ext cx="949200" cy="276959"/>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900">
                    <a:solidFill>
                      <a:schemeClr val="dk1"/>
                    </a:solidFill>
                    <a:latin typeface="Calibri"/>
                    <a:ea typeface="Calibri"/>
                    <a:cs typeface="Calibri"/>
                    <a:sym typeface="Calibri"/>
                  </a:rPr>
                  <a:t>Tokens</a:t>
                </a:r>
                <a:endParaRPr sz="1800"/>
              </a:p>
            </p:txBody>
          </p:sp>
        </p:grpSp>
        <p:sp>
          <p:nvSpPr>
            <p:cNvPr id="1304" name="Google Shape;1304;p96"/>
            <p:cNvSpPr txBox="1"/>
            <p:nvPr/>
          </p:nvSpPr>
          <p:spPr>
            <a:xfrm>
              <a:off x="2389326" y="5630600"/>
              <a:ext cx="733200" cy="430857"/>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1200">
                  <a:latin typeface="Calibri"/>
                  <a:ea typeface="Calibri"/>
                  <a:cs typeface="Calibri"/>
                  <a:sym typeface="Calibri"/>
                </a:rPr>
                <a:t>[CLS]</a:t>
              </a:r>
              <a:endParaRPr sz="1200">
                <a:latin typeface="Calibri"/>
                <a:ea typeface="Calibri"/>
                <a:cs typeface="Calibri"/>
                <a:sym typeface="Calibri"/>
              </a:endParaRPr>
            </a:p>
          </p:txBody>
        </p:sp>
        <p:sp>
          <p:nvSpPr>
            <p:cNvPr id="1305" name="Google Shape;1305;p96"/>
            <p:cNvSpPr txBox="1"/>
            <p:nvPr/>
          </p:nvSpPr>
          <p:spPr>
            <a:xfrm>
              <a:off x="9323525" y="5630600"/>
              <a:ext cx="733200" cy="430857"/>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1200">
                  <a:latin typeface="Calibri"/>
                  <a:ea typeface="Calibri"/>
                  <a:cs typeface="Calibri"/>
                  <a:sym typeface="Calibri"/>
                </a:rPr>
                <a:t>[SEP]</a:t>
              </a:r>
              <a:endParaRPr sz="1200">
                <a:latin typeface="Calibri"/>
                <a:ea typeface="Calibri"/>
                <a:cs typeface="Calibri"/>
                <a:sym typeface="Calibri"/>
              </a:endParaRPr>
            </a:p>
          </p:txBody>
        </p:sp>
      </p:grpSp>
      <p:sp>
        <p:nvSpPr>
          <p:cNvPr id="1306" name="Google Shape;1306;p96"/>
          <p:cNvSpPr txBox="1"/>
          <p:nvPr/>
        </p:nvSpPr>
        <p:spPr>
          <a:xfrm>
            <a:off x="226238" y="1571812"/>
            <a:ext cx="1152225" cy="865599"/>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575">
                <a:latin typeface="Calibri"/>
                <a:ea typeface="Calibri"/>
                <a:cs typeface="Calibri"/>
                <a:sym typeface="Calibri"/>
              </a:rPr>
              <a:t>string → sequence of vectors</a:t>
            </a:r>
            <a:endParaRPr sz="1575">
              <a:latin typeface="Calibri"/>
              <a:ea typeface="Calibri"/>
              <a:cs typeface="Calibri"/>
              <a:sym typeface="Calibri"/>
            </a:endParaRPr>
          </a:p>
        </p:txBody>
      </p:sp>
      <p:sp>
        <p:nvSpPr>
          <p:cNvPr id="1307" name="Google Shape;1307;p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algn="r">
              <a:spcBef>
                <a:spcPts val="0"/>
              </a:spcBef>
              <a:spcAft>
                <a:spcPts val="0"/>
              </a:spcAft>
              <a:buClr>
                <a:srgbClr val="000000"/>
              </a:buClr>
            </a:pPr>
            <a:fld id="{00000000-1234-1234-1234-123412341234}" type="slidenum">
              <a:rPr lang="en-US" smtClean="0"/>
              <a:pPr algn="r">
                <a:spcBef>
                  <a:spcPts val="0"/>
                </a:spcBef>
                <a:spcAft>
                  <a:spcPts val="0"/>
                </a:spcAft>
                <a:buClr>
                  <a:srgbClr val="000000"/>
                </a:buClr>
              </a:pPr>
              <a:t>186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4"/>
                                        </p:tgtEl>
                                        <p:attrNameLst>
                                          <p:attrName>style.visibility</p:attrName>
                                        </p:attrNameLst>
                                      </p:cBhvr>
                                      <p:to>
                                        <p:strVal val="visible"/>
                                      </p:to>
                                    </p:set>
                                    <p:animEffect transition="in" filter="fade">
                                      <p:cBhvr>
                                        <p:cTn id="7" dur="1"/>
                                        <p:tgtEl>
                                          <p:spTgt spid="12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3"/>
                                        </p:tgtEl>
                                        <p:attrNameLst>
                                          <p:attrName>style.visibility</p:attrName>
                                        </p:attrNameLst>
                                      </p:cBhvr>
                                      <p:to>
                                        <p:strVal val="visible"/>
                                      </p:to>
                                    </p:set>
                                    <p:animEffect transition="in" filter="fade">
                                      <p:cBhvr>
                                        <p:cTn id="12" dur="1"/>
                                        <p:tgtEl>
                                          <p:spTgt spid="12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1"/>
                                        </p:tgtEl>
                                        <p:attrNameLst>
                                          <p:attrName>style.visibility</p:attrName>
                                        </p:attrNameLst>
                                      </p:cBhvr>
                                      <p:to>
                                        <p:strVal val="visible"/>
                                      </p:to>
                                    </p:set>
                                    <p:animEffect transition="in" filter="fade">
                                      <p:cBhvr>
                                        <p:cTn id="17" dur="1"/>
                                        <p:tgtEl>
                                          <p:spTgt spid="12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1"/>
                                        </p:tgtEl>
                                        <p:attrNameLst>
                                          <p:attrName>style.visibility</p:attrName>
                                        </p:attrNameLst>
                                      </p:cBhvr>
                                      <p:to>
                                        <p:strVal val="visible"/>
                                      </p:to>
                                    </p:set>
                                    <p:animEffect transition="in" filter="fade">
                                      <p:cBhvr>
                                        <p:cTn id="22" dur="1"/>
                                        <p:tgtEl>
                                          <p:spTgt spid="127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54"/>
                                        </p:tgtEl>
                                        <p:attrNameLst>
                                          <p:attrName>style.visibility</p:attrName>
                                        </p:attrNameLst>
                                      </p:cBhvr>
                                      <p:to>
                                        <p:strVal val="visible"/>
                                      </p:to>
                                    </p:set>
                                    <p:animEffect transition="in" filter="fade">
                                      <p:cBhvr>
                                        <p:cTn id="27" dur="1"/>
                                        <p:tgtEl>
                                          <p:spTgt spid="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97"/>
          <p:cNvSpPr/>
          <p:nvPr/>
        </p:nvSpPr>
        <p:spPr>
          <a:xfrm>
            <a:off x="1569904" y="1695344"/>
            <a:ext cx="6177150" cy="2627550"/>
          </a:xfrm>
          <a:prstGeom prst="rect">
            <a:avLst/>
          </a:prstGeom>
          <a:solidFill>
            <a:srgbClr val="B3C6E7"/>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lt1"/>
              </a:solidFill>
              <a:latin typeface="Calibri"/>
              <a:ea typeface="Calibri"/>
              <a:cs typeface="Calibri"/>
              <a:sym typeface="Calibri"/>
            </a:endParaRPr>
          </a:p>
        </p:txBody>
      </p:sp>
      <p:grpSp>
        <p:nvGrpSpPr>
          <p:cNvPr id="1313" name="Google Shape;1313;p97"/>
          <p:cNvGrpSpPr/>
          <p:nvPr/>
        </p:nvGrpSpPr>
        <p:grpSpPr>
          <a:xfrm>
            <a:off x="1788166" y="2748490"/>
            <a:ext cx="5759532" cy="343421"/>
            <a:chOff x="2534255" y="5136409"/>
            <a:chExt cx="7679376" cy="457895"/>
          </a:xfrm>
        </p:grpSpPr>
        <p:sp>
          <p:nvSpPr>
            <p:cNvPr id="1314" name="Google Shape;1314;p97"/>
            <p:cNvSpPr/>
            <p:nvPr/>
          </p:nvSpPr>
          <p:spPr>
            <a:xfrm>
              <a:off x="2534255" y="5136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sp>
          <p:nvSpPr>
            <p:cNvPr id="1315" name="Google Shape;1315;p97"/>
            <p:cNvSpPr/>
            <p:nvPr/>
          </p:nvSpPr>
          <p:spPr>
            <a:xfrm>
              <a:off x="3402752" y="5136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sp>
          <p:nvSpPr>
            <p:cNvPr id="1316" name="Google Shape;1316;p97"/>
            <p:cNvSpPr/>
            <p:nvPr/>
          </p:nvSpPr>
          <p:spPr>
            <a:xfrm>
              <a:off x="4271249" y="5136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sp>
          <p:nvSpPr>
            <p:cNvPr id="1317" name="Google Shape;1317;p97"/>
            <p:cNvSpPr/>
            <p:nvPr/>
          </p:nvSpPr>
          <p:spPr>
            <a:xfrm>
              <a:off x="5139746" y="5136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sp>
          <p:nvSpPr>
            <p:cNvPr id="1318" name="Google Shape;1318;p97"/>
            <p:cNvSpPr/>
            <p:nvPr/>
          </p:nvSpPr>
          <p:spPr>
            <a:xfrm>
              <a:off x="6008243" y="5136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sp>
          <p:nvSpPr>
            <p:cNvPr id="1319" name="Google Shape;1319;p97"/>
            <p:cNvSpPr/>
            <p:nvPr/>
          </p:nvSpPr>
          <p:spPr>
            <a:xfrm>
              <a:off x="6876740" y="5136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sp>
          <p:nvSpPr>
            <p:cNvPr id="1320" name="Google Shape;1320;p97"/>
            <p:cNvSpPr/>
            <p:nvPr/>
          </p:nvSpPr>
          <p:spPr>
            <a:xfrm>
              <a:off x="7745237" y="5136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sp>
          <p:nvSpPr>
            <p:cNvPr id="1321" name="Google Shape;1321;p97"/>
            <p:cNvSpPr/>
            <p:nvPr/>
          </p:nvSpPr>
          <p:spPr>
            <a:xfrm>
              <a:off x="9482231" y="5136409"/>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sp>
          <p:nvSpPr>
            <p:cNvPr id="1322" name="Google Shape;1322;p97"/>
            <p:cNvSpPr/>
            <p:nvPr/>
          </p:nvSpPr>
          <p:spPr>
            <a:xfrm>
              <a:off x="8611411" y="5137104"/>
              <a:ext cx="731400" cy="4572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200">
                  <a:solidFill>
                    <a:schemeClr val="dk1"/>
                  </a:solidFill>
                  <a:latin typeface="Calibri"/>
                  <a:ea typeface="Calibri"/>
                  <a:cs typeface="Calibri"/>
                  <a:sym typeface="Calibri"/>
                </a:rPr>
                <a:t>…</a:t>
              </a:r>
              <a:endParaRPr sz="1800"/>
            </a:p>
          </p:txBody>
        </p:sp>
      </p:grpSp>
      <p:sp>
        <p:nvSpPr>
          <p:cNvPr id="1323" name="Google Shape;1323;p97"/>
          <p:cNvSpPr/>
          <p:nvPr/>
        </p:nvSpPr>
        <p:spPr>
          <a:xfrm>
            <a:off x="6990869" y="4424328"/>
            <a:ext cx="548550" cy="342900"/>
          </a:xfrm>
          <a:prstGeom prst="rect">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a:solidFill>
                  <a:schemeClr val="dk1"/>
                </a:solidFill>
                <a:latin typeface="Calibri"/>
                <a:ea typeface="Calibri"/>
                <a:cs typeface="Calibri"/>
                <a:sym typeface="Calibri"/>
              </a:rPr>
              <a:t>[SEP]</a:t>
            </a:r>
            <a:endParaRPr sz="1200"/>
          </a:p>
        </p:txBody>
      </p:sp>
      <p:sp>
        <p:nvSpPr>
          <p:cNvPr id="1324" name="Google Shape;1324;p97"/>
          <p:cNvSpPr/>
          <p:nvPr/>
        </p:nvSpPr>
        <p:spPr>
          <a:xfrm>
            <a:off x="6990869" y="4786304"/>
            <a:ext cx="548550" cy="3429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E</a:t>
            </a:r>
            <a:r>
              <a:rPr lang="en-US" sz="1800" i="1" baseline="-25000">
                <a:solidFill>
                  <a:schemeClr val="dk1"/>
                </a:solidFill>
                <a:latin typeface="Calibri"/>
                <a:ea typeface="Calibri"/>
                <a:cs typeface="Calibri"/>
                <a:sym typeface="Calibri"/>
              </a:rPr>
              <a:t>A</a:t>
            </a:r>
            <a:endParaRPr sz="1200"/>
          </a:p>
        </p:txBody>
      </p:sp>
      <p:sp>
        <p:nvSpPr>
          <p:cNvPr id="1325" name="Google Shape;1325;p97"/>
          <p:cNvSpPr/>
          <p:nvPr/>
        </p:nvSpPr>
        <p:spPr>
          <a:xfrm>
            <a:off x="6990869" y="5142650"/>
            <a:ext cx="548550" cy="3429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P</a:t>
            </a:r>
            <a:r>
              <a:rPr lang="en-US" sz="1800" i="1" baseline="-25000">
                <a:solidFill>
                  <a:schemeClr val="dk1"/>
                </a:solidFill>
                <a:latin typeface="Calibri"/>
                <a:ea typeface="Calibri"/>
                <a:cs typeface="Calibri"/>
                <a:sym typeface="Calibri"/>
              </a:rPr>
              <a:t>8</a:t>
            </a:r>
            <a:endParaRPr sz="1200"/>
          </a:p>
        </p:txBody>
      </p:sp>
      <p:cxnSp>
        <p:nvCxnSpPr>
          <p:cNvPr id="1326" name="Google Shape;1326;p97"/>
          <p:cNvCxnSpPr>
            <a:stCxn id="1327" idx="7"/>
            <a:endCxn id="1328" idx="2"/>
          </p:cNvCxnSpPr>
          <p:nvPr/>
        </p:nvCxnSpPr>
        <p:spPr>
          <a:xfrm rot="10800000" flipH="1">
            <a:off x="2758879" y="2160027"/>
            <a:ext cx="451102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29" name="Google Shape;1329;p97"/>
          <p:cNvCxnSpPr>
            <a:stCxn id="1330" idx="7"/>
            <a:endCxn id="1328" idx="2"/>
          </p:cNvCxnSpPr>
          <p:nvPr/>
        </p:nvCxnSpPr>
        <p:spPr>
          <a:xfrm rot="10800000" flipH="1">
            <a:off x="5364370" y="2160027"/>
            <a:ext cx="190552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31" name="Google Shape;1331;p97"/>
          <p:cNvCxnSpPr>
            <a:stCxn id="1332" idx="7"/>
            <a:endCxn id="1328" idx="2"/>
          </p:cNvCxnSpPr>
          <p:nvPr/>
        </p:nvCxnSpPr>
        <p:spPr>
          <a:xfrm rot="10800000" flipH="1">
            <a:off x="4712997" y="2160027"/>
            <a:ext cx="255690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33" name="Google Shape;1333;p97"/>
          <p:cNvCxnSpPr>
            <a:stCxn id="1334" idx="7"/>
            <a:endCxn id="1328" idx="2"/>
          </p:cNvCxnSpPr>
          <p:nvPr/>
        </p:nvCxnSpPr>
        <p:spPr>
          <a:xfrm rot="10800000" flipH="1">
            <a:off x="4061624" y="2160027"/>
            <a:ext cx="32082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35" name="Google Shape;1335;p97"/>
          <p:cNvCxnSpPr>
            <a:stCxn id="1336" idx="7"/>
            <a:endCxn id="1328" idx="2"/>
          </p:cNvCxnSpPr>
          <p:nvPr/>
        </p:nvCxnSpPr>
        <p:spPr>
          <a:xfrm rot="10800000" flipH="1">
            <a:off x="2107506" y="2160027"/>
            <a:ext cx="516240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37" name="Google Shape;1337;p97"/>
          <p:cNvCxnSpPr>
            <a:stCxn id="1338" idx="7"/>
            <a:endCxn id="1328" idx="2"/>
          </p:cNvCxnSpPr>
          <p:nvPr/>
        </p:nvCxnSpPr>
        <p:spPr>
          <a:xfrm rot="10800000" flipH="1">
            <a:off x="3410252" y="2160027"/>
            <a:ext cx="38596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39" name="Google Shape;1339;p97"/>
          <p:cNvCxnSpPr>
            <a:stCxn id="1340" idx="7"/>
            <a:endCxn id="1328" idx="2"/>
          </p:cNvCxnSpPr>
          <p:nvPr/>
        </p:nvCxnSpPr>
        <p:spPr>
          <a:xfrm rot="10800000" flipH="1">
            <a:off x="6015743" y="2160027"/>
            <a:ext cx="12541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41" name="Google Shape;1341;p97"/>
          <p:cNvCxnSpPr>
            <a:endCxn id="1328" idx="2"/>
          </p:cNvCxnSpPr>
          <p:nvPr/>
        </p:nvCxnSpPr>
        <p:spPr>
          <a:xfrm rot="10800000">
            <a:off x="7269906" y="2159996"/>
            <a:ext cx="0" cy="241650"/>
          </a:xfrm>
          <a:prstGeom prst="straightConnector1">
            <a:avLst/>
          </a:prstGeom>
          <a:noFill/>
          <a:ln w="9525" cap="flat" cmpd="sng">
            <a:solidFill>
              <a:srgbClr val="757070"/>
            </a:solidFill>
            <a:prstDash val="solid"/>
            <a:miter lim="800000"/>
            <a:headEnd type="none" w="sm" len="sm"/>
            <a:tailEnd type="none" w="sm" len="sm"/>
          </a:ln>
        </p:spPr>
      </p:cxnSp>
      <p:cxnSp>
        <p:nvCxnSpPr>
          <p:cNvPr id="1342" name="Google Shape;1342;p97"/>
          <p:cNvCxnSpPr>
            <a:stCxn id="1343" idx="7"/>
            <a:endCxn id="1328" idx="2"/>
          </p:cNvCxnSpPr>
          <p:nvPr/>
        </p:nvCxnSpPr>
        <p:spPr>
          <a:xfrm rot="10800000" flipH="1">
            <a:off x="6671756" y="2160027"/>
            <a:ext cx="5980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44" name="Google Shape;1344;p97"/>
          <p:cNvCxnSpPr>
            <a:stCxn id="1343" idx="0"/>
            <a:endCxn id="1345" idx="2"/>
          </p:cNvCxnSpPr>
          <p:nvPr/>
        </p:nvCxnSpPr>
        <p:spPr>
          <a:xfrm rot="10800000">
            <a:off x="6618617" y="2160066"/>
            <a:ext cx="0" cy="247050"/>
          </a:xfrm>
          <a:prstGeom prst="straightConnector1">
            <a:avLst/>
          </a:prstGeom>
          <a:noFill/>
          <a:ln w="9525" cap="flat" cmpd="sng">
            <a:solidFill>
              <a:srgbClr val="757070"/>
            </a:solidFill>
            <a:prstDash val="solid"/>
            <a:miter lim="800000"/>
            <a:headEnd type="none" w="sm" len="sm"/>
            <a:tailEnd type="none" w="sm" len="sm"/>
          </a:ln>
        </p:spPr>
      </p:cxnSp>
      <p:cxnSp>
        <p:nvCxnSpPr>
          <p:cNvPr id="1346" name="Google Shape;1346;p97"/>
          <p:cNvCxnSpPr>
            <a:stCxn id="1347" idx="1"/>
            <a:endCxn id="1345" idx="2"/>
          </p:cNvCxnSpPr>
          <p:nvPr/>
        </p:nvCxnSpPr>
        <p:spPr>
          <a:xfrm rot="10800000">
            <a:off x="6618575" y="2160027"/>
            <a:ext cx="5982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48" name="Google Shape;1348;p97"/>
          <p:cNvCxnSpPr>
            <a:stCxn id="1327" idx="7"/>
            <a:endCxn id="1345" idx="2"/>
          </p:cNvCxnSpPr>
          <p:nvPr/>
        </p:nvCxnSpPr>
        <p:spPr>
          <a:xfrm rot="10800000" flipH="1">
            <a:off x="2758879" y="2160027"/>
            <a:ext cx="38596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49" name="Google Shape;1349;p97"/>
          <p:cNvCxnSpPr>
            <a:stCxn id="1340" idx="7"/>
            <a:endCxn id="1345" idx="2"/>
          </p:cNvCxnSpPr>
          <p:nvPr/>
        </p:nvCxnSpPr>
        <p:spPr>
          <a:xfrm rot="10800000" flipH="1">
            <a:off x="6015743" y="2160027"/>
            <a:ext cx="6027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50" name="Google Shape;1350;p97"/>
          <p:cNvCxnSpPr>
            <a:stCxn id="1330" idx="7"/>
            <a:endCxn id="1345" idx="2"/>
          </p:cNvCxnSpPr>
          <p:nvPr/>
        </p:nvCxnSpPr>
        <p:spPr>
          <a:xfrm rot="10800000" flipH="1">
            <a:off x="5364370" y="2160027"/>
            <a:ext cx="12541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51" name="Google Shape;1351;p97"/>
          <p:cNvCxnSpPr>
            <a:stCxn id="1332" idx="7"/>
            <a:endCxn id="1345" idx="2"/>
          </p:cNvCxnSpPr>
          <p:nvPr/>
        </p:nvCxnSpPr>
        <p:spPr>
          <a:xfrm rot="10800000" flipH="1">
            <a:off x="4712997" y="2160027"/>
            <a:ext cx="190552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52" name="Google Shape;1352;p97"/>
          <p:cNvCxnSpPr>
            <a:stCxn id="1334" idx="7"/>
            <a:endCxn id="1345" idx="2"/>
          </p:cNvCxnSpPr>
          <p:nvPr/>
        </p:nvCxnSpPr>
        <p:spPr>
          <a:xfrm rot="10800000" flipH="1">
            <a:off x="4061624" y="2160027"/>
            <a:ext cx="255690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53" name="Google Shape;1353;p97"/>
          <p:cNvCxnSpPr>
            <a:stCxn id="1338" idx="7"/>
            <a:endCxn id="1345" idx="2"/>
          </p:cNvCxnSpPr>
          <p:nvPr/>
        </p:nvCxnSpPr>
        <p:spPr>
          <a:xfrm rot="10800000" flipH="1">
            <a:off x="3410252" y="2160027"/>
            <a:ext cx="32082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54" name="Google Shape;1354;p97"/>
          <p:cNvCxnSpPr>
            <a:stCxn id="1336" idx="7"/>
            <a:endCxn id="1345" idx="2"/>
          </p:cNvCxnSpPr>
          <p:nvPr/>
        </p:nvCxnSpPr>
        <p:spPr>
          <a:xfrm rot="10800000" flipH="1">
            <a:off x="2107506" y="2160027"/>
            <a:ext cx="451102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55" name="Google Shape;1355;p97"/>
          <p:cNvCxnSpPr>
            <a:stCxn id="1347" idx="1"/>
            <a:endCxn id="1356" idx="2"/>
          </p:cNvCxnSpPr>
          <p:nvPr/>
        </p:nvCxnSpPr>
        <p:spPr>
          <a:xfrm rot="10800000">
            <a:off x="5962475" y="2160027"/>
            <a:ext cx="12543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57" name="Google Shape;1357;p97"/>
          <p:cNvCxnSpPr>
            <a:stCxn id="1343" idx="1"/>
            <a:endCxn id="1356" idx="2"/>
          </p:cNvCxnSpPr>
          <p:nvPr/>
        </p:nvCxnSpPr>
        <p:spPr>
          <a:xfrm rot="10800000">
            <a:off x="5962478" y="2160027"/>
            <a:ext cx="60300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58" name="Google Shape;1358;p97"/>
          <p:cNvCxnSpPr>
            <a:stCxn id="1327" idx="7"/>
            <a:endCxn id="1356" idx="2"/>
          </p:cNvCxnSpPr>
          <p:nvPr/>
        </p:nvCxnSpPr>
        <p:spPr>
          <a:xfrm rot="10800000" flipH="1">
            <a:off x="2758879" y="2160027"/>
            <a:ext cx="32035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59" name="Google Shape;1359;p97"/>
          <p:cNvCxnSpPr>
            <a:endCxn id="1356" idx="2"/>
          </p:cNvCxnSpPr>
          <p:nvPr/>
        </p:nvCxnSpPr>
        <p:spPr>
          <a:xfrm rot="10800000" flipH="1">
            <a:off x="2107370" y="2159996"/>
            <a:ext cx="38551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60" name="Google Shape;1360;p97"/>
          <p:cNvCxnSpPr>
            <a:endCxn id="1356" idx="2"/>
          </p:cNvCxnSpPr>
          <p:nvPr/>
        </p:nvCxnSpPr>
        <p:spPr>
          <a:xfrm rot="10800000" flipH="1">
            <a:off x="4061495" y="2159996"/>
            <a:ext cx="190102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61" name="Google Shape;1361;p97"/>
          <p:cNvCxnSpPr>
            <a:stCxn id="1332" idx="7"/>
            <a:endCxn id="1356" idx="2"/>
          </p:cNvCxnSpPr>
          <p:nvPr/>
        </p:nvCxnSpPr>
        <p:spPr>
          <a:xfrm rot="10800000" flipH="1">
            <a:off x="4712997" y="2160027"/>
            <a:ext cx="124942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62" name="Google Shape;1362;p97"/>
          <p:cNvCxnSpPr>
            <a:stCxn id="1330" idx="7"/>
            <a:endCxn id="1356" idx="2"/>
          </p:cNvCxnSpPr>
          <p:nvPr/>
        </p:nvCxnSpPr>
        <p:spPr>
          <a:xfrm rot="10800000" flipH="1">
            <a:off x="5364370" y="2160027"/>
            <a:ext cx="5980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63" name="Google Shape;1363;p97"/>
          <p:cNvCxnSpPr>
            <a:stCxn id="1338" idx="7"/>
            <a:endCxn id="1356" idx="2"/>
          </p:cNvCxnSpPr>
          <p:nvPr/>
        </p:nvCxnSpPr>
        <p:spPr>
          <a:xfrm rot="10800000" flipH="1">
            <a:off x="3410252" y="2160027"/>
            <a:ext cx="25521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64" name="Google Shape;1364;p97"/>
          <p:cNvCxnSpPr>
            <a:stCxn id="1340" idx="1"/>
            <a:endCxn id="1365" idx="2"/>
          </p:cNvCxnSpPr>
          <p:nvPr/>
        </p:nvCxnSpPr>
        <p:spPr>
          <a:xfrm rot="10800000">
            <a:off x="5311190" y="2160027"/>
            <a:ext cx="5982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66" name="Google Shape;1366;p97"/>
          <p:cNvCxnSpPr>
            <a:stCxn id="1343" idx="1"/>
            <a:endCxn id="1365" idx="2"/>
          </p:cNvCxnSpPr>
          <p:nvPr/>
        </p:nvCxnSpPr>
        <p:spPr>
          <a:xfrm rot="10800000">
            <a:off x="5311103" y="2160027"/>
            <a:ext cx="12543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67" name="Google Shape;1367;p97"/>
          <p:cNvCxnSpPr>
            <a:stCxn id="1347" idx="1"/>
            <a:endCxn id="1365" idx="2"/>
          </p:cNvCxnSpPr>
          <p:nvPr/>
        </p:nvCxnSpPr>
        <p:spPr>
          <a:xfrm rot="10800000">
            <a:off x="5311100" y="2160027"/>
            <a:ext cx="19057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68" name="Google Shape;1368;p97"/>
          <p:cNvCxnSpPr>
            <a:stCxn id="1327" idx="7"/>
            <a:endCxn id="1365" idx="2"/>
          </p:cNvCxnSpPr>
          <p:nvPr/>
        </p:nvCxnSpPr>
        <p:spPr>
          <a:xfrm rot="10800000" flipH="1">
            <a:off x="2758879" y="2160027"/>
            <a:ext cx="25521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69" name="Google Shape;1369;p97"/>
          <p:cNvCxnSpPr>
            <a:stCxn id="1336" idx="7"/>
            <a:endCxn id="1365" idx="2"/>
          </p:cNvCxnSpPr>
          <p:nvPr/>
        </p:nvCxnSpPr>
        <p:spPr>
          <a:xfrm rot="10800000" flipH="1">
            <a:off x="2107506" y="2160027"/>
            <a:ext cx="32035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70" name="Google Shape;1370;p97"/>
          <p:cNvCxnSpPr>
            <a:stCxn id="1334" idx="7"/>
            <a:endCxn id="1365" idx="2"/>
          </p:cNvCxnSpPr>
          <p:nvPr/>
        </p:nvCxnSpPr>
        <p:spPr>
          <a:xfrm rot="10800000" flipH="1">
            <a:off x="4061624" y="2160027"/>
            <a:ext cx="124942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71" name="Google Shape;1371;p97"/>
          <p:cNvCxnSpPr>
            <a:stCxn id="1338" idx="7"/>
            <a:endCxn id="1365" idx="2"/>
          </p:cNvCxnSpPr>
          <p:nvPr/>
        </p:nvCxnSpPr>
        <p:spPr>
          <a:xfrm rot="10800000" flipH="1">
            <a:off x="3410252" y="2160027"/>
            <a:ext cx="190080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72" name="Google Shape;1372;p97"/>
          <p:cNvCxnSpPr>
            <a:endCxn id="1365" idx="2"/>
          </p:cNvCxnSpPr>
          <p:nvPr/>
        </p:nvCxnSpPr>
        <p:spPr>
          <a:xfrm rot="10800000" flipH="1">
            <a:off x="4712873" y="2159996"/>
            <a:ext cx="5982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73" name="Google Shape;1373;p97"/>
          <p:cNvCxnSpPr>
            <a:stCxn id="1340" idx="0"/>
            <a:endCxn id="1356" idx="2"/>
          </p:cNvCxnSpPr>
          <p:nvPr/>
        </p:nvCxnSpPr>
        <p:spPr>
          <a:xfrm rot="10800000">
            <a:off x="5962604" y="2160066"/>
            <a:ext cx="0" cy="247050"/>
          </a:xfrm>
          <a:prstGeom prst="straightConnector1">
            <a:avLst/>
          </a:prstGeom>
          <a:noFill/>
          <a:ln w="9525" cap="flat" cmpd="sng">
            <a:solidFill>
              <a:srgbClr val="757070"/>
            </a:solidFill>
            <a:prstDash val="solid"/>
            <a:miter lim="800000"/>
            <a:headEnd type="none" w="sm" len="sm"/>
            <a:tailEnd type="none" w="sm" len="sm"/>
          </a:ln>
        </p:spPr>
      </p:cxnSp>
      <p:cxnSp>
        <p:nvCxnSpPr>
          <p:cNvPr id="1374" name="Google Shape;1374;p97"/>
          <p:cNvCxnSpPr>
            <a:stCxn id="1330" idx="0"/>
            <a:endCxn id="1365" idx="2"/>
          </p:cNvCxnSpPr>
          <p:nvPr/>
        </p:nvCxnSpPr>
        <p:spPr>
          <a:xfrm rot="10800000">
            <a:off x="5311231" y="2160066"/>
            <a:ext cx="0" cy="247050"/>
          </a:xfrm>
          <a:prstGeom prst="straightConnector1">
            <a:avLst/>
          </a:prstGeom>
          <a:noFill/>
          <a:ln w="9525" cap="flat" cmpd="sng">
            <a:solidFill>
              <a:srgbClr val="757070"/>
            </a:solidFill>
            <a:prstDash val="solid"/>
            <a:miter lim="800000"/>
            <a:headEnd type="none" w="sm" len="sm"/>
            <a:tailEnd type="none" w="sm" len="sm"/>
          </a:ln>
        </p:spPr>
      </p:cxnSp>
      <p:cxnSp>
        <p:nvCxnSpPr>
          <p:cNvPr id="1375" name="Google Shape;1375;p97"/>
          <p:cNvCxnSpPr>
            <a:stCxn id="1334" idx="7"/>
            <a:endCxn id="1376" idx="2"/>
          </p:cNvCxnSpPr>
          <p:nvPr/>
        </p:nvCxnSpPr>
        <p:spPr>
          <a:xfrm rot="10800000" flipH="1">
            <a:off x="4061624" y="2160027"/>
            <a:ext cx="5980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77" name="Google Shape;1377;p97"/>
          <p:cNvCxnSpPr>
            <a:stCxn id="1343" idx="1"/>
            <a:endCxn id="1376" idx="2"/>
          </p:cNvCxnSpPr>
          <p:nvPr/>
        </p:nvCxnSpPr>
        <p:spPr>
          <a:xfrm rot="10800000">
            <a:off x="4659728" y="2160027"/>
            <a:ext cx="19057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78" name="Google Shape;1378;p97"/>
          <p:cNvCxnSpPr>
            <a:stCxn id="1340" idx="1"/>
            <a:endCxn id="1376" idx="2"/>
          </p:cNvCxnSpPr>
          <p:nvPr/>
        </p:nvCxnSpPr>
        <p:spPr>
          <a:xfrm rot="10800000">
            <a:off x="4659815" y="2160027"/>
            <a:ext cx="12496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79" name="Google Shape;1379;p97"/>
          <p:cNvCxnSpPr>
            <a:stCxn id="1330" idx="1"/>
            <a:endCxn id="1376" idx="2"/>
          </p:cNvCxnSpPr>
          <p:nvPr/>
        </p:nvCxnSpPr>
        <p:spPr>
          <a:xfrm rot="10800000">
            <a:off x="4659817" y="2160027"/>
            <a:ext cx="5982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80" name="Google Shape;1380;p97"/>
          <p:cNvCxnSpPr>
            <a:stCxn id="1347" idx="1"/>
            <a:endCxn id="1376" idx="2"/>
          </p:cNvCxnSpPr>
          <p:nvPr/>
        </p:nvCxnSpPr>
        <p:spPr>
          <a:xfrm rot="10800000">
            <a:off x="4659725" y="2160027"/>
            <a:ext cx="255712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81" name="Google Shape;1381;p97"/>
          <p:cNvCxnSpPr>
            <a:stCxn id="1327" idx="7"/>
            <a:endCxn id="1376" idx="2"/>
          </p:cNvCxnSpPr>
          <p:nvPr/>
        </p:nvCxnSpPr>
        <p:spPr>
          <a:xfrm rot="10800000" flipH="1">
            <a:off x="2758879" y="2160027"/>
            <a:ext cx="190080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82" name="Google Shape;1382;p97"/>
          <p:cNvCxnSpPr>
            <a:endCxn id="1376" idx="2"/>
          </p:cNvCxnSpPr>
          <p:nvPr/>
        </p:nvCxnSpPr>
        <p:spPr>
          <a:xfrm rot="10800000" flipH="1">
            <a:off x="3410125" y="2159996"/>
            <a:ext cx="12496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83" name="Google Shape;1383;p97"/>
          <p:cNvCxnSpPr>
            <a:stCxn id="1336" idx="7"/>
            <a:endCxn id="1376" idx="2"/>
          </p:cNvCxnSpPr>
          <p:nvPr/>
        </p:nvCxnSpPr>
        <p:spPr>
          <a:xfrm rot="10800000" flipH="1">
            <a:off x="2107506" y="2160027"/>
            <a:ext cx="25521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84" name="Google Shape;1384;p97"/>
          <p:cNvCxnSpPr>
            <a:stCxn id="1332" idx="0"/>
            <a:endCxn id="1376" idx="2"/>
          </p:cNvCxnSpPr>
          <p:nvPr/>
        </p:nvCxnSpPr>
        <p:spPr>
          <a:xfrm rot="10800000">
            <a:off x="4659858" y="2160066"/>
            <a:ext cx="0" cy="247050"/>
          </a:xfrm>
          <a:prstGeom prst="straightConnector1">
            <a:avLst/>
          </a:prstGeom>
          <a:noFill/>
          <a:ln w="9525" cap="flat" cmpd="sng">
            <a:solidFill>
              <a:srgbClr val="757070"/>
            </a:solidFill>
            <a:prstDash val="solid"/>
            <a:miter lim="800000"/>
            <a:headEnd type="none" w="sm" len="sm"/>
            <a:tailEnd type="none" w="sm" len="sm"/>
          </a:ln>
        </p:spPr>
      </p:cxnSp>
      <p:cxnSp>
        <p:nvCxnSpPr>
          <p:cNvPr id="1385" name="Google Shape;1385;p97"/>
          <p:cNvCxnSpPr>
            <a:stCxn id="1332" idx="1"/>
            <a:endCxn id="1386" idx="2"/>
          </p:cNvCxnSpPr>
          <p:nvPr/>
        </p:nvCxnSpPr>
        <p:spPr>
          <a:xfrm rot="10800000">
            <a:off x="4008444" y="2160027"/>
            <a:ext cx="5982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87" name="Google Shape;1387;p97"/>
          <p:cNvCxnSpPr>
            <a:stCxn id="1347" idx="1"/>
            <a:endCxn id="1386" idx="2"/>
          </p:cNvCxnSpPr>
          <p:nvPr/>
        </p:nvCxnSpPr>
        <p:spPr>
          <a:xfrm rot="10800000">
            <a:off x="4008350" y="2160027"/>
            <a:ext cx="320850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88" name="Google Shape;1388;p97"/>
          <p:cNvCxnSpPr>
            <a:stCxn id="1343" idx="1"/>
            <a:endCxn id="1386" idx="2"/>
          </p:cNvCxnSpPr>
          <p:nvPr/>
        </p:nvCxnSpPr>
        <p:spPr>
          <a:xfrm rot="10800000">
            <a:off x="4008353" y="2160027"/>
            <a:ext cx="255712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89" name="Google Shape;1389;p97"/>
          <p:cNvCxnSpPr>
            <a:stCxn id="1340" idx="1"/>
            <a:endCxn id="1386" idx="2"/>
          </p:cNvCxnSpPr>
          <p:nvPr/>
        </p:nvCxnSpPr>
        <p:spPr>
          <a:xfrm rot="10800000">
            <a:off x="4008440" y="2160027"/>
            <a:ext cx="190102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90" name="Google Shape;1390;p97"/>
          <p:cNvCxnSpPr>
            <a:stCxn id="1330" idx="1"/>
            <a:endCxn id="1386" idx="2"/>
          </p:cNvCxnSpPr>
          <p:nvPr/>
        </p:nvCxnSpPr>
        <p:spPr>
          <a:xfrm rot="10800000">
            <a:off x="4008442" y="2160027"/>
            <a:ext cx="12496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91" name="Google Shape;1391;p97"/>
          <p:cNvCxnSpPr>
            <a:stCxn id="1327" idx="7"/>
            <a:endCxn id="1386" idx="2"/>
          </p:cNvCxnSpPr>
          <p:nvPr/>
        </p:nvCxnSpPr>
        <p:spPr>
          <a:xfrm rot="10800000" flipH="1">
            <a:off x="2758879" y="2160027"/>
            <a:ext cx="124942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92" name="Google Shape;1392;p97"/>
          <p:cNvCxnSpPr>
            <a:stCxn id="1336" idx="7"/>
            <a:endCxn id="1386" idx="2"/>
          </p:cNvCxnSpPr>
          <p:nvPr/>
        </p:nvCxnSpPr>
        <p:spPr>
          <a:xfrm rot="10800000" flipH="1">
            <a:off x="2107506" y="2160027"/>
            <a:ext cx="190080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93" name="Google Shape;1393;p97"/>
          <p:cNvCxnSpPr>
            <a:stCxn id="1338" idx="7"/>
            <a:endCxn id="1386" idx="2"/>
          </p:cNvCxnSpPr>
          <p:nvPr/>
        </p:nvCxnSpPr>
        <p:spPr>
          <a:xfrm rot="10800000" flipH="1">
            <a:off x="3410252" y="2160027"/>
            <a:ext cx="5980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94" name="Google Shape;1394;p97"/>
          <p:cNvCxnSpPr>
            <a:stCxn id="1334" idx="0"/>
            <a:endCxn id="1386" idx="2"/>
          </p:cNvCxnSpPr>
          <p:nvPr/>
        </p:nvCxnSpPr>
        <p:spPr>
          <a:xfrm rot="10800000">
            <a:off x="4008485" y="2160066"/>
            <a:ext cx="0" cy="247050"/>
          </a:xfrm>
          <a:prstGeom prst="straightConnector1">
            <a:avLst/>
          </a:prstGeom>
          <a:noFill/>
          <a:ln w="9525" cap="flat" cmpd="sng">
            <a:solidFill>
              <a:srgbClr val="757070"/>
            </a:solidFill>
            <a:prstDash val="solid"/>
            <a:miter lim="800000"/>
            <a:headEnd type="none" w="sm" len="sm"/>
            <a:tailEnd type="none" w="sm" len="sm"/>
          </a:ln>
        </p:spPr>
      </p:cxnSp>
      <p:cxnSp>
        <p:nvCxnSpPr>
          <p:cNvPr id="1395" name="Google Shape;1395;p97"/>
          <p:cNvCxnSpPr>
            <a:stCxn id="1332" idx="1"/>
            <a:endCxn id="1396" idx="2"/>
          </p:cNvCxnSpPr>
          <p:nvPr/>
        </p:nvCxnSpPr>
        <p:spPr>
          <a:xfrm rot="10800000">
            <a:off x="3357069" y="2160027"/>
            <a:ext cx="12496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97" name="Google Shape;1397;p97"/>
          <p:cNvCxnSpPr>
            <a:stCxn id="1330" idx="1"/>
            <a:endCxn id="1396" idx="2"/>
          </p:cNvCxnSpPr>
          <p:nvPr/>
        </p:nvCxnSpPr>
        <p:spPr>
          <a:xfrm rot="10800000">
            <a:off x="3357067" y="2160027"/>
            <a:ext cx="1901025" cy="269100"/>
          </a:xfrm>
          <a:prstGeom prst="straightConnector1">
            <a:avLst/>
          </a:prstGeom>
          <a:noFill/>
          <a:ln w="9525" cap="flat" cmpd="sng">
            <a:solidFill>
              <a:srgbClr val="757070"/>
            </a:solidFill>
            <a:prstDash val="solid"/>
            <a:miter lim="800000"/>
            <a:headEnd type="none" w="sm" len="sm"/>
            <a:tailEnd type="none" w="sm" len="sm"/>
          </a:ln>
        </p:spPr>
      </p:cxnSp>
      <p:cxnSp>
        <p:nvCxnSpPr>
          <p:cNvPr id="1398" name="Google Shape;1398;p97"/>
          <p:cNvCxnSpPr>
            <a:stCxn id="1340" idx="1"/>
            <a:endCxn id="1396" idx="2"/>
          </p:cNvCxnSpPr>
          <p:nvPr/>
        </p:nvCxnSpPr>
        <p:spPr>
          <a:xfrm rot="10800000">
            <a:off x="3357065" y="2160027"/>
            <a:ext cx="2552400" cy="269100"/>
          </a:xfrm>
          <a:prstGeom prst="straightConnector1">
            <a:avLst/>
          </a:prstGeom>
          <a:noFill/>
          <a:ln w="9525" cap="flat" cmpd="sng">
            <a:solidFill>
              <a:srgbClr val="757070"/>
            </a:solidFill>
            <a:prstDash val="solid"/>
            <a:miter lim="800000"/>
            <a:headEnd type="none" w="sm" len="sm"/>
            <a:tailEnd type="none" w="sm" len="sm"/>
          </a:ln>
        </p:spPr>
      </p:cxnSp>
      <p:cxnSp>
        <p:nvCxnSpPr>
          <p:cNvPr id="1399" name="Google Shape;1399;p97"/>
          <p:cNvCxnSpPr>
            <a:stCxn id="1343" idx="1"/>
            <a:endCxn id="1396" idx="2"/>
          </p:cNvCxnSpPr>
          <p:nvPr/>
        </p:nvCxnSpPr>
        <p:spPr>
          <a:xfrm rot="10800000">
            <a:off x="3356978" y="2160027"/>
            <a:ext cx="3208500" cy="269100"/>
          </a:xfrm>
          <a:prstGeom prst="straightConnector1">
            <a:avLst/>
          </a:prstGeom>
          <a:noFill/>
          <a:ln w="9525" cap="flat" cmpd="sng">
            <a:solidFill>
              <a:srgbClr val="757070"/>
            </a:solidFill>
            <a:prstDash val="solid"/>
            <a:miter lim="800000"/>
            <a:headEnd type="none" w="sm" len="sm"/>
            <a:tailEnd type="none" w="sm" len="sm"/>
          </a:ln>
        </p:spPr>
      </p:cxnSp>
      <p:cxnSp>
        <p:nvCxnSpPr>
          <p:cNvPr id="1400" name="Google Shape;1400;p97"/>
          <p:cNvCxnSpPr>
            <a:stCxn id="1347" idx="1"/>
            <a:endCxn id="1396" idx="2"/>
          </p:cNvCxnSpPr>
          <p:nvPr/>
        </p:nvCxnSpPr>
        <p:spPr>
          <a:xfrm rot="10800000">
            <a:off x="3356975" y="2160027"/>
            <a:ext cx="38598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401" name="Google Shape;1401;p97"/>
          <p:cNvCxnSpPr>
            <a:stCxn id="1336" idx="7"/>
            <a:endCxn id="1402" idx="2"/>
          </p:cNvCxnSpPr>
          <p:nvPr/>
        </p:nvCxnSpPr>
        <p:spPr>
          <a:xfrm rot="10800000" flipH="1">
            <a:off x="2107506" y="2160027"/>
            <a:ext cx="5980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403" name="Google Shape;1403;p97"/>
          <p:cNvCxnSpPr>
            <a:stCxn id="1338" idx="1"/>
            <a:endCxn id="1402" idx="2"/>
          </p:cNvCxnSpPr>
          <p:nvPr/>
        </p:nvCxnSpPr>
        <p:spPr>
          <a:xfrm rot="10800000">
            <a:off x="2705699" y="2160027"/>
            <a:ext cx="5982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404" name="Google Shape;1404;p97"/>
          <p:cNvCxnSpPr>
            <a:stCxn id="1334" idx="1"/>
            <a:endCxn id="1402" idx="2"/>
          </p:cNvCxnSpPr>
          <p:nvPr/>
        </p:nvCxnSpPr>
        <p:spPr>
          <a:xfrm rot="10800000">
            <a:off x="2705696" y="2160027"/>
            <a:ext cx="12496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405" name="Google Shape;1405;p97"/>
          <p:cNvCxnSpPr>
            <a:stCxn id="1332" idx="1"/>
            <a:endCxn id="1402" idx="2"/>
          </p:cNvCxnSpPr>
          <p:nvPr/>
        </p:nvCxnSpPr>
        <p:spPr>
          <a:xfrm rot="10800000">
            <a:off x="2705694" y="2160027"/>
            <a:ext cx="1901025" cy="269100"/>
          </a:xfrm>
          <a:prstGeom prst="straightConnector1">
            <a:avLst/>
          </a:prstGeom>
          <a:noFill/>
          <a:ln w="9525" cap="flat" cmpd="sng">
            <a:solidFill>
              <a:srgbClr val="757070"/>
            </a:solidFill>
            <a:prstDash val="solid"/>
            <a:miter lim="800000"/>
            <a:headEnd type="none" w="sm" len="sm"/>
            <a:tailEnd type="none" w="sm" len="sm"/>
          </a:ln>
        </p:spPr>
      </p:cxnSp>
      <p:cxnSp>
        <p:nvCxnSpPr>
          <p:cNvPr id="1406" name="Google Shape;1406;p97"/>
          <p:cNvCxnSpPr>
            <a:stCxn id="1330" idx="1"/>
            <a:endCxn id="1402" idx="2"/>
          </p:cNvCxnSpPr>
          <p:nvPr/>
        </p:nvCxnSpPr>
        <p:spPr>
          <a:xfrm rot="10800000">
            <a:off x="2705692" y="2160027"/>
            <a:ext cx="2552400" cy="269100"/>
          </a:xfrm>
          <a:prstGeom prst="straightConnector1">
            <a:avLst/>
          </a:prstGeom>
          <a:noFill/>
          <a:ln w="9525" cap="flat" cmpd="sng">
            <a:solidFill>
              <a:srgbClr val="757070"/>
            </a:solidFill>
            <a:prstDash val="solid"/>
            <a:miter lim="800000"/>
            <a:headEnd type="none" w="sm" len="sm"/>
            <a:tailEnd type="none" w="sm" len="sm"/>
          </a:ln>
        </p:spPr>
      </p:cxnSp>
      <p:cxnSp>
        <p:nvCxnSpPr>
          <p:cNvPr id="1407" name="Google Shape;1407;p97"/>
          <p:cNvCxnSpPr>
            <a:stCxn id="1340" idx="1"/>
            <a:endCxn id="1402" idx="2"/>
          </p:cNvCxnSpPr>
          <p:nvPr/>
        </p:nvCxnSpPr>
        <p:spPr>
          <a:xfrm rot="10800000">
            <a:off x="2705690" y="2160027"/>
            <a:ext cx="32037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408" name="Google Shape;1408;p97"/>
          <p:cNvCxnSpPr>
            <a:stCxn id="1343" idx="1"/>
            <a:endCxn id="1402" idx="2"/>
          </p:cNvCxnSpPr>
          <p:nvPr/>
        </p:nvCxnSpPr>
        <p:spPr>
          <a:xfrm rot="10800000">
            <a:off x="2705603" y="2160027"/>
            <a:ext cx="38598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409" name="Google Shape;1409;p97"/>
          <p:cNvCxnSpPr>
            <a:stCxn id="1347" idx="1"/>
            <a:endCxn id="1402" idx="2"/>
          </p:cNvCxnSpPr>
          <p:nvPr/>
        </p:nvCxnSpPr>
        <p:spPr>
          <a:xfrm rot="10800000">
            <a:off x="2705600" y="2160027"/>
            <a:ext cx="45112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410" name="Google Shape;1410;p97"/>
          <p:cNvCxnSpPr>
            <a:stCxn id="1327" idx="7"/>
            <a:endCxn id="1396" idx="2"/>
          </p:cNvCxnSpPr>
          <p:nvPr/>
        </p:nvCxnSpPr>
        <p:spPr>
          <a:xfrm rot="10800000" flipH="1">
            <a:off x="2758879" y="2160027"/>
            <a:ext cx="5980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411" name="Google Shape;1411;p97"/>
          <p:cNvCxnSpPr>
            <a:stCxn id="1336" idx="7"/>
            <a:endCxn id="1396" idx="2"/>
          </p:cNvCxnSpPr>
          <p:nvPr/>
        </p:nvCxnSpPr>
        <p:spPr>
          <a:xfrm rot="10800000" flipH="1">
            <a:off x="2107506" y="2160027"/>
            <a:ext cx="1249425" cy="269100"/>
          </a:xfrm>
          <a:prstGeom prst="straightConnector1">
            <a:avLst/>
          </a:prstGeom>
          <a:noFill/>
          <a:ln w="9525" cap="flat" cmpd="sng">
            <a:solidFill>
              <a:srgbClr val="757070"/>
            </a:solidFill>
            <a:prstDash val="solid"/>
            <a:miter lim="800000"/>
            <a:headEnd type="none" w="sm" len="sm"/>
            <a:tailEnd type="none" w="sm" len="sm"/>
          </a:ln>
        </p:spPr>
      </p:cxnSp>
      <p:cxnSp>
        <p:nvCxnSpPr>
          <p:cNvPr id="1412" name="Google Shape;1412;p97"/>
          <p:cNvCxnSpPr>
            <a:stCxn id="1343" idx="1"/>
            <a:endCxn id="1413" idx="2"/>
          </p:cNvCxnSpPr>
          <p:nvPr/>
        </p:nvCxnSpPr>
        <p:spPr>
          <a:xfrm rot="10800000">
            <a:off x="2054228" y="2160027"/>
            <a:ext cx="45112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414" name="Google Shape;1414;p97"/>
          <p:cNvCxnSpPr>
            <a:stCxn id="1347" idx="1"/>
            <a:endCxn id="1413" idx="2"/>
          </p:cNvCxnSpPr>
          <p:nvPr/>
        </p:nvCxnSpPr>
        <p:spPr>
          <a:xfrm rot="10800000">
            <a:off x="2054225" y="2160027"/>
            <a:ext cx="5162625" cy="269100"/>
          </a:xfrm>
          <a:prstGeom prst="straightConnector1">
            <a:avLst/>
          </a:prstGeom>
          <a:noFill/>
          <a:ln w="9525" cap="flat" cmpd="sng">
            <a:solidFill>
              <a:srgbClr val="757070"/>
            </a:solidFill>
            <a:prstDash val="solid"/>
            <a:miter lim="800000"/>
            <a:headEnd type="none" w="sm" len="sm"/>
            <a:tailEnd type="none" w="sm" len="sm"/>
          </a:ln>
        </p:spPr>
      </p:cxnSp>
      <p:cxnSp>
        <p:nvCxnSpPr>
          <p:cNvPr id="1415" name="Google Shape;1415;p97"/>
          <p:cNvCxnSpPr>
            <a:endCxn id="1413" idx="2"/>
          </p:cNvCxnSpPr>
          <p:nvPr/>
        </p:nvCxnSpPr>
        <p:spPr>
          <a:xfrm rot="10800000">
            <a:off x="2054284" y="2159996"/>
            <a:ext cx="2552400" cy="269100"/>
          </a:xfrm>
          <a:prstGeom prst="straightConnector1">
            <a:avLst/>
          </a:prstGeom>
          <a:noFill/>
          <a:ln w="9525" cap="flat" cmpd="sng">
            <a:solidFill>
              <a:srgbClr val="757070"/>
            </a:solidFill>
            <a:prstDash val="solid"/>
            <a:miter lim="800000"/>
            <a:headEnd type="none" w="sm" len="sm"/>
            <a:tailEnd type="none" w="sm" len="sm"/>
          </a:ln>
        </p:spPr>
      </p:cxnSp>
      <p:cxnSp>
        <p:nvCxnSpPr>
          <p:cNvPr id="1416" name="Google Shape;1416;p97"/>
          <p:cNvCxnSpPr>
            <a:endCxn id="1413" idx="2"/>
          </p:cNvCxnSpPr>
          <p:nvPr/>
        </p:nvCxnSpPr>
        <p:spPr>
          <a:xfrm rot="10800000">
            <a:off x="2054284" y="2159996"/>
            <a:ext cx="32037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417" name="Google Shape;1417;p97"/>
          <p:cNvCxnSpPr>
            <a:stCxn id="1334" idx="1"/>
            <a:endCxn id="1413" idx="2"/>
          </p:cNvCxnSpPr>
          <p:nvPr/>
        </p:nvCxnSpPr>
        <p:spPr>
          <a:xfrm rot="10800000">
            <a:off x="2054321" y="2160027"/>
            <a:ext cx="1901025" cy="269100"/>
          </a:xfrm>
          <a:prstGeom prst="straightConnector1">
            <a:avLst/>
          </a:prstGeom>
          <a:noFill/>
          <a:ln w="9525" cap="flat" cmpd="sng">
            <a:solidFill>
              <a:srgbClr val="757070"/>
            </a:solidFill>
            <a:prstDash val="solid"/>
            <a:miter lim="800000"/>
            <a:headEnd type="none" w="sm" len="sm"/>
            <a:tailEnd type="none" w="sm" len="sm"/>
          </a:ln>
        </p:spPr>
      </p:cxnSp>
      <p:cxnSp>
        <p:nvCxnSpPr>
          <p:cNvPr id="1418" name="Google Shape;1418;p97"/>
          <p:cNvCxnSpPr>
            <a:stCxn id="1327" idx="1"/>
            <a:endCxn id="1413" idx="2"/>
          </p:cNvCxnSpPr>
          <p:nvPr/>
        </p:nvCxnSpPr>
        <p:spPr>
          <a:xfrm rot="10800000">
            <a:off x="2054326" y="2160027"/>
            <a:ext cx="5982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419" name="Google Shape;1419;p97"/>
          <p:cNvCxnSpPr>
            <a:stCxn id="1338" idx="1"/>
            <a:endCxn id="1413" idx="2"/>
          </p:cNvCxnSpPr>
          <p:nvPr/>
        </p:nvCxnSpPr>
        <p:spPr>
          <a:xfrm rot="10800000">
            <a:off x="2054324" y="2160027"/>
            <a:ext cx="1249650" cy="269100"/>
          </a:xfrm>
          <a:prstGeom prst="straightConnector1">
            <a:avLst/>
          </a:prstGeom>
          <a:noFill/>
          <a:ln w="9525" cap="flat" cmpd="sng">
            <a:solidFill>
              <a:srgbClr val="757070"/>
            </a:solidFill>
            <a:prstDash val="solid"/>
            <a:miter lim="800000"/>
            <a:headEnd type="none" w="sm" len="sm"/>
            <a:tailEnd type="none" w="sm" len="sm"/>
          </a:ln>
        </p:spPr>
      </p:cxnSp>
      <p:cxnSp>
        <p:nvCxnSpPr>
          <p:cNvPr id="1420" name="Google Shape;1420;p97"/>
          <p:cNvCxnSpPr>
            <a:endCxn id="1421" idx="7"/>
          </p:cNvCxnSpPr>
          <p:nvPr/>
        </p:nvCxnSpPr>
        <p:spPr>
          <a:xfrm flipH="1">
            <a:off x="2107507" y="3013778"/>
            <a:ext cx="445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422" name="Google Shape;1422;p97"/>
          <p:cNvCxnSpPr>
            <a:endCxn id="1421" idx="7"/>
          </p:cNvCxnSpPr>
          <p:nvPr/>
        </p:nvCxnSpPr>
        <p:spPr>
          <a:xfrm flipH="1">
            <a:off x="2107507" y="3013778"/>
            <a:ext cx="51093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423" name="Google Shape;1423;p97"/>
          <p:cNvCxnSpPr>
            <a:endCxn id="1424" idx="1"/>
          </p:cNvCxnSpPr>
          <p:nvPr/>
        </p:nvCxnSpPr>
        <p:spPr>
          <a:xfrm>
            <a:off x="4061676" y="3013778"/>
            <a:ext cx="315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425" name="Google Shape;1425;p97"/>
          <p:cNvCxnSpPr>
            <a:endCxn id="1424" idx="1"/>
          </p:cNvCxnSpPr>
          <p:nvPr/>
        </p:nvCxnSpPr>
        <p:spPr>
          <a:xfrm>
            <a:off x="2758926" y="3013778"/>
            <a:ext cx="445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426" name="Google Shape;1426;p97"/>
          <p:cNvCxnSpPr>
            <a:endCxn id="1427" idx="1"/>
          </p:cNvCxnSpPr>
          <p:nvPr/>
        </p:nvCxnSpPr>
        <p:spPr>
          <a:xfrm>
            <a:off x="2107415" y="3013778"/>
            <a:ext cx="38020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428" name="Google Shape;1428;p97"/>
          <p:cNvCxnSpPr>
            <a:endCxn id="1424" idx="1"/>
          </p:cNvCxnSpPr>
          <p:nvPr/>
        </p:nvCxnSpPr>
        <p:spPr>
          <a:xfrm>
            <a:off x="2107551" y="3013778"/>
            <a:ext cx="51093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429" name="Google Shape;1429;p97"/>
          <p:cNvCxnSpPr>
            <a:endCxn id="1430" idx="1"/>
          </p:cNvCxnSpPr>
          <p:nvPr/>
        </p:nvCxnSpPr>
        <p:spPr>
          <a:xfrm>
            <a:off x="2107418" y="3013778"/>
            <a:ext cx="31506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431" name="Google Shape;1431;p97"/>
          <p:cNvCxnSpPr>
            <a:endCxn id="1424" idx="1"/>
          </p:cNvCxnSpPr>
          <p:nvPr/>
        </p:nvCxnSpPr>
        <p:spPr>
          <a:xfrm>
            <a:off x="3410301" y="3013778"/>
            <a:ext cx="380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432" name="Google Shape;1432;p97"/>
          <p:cNvCxnSpPr>
            <a:stCxn id="1421" idx="5"/>
            <a:endCxn id="1433" idx="0"/>
          </p:cNvCxnSpPr>
          <p:nvPr/>
        </p:nvCxnSpPr>
        <p:spPr>
          <a:xfrm>
            <a:off x="2107507" y="3492206"/>
            <a:ext cx="5980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34" name="Google Shape;1434;p97"/>
          <p:cNvCxnSpPr>
            <a:stCxn id="1435" idx="4"/>
            <a:endCxn id="1433" idx="0"/>
          </p:cNvCxnSpPr>
          <p:nvPr/>
        </p:nvCxnSpPr>
        <p:spPr>
          <a:xfrm>
            <a:off x="2705741" y="3514217"/>
            <a:ext cx="0" cy="255825"/>
          </a:xfrm>
          <a:prstGeom prst="straightConnector1">
            <a:avLst/>
          </a:prstGeom>
          <a:noFill/>
          <a:ln w="9525" cap="flat" cmpd="sng">
            <a:solidFill>
              <a:srgbClr val="757070"/>
            </a:solidFill>
            <a:prstDash val="solid"/>
            <a:miter lim="800000"/>
            <a:headEnd type="none" w="sm" len="sm"/>
            <a:tailEnd type="none" w="sm" len="sm"/>
          </a:ln>
        </p:spPr>
      </p:cxnSp>
      <p:cxnSp>
        <p:nvCxnSpPr>
          <p:cNvPr id="1436" name="Google Shape;1436;p97"/>
          <p:cNvCxnSpPr>
            <a:stCxn id="1437" idx="3"/>
            <a:endCxn id="1433" idx="0"/>
          </p:cNvCxnSpPr>
          <p:nvPr/>
        </p:nvCxnSpPr>
        <p:spPr>
          <a:xfrm flipH="1">
            <a:off x="2705699" y="3492206"/>
            <a:ext cx="5982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38" name="Google Shape;1438;p97"/>
          <p:cNvCxnSpPr>
            <a:stCxn id="1439" idx="3"/>
            <a:endCxn id="1433" idx="0"/>
          </p:cNvCxnSpPr>
          <p:nvPr/>
        </p:nvCxnSpPr>
        <p:spPr>
          <a:xfrm flipH="1">
            <a:off x="2705697" y="3492206"/>
            <a:ext cx="12496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40" name="Google Shape;1440;p97"/>
          <p:cNvCxnSpPr>
            <a:stCxn id="1441" idx="3"/>
            <a:endCxn id="1433" idx="0"/>
          </p:cNvCxnSpPr>
          <p:nvPr/>
        </p:nvCxnSpPr>
        <p:spPr>
          <a:xfrm flipH="1">
            <a:off x="2705695" y="3492206"/>
            <a:ext cx="190102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42" name="Google Shape;1442;p97"/>
          <p:cNvCxnSpPr>
            <a:stCxn id="1430" idx="3"/>
            <a:endCxn id="1433" idx="0"/>
          </p:cNvCxnSpPr>
          <p:nvPr/>
        </p:nvCxnSpPr>
        <p:spPr>
          <a:xfrm flipH="1">
            <a:off x="2705693" y="3492206"/>
            <a:ext cx="255240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43" name="Google Shape;1443;p97"/>
          <p:cNvCxnSpPr>
            <a:stCxn id="1427" idx="3"/>
          </p:cNvCxnSpPr>
          <p:nvPr/>
        </p:nvCxnSpPr>
        <p:spPr>
          <a:xfrm flipH="1">
            <a:off x="2705690" y="3492206"/>
            <a:ext cx="32037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44" name="Google Shape;1444;p97"/>
          <p:cNvCxnSpPr>
            <a:stCxn id="1445" idx="3"/>
            <a:endCxn id="1433" idx="0"/>
          </p:cNvCxnSpPr>
          <p:nvPr/>
        </p:nvCxnSpPr>
        <p:spPr>
          <a:xfrm flipH="1">
            <a:off x="2705603" y="3492206"/>
            <a:ext cx="38598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46" name="Google Shape;1446;p97"/>
          <p:cNvCxnSpPr>
            <a:stCxn id="1424" idx="3"/>
            <a:endCxn id="1433" idx="0"/>
          </p:cNvCxnSpPr>
          <p:nvPr/>
        </p:nvCxnSpPr>
        <p:spPr>
          <a:xfrm flipH="1">
            <a:off x="2705601" y="3492206"/>
            <a:ext cx="45112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47" name="Google Shape;1447;p97"/>
          <p:cNvCxnSpPr>
            <a:stCxn id="1437" idx="4"/>
            <a:endCxn id="1448" idx="0"/>
          </p:cNvCxnSpPr>
          <p:nvPr/>
        </p:nvCxnSpPr>
        <p:spPr>
          <a:xfrm>
            <a:off x="3357113" y="3514217"/>
            <a:ext cx="0" cy="255825"/>
          </a:xfrm>
          <a:prstGeom prst="straightConnector1">
            <a:avLst/>
          </a:prstGeom>
          <a:noFill/>
          <a:ln w="9525" cap="flat" cmpd="sng">
            <a:solidFill>
              <a:srgbClr val="757070"/>
            </a:solidFill>
            <a:prstDash val="solid"/>
            <a:miter lim="800000"/>
            <a:headEnd type="none" w="sm" len="sm"/>
            <a:tailEnd type="none" w="sm" len="sm"/>
          </a:ln>
        </p:spPr>
      </p:cxnSp>
      <p:cxnSp>
        <p:nvCxnSpPr>
          <p:cNvPr id="1449" name="Google Shape;1449;p97"/>
          <p:cNvCxnSpPr>
            <a:stCxn id="1435" idx="5"/>
            <a:endCxn id="1448" idx="0"/>
          </p:cNvCxnSpPr>
          <p:nvPr/>
        </p:nvCxnSpPr>
        <p:spPr>
          <a:xfrm>
            <a:off x="2758880" y="3492206"/>
            <a:ext cx="5980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50" name="Google Shape;1450;p97"/>
          <p:cNvCxnSpPr>
            <a:stCxn id="1421" idx="5"/>
            <a:endCxn id="1448" idx="0"/>
          </p:cNvCxnSpPr>
          <p:nvPr/>
        </p:nvCxnSpPr>
        <p:spPr>
          <a:xfrm>
            <a:off x="2107507" y="3492206"/>
            <a:ext cx="124942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51" name="Google Shape;1451;p97"/>
          <p:cNvCxnSpPr>
            <a:stCxn id="1439" idx="3"/>
            <a:endCxn id="1448" idx="0"/>
          </p:cNvCxnSpPr>
          <p:nvPr/>
        </p:nvCxnSpPr>
        <p:spPr>
          <a:xfrm flipH="1">
            <a:off x="3357072" y="3492206"/>
            <a:ext cx="5982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52" name="Google Shape;1452;p97"/>
          <p:cNvCxnSpPr>
            <a:stCxn id="1441" idx="3"/>
            <a:endCxn id="1448" idx="0"/>
          </p:cNvCxnSpPr>
          <p:nvPr/>
        </p:nvCxnSpPr>
        <p:spPr>
          <a:xfrm flipH="1">
            <a:off x="3357070" y="3492206"/>
            <a:ext cx="12496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53" name="Google Shape;1453;p97"/>
          <p:cNvCxnSpPr>
            <a:stCxn id="1430" idx="3"/>
            <a:endCxn id="1448" idx="0"/>
          </p:cNvCxnSpPr>
          <p:nvPr/>
        </p:nvCxnSpPr>
        <p:spPr>
          <a:xfrm flipH="1">
            <a:off x="3357068" y="3492206"/>
            <a:ext cx="190102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54" name="Google Shape;1454;p97"/>
          <p:cNvCxnSpPr>
            <a:stCxn id="1427" idx="3"/>
            <a:endCxn id="1448" idx="0"/>
          </p:cNvCxnSpPr>
          <p:nvPr/>
        </p:nvCxnSpPr>
        <p:spPr>
          <a:xfrm flipH="1">
            <a:off x="3357065" y="3492206"/>
            <a:ext cx="255240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55" name="Google Shape;1455;p97"/>
          <p:cNvCxnSpPr>
            <a:stCxn id="1445" idx="3"/>
            <a:endCxn id="1448" idx="0"/>
          </p:cNvCxnSpPr>
          <p:nvPr/>
        </p:nvCxnSpPr>
        <p:spPr>
          <a:xfrm flipH="1">
            <a:off x="3356978" y="3492206"/>
            <a:ext cx="320850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56" name="Google Shape;1456;p97"/>
          <p:cNvCxnSpPr>
            <a:stCxn id="1424" idx="3"/>
            <a:endCxn id="1448" idx="0"/>
          </p:cNvCxnSpPr>
          <p:nvPr/>
        </p:nvCxnSpPr>
        <p:spPr>
          <a:xfrm flipH="1">
            <a:off x="3356976" y="3492206"/>
            <a:ext cx="38598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57" name="Google Shape;1457;p97"/>
          <p:cNvCxnSpPr>
            <a:stCxn id="1424" idx="3"/>
            <a:endCxn id="1458" idx="0"/>
          </p:cNvCxnSpPr>
          <p:nvPr/>
        </p:nvCxnSpPr>
        <p:spPr>
          <a:xfrm flipH="1">
            <a:off x="4008351" y="3492206"/>
            <a:ext cx="320850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59" name="Google Shape;1459;p97"/>
          <p:cNvCxnSpPr>
            <a:stCxn id="1445" idx="3"/>
            <a:endCxn id="1458" idx="0"/>
          </p:cNvCxnSpPr>
          <p:nvPr/>
        </p:nvCxnSpPr>
        <p:spPr>
          <a:xfrm flipH="1">
            <a:off x="4008353" y="3492206"/>
            <a:ext cx="255712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60" name="Google Shape;1460;p97"/>
          <p:cNvCxnSpPr>
            <a:stCxn id="1427" idx="3"/>
            <a:endCxn id="1458" idx="0"/>
          </p:cNvCxnSpPr>
          <p:nvPr/>
        </p:nvCxnSpPr>
        <p:spPr>
          <a:xfrm flipH="1">
            <a:off x="4008440" y="3492206"/>
            <a:ext cx="190102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61" name="Google Shape;1461;p97"/>
          <p:cNvCxnSpPr>
            <a:stCxn id="1430" idx="3"/>
            <a:endCxn id="1458" idx="0"/>
          </p:cNvCxnSpPr>
          <p:nvPr/>
        </p:nvCxnSpPr>
        <p:spPr>
          <a:xfrm flipH="1">
            <a:off x="4008443" y="3492206"/>
            <a:ext cx="12496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62" name="Google Shape;1462;p97"/>
          <p:cNvCxnSpPr>
            <a:stCxn id="1441" idx="3"/>
            <a:endCxn id="1458" idx="0"/>
          </p:cNvCxnSpPr>
          <p:nvPr/>
        </p:nvCxnSpPr>
        <p:spPr>
          <a:xfrm flipH="1">
            <a:off x="4008445" y="3492206"/>
            <a:ext cx="5982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63" name="Google Shape;1463;p97"/>
          <p:cNvCxnSpPr>
            <a:stCxn id="1439" idx="4"/>
            <a:endCxn id="1458" idx="0"/>
          </p:cNvCxnSpPr>
          <p:nvPr/>
        </p:nvCxnSpPr>
        <p:spPr>
          <a:xfrm>
            <a:off x="4008486" y="3514217"/>
            <a:ext cx="0" cy="255825"/>
          </a:xfrm>
          <a:prstGeom prst="straightConnector1">
            <a:avLst/>
          </a:prstGeom>
          <a:noFill/>
          <a:ln w="9525" cap="flat" cmpd="sng">
            <a:solidFill>
              <a:srgbClr val="757070"/>
            </a:solidFill>
            <a:prstDash val="solid"/>
            <a:miter lim="800000"/>
            <a:headEnd type="none" w="sm" len="sm"/>
            <a:tailEnd type="none" w="sm" len="sm"/>
          </a:ln>
        </p:spPr>
      </p:cxnSp>
      <p:cxnSp>
        <p:nvCxnSpPr>
          <p:cNvPr id="1464" name="Google Shape;1464;p97"/>
          <p:cNvCxnSpPr>
            <a:stCxn id="1437" idx="5"/>
            <a:endCxn id="1458" idx="0"/>
          </p:cNvCxnSpPr>
          <p:nvPr/>
        </p:nvCxnSpPr>
        <p:spPr>
          <a:xfrm>
            <a:off x="3410252" y="3492206"/>
            <a:ext cx="5980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65" name="Google Shape;1465;p97"/>
          <p:cNvCxnSpPr>
            <a:stCxn id="1435" idx="5"/>
            <a:endCxn id="1458" idx="0"/>
          </p:cNvCxnSpPr>
          <p:nvPr/>
        </p:nvCxnSpPr>
        <p:spPr>
          <a:xfrm>
            <a:off x="2758880" y="3492206"/>
            <a:ext cx="124942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66" name="Google Shape;1466;p97"/>
          <p:cNvCxnSpPr>
            <a:stCxn id="1421" idx="5"/>
            <a:endCxn id="1458" idx="0"/>
          </p:cNvCxnSpPr>
          <p:nvPr/>
        </p:nvCxnSpPr>
        <p:spPr>
          <a:xfrm>
            <a:off x="2107507" y="3492206"/>
            <a:ext cx="190080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67" name="Google Shape;1467;p97"/>
          <p:cNvCxnSpPr>
            <a:stCxn id="1421" idx="4"/>
            <a:endCxn id="1468" idx="0"/>
          </p:cNvCxnSpPr>
          <p:nvPr/>
        </p:nvCxnSpPr>
        <p:spPr>
          <a:xfrm>
            <a:off x="2054368" y="3514217"/>
            <a:ext cx="0" cy="255825"/>
          </a:xfrm>
          <a:prstGeom prst="straightConnector1">
            <a:avLst/>
          </a:prstGeom>
          <a:noFill/>
          <a:ln w="9525" cap="flat" cmpd="sng">
            <a:solidFill>
              <a:srgbClr val="757070"/>
            </a:solidFill>
            <a:prstDash val="solid"/>
            <a:miter lim="800000"/>
            <a:headEnd type="none" w="sm" len="sm"/>
            <a:tailEnd type="none" w="sm" len="sm"/>
          </a:ln>
        </p:spPr>
      </p:cxnSp>
      <p:cxnSp>
        <p:nvCxnSpPr>
          <p:cNvPr id="1469" name="Google Shape;1469;p97"/>
          <p:cNvCxnSpPr>
            <a:stCxn id="1435" idx="3"/>
            <a:endCxn id="1468" idx="0"/>
          </p:cNvCxnSpPr>
          <p:nvPr/>
        </p:nvCxnSpPr>
        <p:spPr>
          <a:xfrm flipH="1">
            <a:off x="2054327" y="3492206"/>
            <a:ext cx="5982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70" name="Google Shape;1470;p97"/>
          <p:cNvCxnSpPr>
            <a:stCxn id="1437" idx="3"/>
            <a:endCxn id="1468" idx="0"/>
          </p:cNvCxnSpPr>
          <p:nvPr/>
        </p:nvCxnSpPr>
        <p:spPr>
          <a:xfrm flipH="1">
            <a:off x="2054324" y="3492206"/>
            <a:ext cx="12496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71" name="Google Shape;1471;p97"/>
          <p:cNvCxnSpPr>
            <a:stCxn id="1439" idx="3"/>
            <a:endCxn id="1468" idx="0"/>
          </p:cNvCxnSpPr>
          <p:nvPr/>
        </p:nvCxnSpPr>
        <p:spPr>
          <a:xfrm flipH="1">
            <a:off x="2054322" y="3492206"/>
            <a:ext cx="190102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72" name="Google Shape;1472;p97"/>
          <p:cNvCxnSpPr>
            <a:stCxn id="1441" idx="3"/>
            <a:endCxn id="1468" idx="0"/>
          </p:cNvCxnSpPr>
          <p:nvPr/>
        </p:nvCxnSpPr>
        <p:spPr>
          <a:xfrm flipH="1">
            <a:off x="2054320" y="3492206"/>
            <a:ext cx="255240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73" name="Google Shape;1473;p97"/>
          <p:cNvCxnSpPr>
            <a:stCxn id="1430" idx="3"/>
            <a:endCxn id="1468" idx="0"/>
          </p:cNvCxnSpPr>
          <p:nvPr/>
        </p:nvCxnSpPr>
        <p:spPr>
          <a:xfrm flipH="1">
            <a:off x="2054318" y="3492206"/>
            <a:ext cx="32037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74" name="Google Shape;1474;p97"/>
          <p:cNvCxnSpPr>
            <a:stCxn id="1427" idx="3"/>
            <a:endCxn id="1468" idx="0"/>
          </p:cNvCxnSpPr>
          <p:nvPr/>
        </p:nvCxnSpPr>
        <p:spPr>
          <a:xfrm flipH="1">
            <a:off x="2054315" y="3492206"/>
            <a:ext cx="38551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75" name="Google Shape;1475;p97"/>
          <p:cNvCxnSpPr>
            <a:stCxn id="1445" idx="3"/>
            <a:endCxn id="1468" idx="0"/>
          </p:cNvCxnSpPr>
          <p:nvPr/>
        </p:nvCxnSpPr>
        <p:spPr>
          <a:xfrm flipH="1">
            <a:off x="2054228" y="3492206"/>
            <a:ext cx="45112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76" name="Google Shape;1476;p97"/>
          <p:cNvCxnSpPr>
            <a:stCxn id="1424" idx="3"/>
            <a:endCxn id="1468" idx="0"/>
          </p:cNvCxnSpPr>
          <p:nvPr/>
        </p:nvCxnSpPr>
        <p:spPr>
          <a:xfrm flipH="1">
            <a:off x="2054226" y="3492206"/>
            <a:ext cx="516262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77" name="Google Shape;1477;p97"/>
          <p:cNvCxnSpPr>
            <a:stCxn id="1441" idx="4"/>
            <a:endCxn id="1478" idx="0"/>
          </p:cNvCxnSpPr>
          <p:nvPr/>
        </p:nvCxnSpPr>
        <p:spPr>
          <a:xfrm>
            <a:off x="4659859" y="3514217"/>
            <a:ext cx="0" cy="255825"/>
          </a:xfrm>
          <a:prstGeom prst="straightConnector1">
            <a:avLst/>
          </a:prstGeom>
          <a:noFill/>
          <a:ln w="9525" cap="flat" cmpd="sng">
            <a:solidFill>
              <a:srgbClr val="757070"/>
            </a:solidFill>
            <a:prstDash val="solid"/>
            <a:miter lim="800000"/>
            <a:headEnd type="none" w="sm" len="sm"/>
            <a:tailEnd type="none" w="sm" len="sm"/>
          </a:ln>
        </p:spPr>
      </p:cxnSp>
      <p:cxnSp>
        <p:nvCxnSpPr>
          <p:cNvPr id="1479" name="Google Shape;1479;p97"/>
          <p:cNvCxnSpPr>
            <a:stCxn id="1430" idx="3"/>
            <a:endCxn id="1478" idx="0"/>
          </p:cNvCxnSpPr>
          <p:nvPr/>
        </p:nvCxnSpPr>
        <p:spPr>
          <a:xfrm flipH="1">
            <a:off x="4659818" y="3492206"/>
            <a:ext cx="5982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80" name="Google Shape;1480;p97"/>
          <p:cNvCxnSpPr>
            <a:stCxn id="1427" idx="3"/>
            <a:endCxn id="1478" idx="0"/>
          </p:cNvCxnSpPr>
          <p:nvPr/>
        </p:nvCxnSpPr>
        <p:spPr>
          <a:xfrm flipH="1">
            <a:off x="4659815" y="3492206"/>
            <a:ext cx="12496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81" name="Google Shape;1481;p97"/>
          <p:cNvCxnSpPr>
            <a:stCxn id="1445" idx="3"/>
            <a:endCxn id="1478" idx="0"/>
          </p:cNvCxnSpPr>
          <p:nvPr/>
        </p:nvCxnSpPr>
        <p:spPr>
          <a:xfrm flipH="1">
            <a:off x="4659728" y="3492206"/>
            <a:ext cx="19057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82" name="Google Shape;1482;p97"/>
          <p:cNvCxnSpPr>
            <a:stCxn id="1424" idx="3"/>
            <a:endCxn id="1478" idx="0"/>
          </p:cNvCxnSpPr>
          <p:nvPr/>
        </p:nvCxnSpPr>
        <p:spPr>
          <a:xfrm flipH="1">
            <a:off x="4659726" y="3492206"/>
            <a:ext cx="255712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83" name="Google Shape;1483;p97"/>
          <p:cNvCxnSpPr>
            <a:stCxn id="1439" idx="5"/>
            <a:endCxn id="1478" idx="0"/>
          </p:cNvCxnSpPr>
          <p:nvPr/>
        </p:nvCxnSpPr>
        <p:spPr>
          <a:xfrm>
            <a:off x="4061625" y="3492206"/>
            <a:ext cx="5980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84" name="Google Shape;1484;p97"/>
          <p:cNvCxnSpPr>
            <a:stCxn id="1437" idx="5"/>
            <a:endCxn id="1478" idx="0"/>
          </p:cNvCxnSpPr>
          <p:nvPr/>
        </p:nvCxnSpPr>
        <p:spPr>
          <a:xfrm>
            <a:off x="3410252" y="3492206"/>
            <a:ext cx="124942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85" name="Google Shape;1485;p97"/>
          <p:cNvCxnSpPr>
            <a:stCxn id="1435" idx="5"/>
            <a:endCxn id="1478" idx="0"/>
          </p:cNvCxnSpPr>
          <p:nvPr/>
        </p:nvCxnSpPr>
        <p:spPr>
          <a:xfrm>
            <a:off x="2758880" y="3492206"/>
            <a:ext cx="190080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86" name="Google Shape;1486;p97"/>
          <p:cNvCxnSpPr>
            <a:stCxn id="1421" idx="5"/>
            <a:endCxn id="1478" idx="0"/>
          </p:cNvCxnSpPr>
          <p:nvPr/>
        </p:nvCxnSpPr>
        <p:spPr>
          <a:xfrm>
            <a:off x="2107507" y="3492206"/>
            <a:ext cx="25521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87" name="Google Shape;1487;p97"/>
          <p:cNvCxnSpPr>
            <a:stCxn id="1427" idx="4"/>
            <a:endCxn id="1488" idx="0"/>
          </p:cNvCxnSpPr>
          <p:nvPr/>
        </p:nvCxnSpPr>
        <p:spPr>
          <a:xfrm>
            <a:off x="5962604" y="3514217"/>
            <a:ext cx="0" cy="255825"/>
          </a:xfrm>
          <a:prstGeom prst="straightConnector1">
            <a:avLst/>
          </a:prstGeom>
          <a:noFill/>
          <a:ln w="9525" cap="flat" cmpd="sng">
            <a:solidFill>
              <a:srgbClr val="757070"/>
            </a:solidFill>
            <a:prstDash val="solid"/>
            <a:miter lim="800000"/>
            <a:headEnd type="none" w="sm" len="sm"/>
            <a:tailEnd type="none" w="sm" len="sm"/>
          </a:ln>
        </p:spPr>
      </p:cxnSp>
      <p:cxnSp>
        <p:nvCxnSpPr>
          <p:cNvPr id="1489" name="Google Shape;1489;p97"/>
          <p:cNvCxnSpPr>
            <a:stCxn id="1445" idx="3"/>
            <a:endCxn id="1488" idx="0"/>
          </p:cNvCxnSpPr>
          <p:nvPr/>
        </p:nvCxnSpPr>
        <p:spPr>
          <a:xfrm flipH="1">
            <a:off x="5962478" y="3492206"/>
            <a:ext cx="60300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90" name="Google Shape;1490;p97"/>
          <p:cNvCxnSpPr>
            <a:stCxn id="1424" idx="3"/>
            <a:endCxn id="1488" idx="0"/>
          </p:cNvCxnSpPr>
          <p:nvPr/>
        </p:nvCxnSpPr>
        <p:spPr>
          <a:xfrm flipH="1">
            <a:off x="5962476" y="3492206"/>
            <a:ext cx="12543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91" name="Google Shape;1491;p97"/>
          <p:cNvCxnSpPr>
            <a:stCxn id="1430" idx="5"/>
            <a:endCxn id="1488" idx="0"/>
          </p:cNvCxnSpPr>
          <p:nvPr/>
        </p:nvCxnSpPr>
        <p:spPr>
          <a:xfrm>
            <a:off x="5364371" y="3492206"/>
            <a:ext cx="5980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92" name="Google Shape;1492;p97"/>
          <p:cNvCxnSpPr>
            <a:stCxn id="1441" idx="5"/>
            <a:endCxn id="1488" idx="0"/>
          </p:cNvCxnSpPr>
          <p:nvPr/>
        </p:nvCxnSpPr>
        <p:spPr>
          <a:xfrm>
            <a:off x="4712998" y="3492206"/>
            <a:ext cx="124942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93" name="Google Shape;1493;p97"/>
          <p:cNvCxnSpPr>
            <a:stCxn id="1439" idx="5"/>
            <a:endCxn id="1488" idx="0"/>
          </p:cNvCxnSpPr>
          <p:nvPr/>
        </p:nvCxnSpPr>
        <p:spPr>
          <a:xfrm>
            <a:off x="4061625" y="3492206"/>
            <a:ext cx="190080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94" name="Google Shape;1494;p97"/>
          <p:cNvCxnSpPr>
            <a:stCxn id="1437" idx="5"/>
            <a:endCxn id="1488" idx="0"/>
          </p:cNvCxnSpPr>
          <p:nvPr/>
        </p:nvCxnSpPr>
        <p:spPr>
          <a:xfrm>
            <a:off x="3410252" y="3492206"/>
            <a:ext cx="25521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95" name="Google Shape;1495;p97"/>
          <p:cNvCxnSpPr>
            <a:stCxn id="1435" idx="5"/>
            <a:endCxn id="1488" idx="0"/>
          </p:cNvCxnSpPr>
          <p:nvPr/>
        </p:nvCxnSpPr>
        <p:spPr>
          <a:xfrm>
            <a:off x="2758880" y="3492206"/>
            <a:ext cx="32035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496" name="Google Shape;1496;p97"/>
          <p:cNvCxnSpPr>
            <a:stCxn id="1421" idx="5"/>
            <a:endCxn id="1488" idx="0"/>
          </p:cNvCxnSpPr>
          <p:nvPr/>
        </p:nvCxnSpPr>
        <p:spPr>
          <a:xfrm>
            <a:off x="2107507" y="3492206"/>
            <a:ext cx="3854925" cy="277875"/>
          </a:xfrm>
          <a:prstGeom prst="straightConnector1">
            <a:avLst/>
          </a:prstGeom>
          <a:noFill/>
          <a:ln w="9525" cap="flat" cmpd="sng">
            <a:solidFill>
              <a:srgbClr val="757070"/>
            </a:solidFill>
            <a:prstDash val="solid"/>
            <a:miter lim="800000"/>
            <a:headEnd type="none" w="sm" len="sm"/>
            <a:tailEnd type="none" w="sm" len="sm"/>
          </a:ln>
        </p:spPr>
      </p:cxnSp>
      <p:cxnSp>
        <p:nvCxnSpPr>
          <p:cNvPr id="1497" name="Google Shape;1497;p97"/>
          <p:cNvCxnSpPr>
            <a:stCxn id="1445" idx="4"/>
            <a:endCxn id="1498" idx="0"/>
          </p:cNvCxnSpPr>
          <p:nvPr/>
        </p:nvCxnSpPr>
        <p:spPr>
          <a:xfrm>
            <a:off x="6618617" y="3514217"/>
            <a:ext cx="0" cy="255825"/>
          </a:xfrm>
          <a:prstGeom prst="straightConnector1">
            <a:avLst/>
          </a:prstGeom>
          <a:noFill/>
          <a:ln w="9525" cap="flat" cmpd="sng">
            <a:solidFill>
              <a:srgbClr val="757070"/>
            </a:solidFill>
            <a:prstDash val="solid"/>
            <a:miter lim="800000"/>
            <a:headEnd type="none" w="sm" len="sm"/>
            <a:tailEnd type="none" w="sm" len="sm"/>
          </a:ln>
        </p:spPr>
      </p:cxnSp>
      <p:cxnSp>
        <p:nvCxnSpPr>
          <p:cNvPr id="1499" name="Google Shape;1499;p97"/>
          <p:cNvCxnSpPr>
            <a:stCxn id="1424" idx="3"/>
            <a:endCxn id="1498" idx="0"/>
          </p:cNvCxnSpPr>
          <p:nvPr/>
        </p:nvCxnSpPr>
        <p:spPr>
          <a:xfrm flipH="1">
            <a:off x="6618576" y="3492206"/>
            <a:ext cx="5982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500" name="Google Shape;1500;p97"/>
          <p:cNvCxnSpPr>
            <a:stCxn id="1427" idx="5"/>
            <a:endCxn id="1498" idx="0"/>
          </p:cNvCxnSpPr>
          <p:nvPr/>
        </p:nvCxnSpPr>
        <p:spPr>
          <a:xfrm>
            <a:off x="6015743" y="3492206"/>
            <a:ext cx="6027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501" name="Google Shape;1501;p97"/>
          <p:cNvCxnSpPr>
            <a:stCxn id="1430" idx="5"/>
            <a:endCxn id="1498" idx="0"/>
          </p:cNvCxnSpPr>
          <p:nvPr/>
        </p:nvCxnSpPr>
        <p:spPr>
          <a:xfrm>
            <a:off x="5364371" y="3492206"/>
            <a:ext cx="12541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502" name="Google Shape;1502;p97"/>
          <p:cNvCxnSpPr>
            <a:stCxn id="1441" idx="5"/>
            <a:endCxn id="1498" idx="0"/>
          </p:cNvCxnSpPr>
          <p:nvPr/>
        </p:nvCxnSpPr>
        <p:spPr>
          <a:xfrm>
            <a:off x="4712998" y="3492206"/>
            <a:ext cx="1905525" cy="277875"/>
          </a:xfrm>
          <a:prstGeom prst="straightConnector1">
            <a:avLst/>
          </a:prstGeom>
          <a:noFill/>
          <a:ln w="9525" cap="flat" cmpd="sng">
            <a:solidFill>
              <a:srgbClr val="757070"/>
            </a:solidFill>
            <a:prstDash val="solid"/>
            <a:miter lim="800000"/>
            <a:headEnd type="none" w="sm" len="sm"/>
            <a:tailEnd type="none" w="sm" len="sm"/>
          </a:ln>
        </p:spPr>
      </p:cxnSp>
      <p:cxnSp>
        <p:nvCxnSpPr>
          <p:cNvPr id="1503" name="Google Shape;1503;p97"/>
          <p:cNvCxnSpPr>
            <a:stCxn id="1439" idx="5"/>
            <a:endCxn id="1498" idx="0"/>
          </p:cNvCxnSpPr>
          <p:nvPr/>
        </p:nvCxnSpPr>
        <p:spPr>
          <a:xfrm>
            <a:off x="4061625" y="3492206"/>
            <a:ext cx="2556900" cy="277875"/>
          </a:xfrm>
          <a:prstGeom prst="straightConnector1">
            <a:avLst/>
          </a:prstGeom>
          <a:noFill/>
          <a:ln w="9525" cap="flat" cmpd="sng">
            <a:solidFill>
              <a:srgbClr val="757070"/>
            </a:solidFill>
            <a:prstDash val="solid"/>
            <a:miter lim="800000"/>
            <a:headEnd type="none" w="sm" len="sm"/>
            <a:tailEnd type="none" w="sm" len="sm"/>
          </a:ln>
        </p:spPr>
      </p:cxnSp>
      <p:cxnSp>
        <p:nvCxnSpPr>
          <p:cNvPr id="1504" name="Google Shape;1504;p97"/>
          <p:cNvCxnSpPr>
            <a:stCxn id="1437" idx="5"/>
            <a:endCxn id="1498" idx="0"/>
          </p:cNvCxnSpPr>
          <p:nvPr/>
        </p:nvCxnSpPr>
        <p:spPr>
          <a:xfrm>
            <a:off x="3410252" y="3492206"/>
            <a:ext cx="32082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505" name="Google Shape;1505;p97"/>
          <p:cNvCxnSpPr>
            <a:stCxn id="1435" idx="5"/>
            <a:endCxn id="1498" idx="0"/>
          </p:cNvCxnSpPr>
          <p:nvPr/>
        </p:nvCxnSpPr>
        <p:spPr>
          <a:xfrm>
            <a:off x="2758880" y="3492206"/>
            <a:ext cx="38596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506" name="Google Shape;1506;p97"/>
          <p:cNvCxnSpPr>
            <a:stCxn id="1421" idx="5"/>
            <a:endCxn id="1498" idx="0"/>
          </p:cNvCxnSpPr>
          <p:nvPr/>
        </p:nvCxnSpPr>
        <p:spPr>
          <a:xfrm>
            <a:off x="2107507" y="3492206"/>
            <a:ext cx="4511025" cy="277875"/>
          </a:xfrm>
          <a:prstGeom prst="straightConnector1">
            <a:avLst/>
          </a:prstGeom>
          <a:noFill/>
          <a:ln w="9525" cap="flat" cmpd="sng">
            <a:solidFill>
              <a:srgbClr val="757070"/>
            </a:solidFill>
            <a:prstDash val="solid"/>
            <a:miter lim="800000"/>
            <a:headEnd type="none" w="sm" len="sm"/>
            <a:tailEnd type="none" w="sm" len="sm"/>
          </a:ln>
        </p:spPr>
      </p:cxnSp>
      <p:cxnSp>
        <p:nvCxnSpPr>
          <p:cNvPr id="1507" name="Google Shape;1507;p97"/>
          <p:cNvCxnSpPr>
            <a:stCxn id="1430" idx="4"/>
            <a:endCxn id="1508" idx="0"/>
          </p:cNvCxnSpPr>
          <p:nvPr/>
        </p:nvCxnSpPr>
        <p:spPr>
          <a:xfrm>
            <a:off x="5311232" y="3514217"/>
            <a:ext cx="0" cy="255825"/>
          </a:xfrm>
          <a:prstGeom prst="straightConnector1">
            <a:avLst/>
          </a:prstGeom>
          <a:noFill/>
          <a:ln w="9525" cap="flat" cmpd="sng">
            <a:solidFill>
              <a:srgbClr val="757070"/>
            </a:solidFill>
            <a:prstDash val="solid"/>
            <a:miter lim="800000"/>
            <a:headEnd type="none" w="sm" len="sm"/>
            <a:tailEnd type="none" w="sm" len="sm"/>
          </a:ln>
        </p:spPr>
      </p:cxnSp>
      <p:cxnSp>
        <p:nvCxnSpPr>
          <p:cNvPr id="1509" name="Google Shape;1509;p97"/>
          <p:cNvCxnSpPr>
            <a:stCxn id="1427" idx="3"/>
            <a:endCxn id="1508" idx="0"/>
          </p:cNvCxnSpPr>
          <p:nvPr/>
        </p:nvCxnSpPr>
        <p:spPr>
          <a:xfrm flipH="1">
            <a:off x="5311190" y="3492206"/>
            <a:ext cx="5982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510" name="Google Shape;1510;p97"/>
          <p:cNvCxnSpPr>
            <a:stCxn id="1445" idx="3"/>
            <a:endCxn id="1508" idx="0"/>
          </p:cNvCxnSpPr>
          <p:nvPr/>
        </p:nvCxnSpPr>
        <p:spPr>
          <a:xfrm flipH="1">
            <a:off x="5311103" y="3492206"/>
            <a:ext cx="12543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511" name="Google Shape;1511;p97"/>
          <p:cNvCxnSpPr>
            <a:stCxn id="1424" idx="3"/>
            <a:endCxn id="1508" idx="0"/>
          </p:cNvCxnSpPr>
          <p:nvPr/>
        </p:nvCxnSpPr>
        <p:spPr>
          <a:xfrm flipH="1">
            <a:off x="5311101" y="3492206"/>
            <a:ext cx="19057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512" name="Google Shape;1512;p97"/>
          <p:cNvCxnSpPr>
            <a:stCxn id="1441" idx="5"/>
            <a:endCxn id="1508" idx="0"/>
          </p:cNvCxnSpPr>
          <p:nvPr/>
        </p:nvCxnSpPr>
        <p:spPr>
          <a:xfrm>
            <a:off x="4712998" y="3492206"/>
            <a:ext cx="5980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513" name="Google Shape;1513;p97"/>
          <p:cNvCxnSpPr>
            <a:stCxn id="1439" idx="5"/>
            <a:endCxn id="1508" idx="0"/>
          </p:cNvCxnSpPr>
          <p:nvPr/>
        </p:nvCxnSpPr>
        <p:spPr>
          <a:xfrm>
            <a:off x="4061625" y="3492206"/>
            <a:ext cx="1249425" cy="277875"/>
          </a:xfrm>
          <a:prstGeom prst="straightConnector1">
            <a:avLst/>
          </a:prstGeom>
          <a:noFill/>
          <a:ln w="9525" cap="flat" cmpd="sng">
            <a:solidFill>
              <a:srgbClr val="757070"/>
            </a:solidFill>
            <a:prstDash val="solid"/>
            <a:miter lim="800000"/>
            <a:headEnd type="none" w="sm" len="sm"/>
            <a:tailEnd type="none" w="sm" len="sm"/>
          </a:ln>
        </p:spPr>
      </p:cxnSp>
      <p:cxnSp>
        <p:nvCxnSpPr>
          <p:cNvPr id="1514" name="Google Shape;1514;p97"/>
          <p:cNvCxnSpPr>
            <a:stCxn id="1437" idx="5"/>
            <a:endCxn id="1508" idx="0"/>
          </p:cNvCxnSpPr>
          <p:nvPr/>
        </p:nvCxnSpPr>
        <p:spPr>
          <a:xfrm>
            <a:off x="3410252" y="3492206"/>
            <a:ext cx="1900800" cy="277875"/>
          </a:xfrm>
          <a:prstGeom prst="straightConnector1">
            <a:avLst/>
          </a:prstGeom>
          <a:noFill/>
          <a:ln w="9525" cap="flat" cmpd="sng">
            <a:solidFill>
              <a:srgbClr val="757070"/>
            </a:solidFill>
            <a:prstDash val="solid"/>
            <a:miter lim="800000"/>
            <a:headEnd type="none" w="sm" len="sm"/>
            <a:tailEnd type="none" w="sm" len="sm"/>
          </a:ln>
        </p:spPr>
      </p:cxnSp>
      <p:cxnSp>
        <p:nvCxnSpPr>
          <p:cNvPr id="1515" name="Google Shape;1515;p97"/>
          <p:cNvCxnSpPr>
            <a:stCxn id="1435" idx="5"/>
            <a:endCxn id="1508" idx="0"/>
          </p:cNvCxnSpPr>
          <p:nvPr/>
        </p:nvCxnSpPr>
        <p:spPr>
          <a:xfrm>
            <a:off x="2758880" y="3492206"/>
            <a:ext cx="25521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516" name="Google Shape;1516;p97"/>
          <p:cNvCxnSpPr>
            <a:stCxn id="1421" idx="5"/>
            <a:endCxn id="1508" idx="0"/>
          </p:cNvCxnSpPr>
          <p:nvPr/>
        </p:nvCxnSpPr>
        <p:spPr>
          <a:xfrm>
            <a:off x="2107507" y="3492206"/>
            <a:ext cx="32035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517" name="Google Shape;1517;p97"/>
          <p:cNvCxnSpPr>
            <a:stCxn id="1424" idx="4"/>
            <a:endCxn id="1518" idx="0"/>
          </p:cNvCxnSpPr>
          <p:nvPr/>
        </p:nvCxnSpPr>
        <p:spPr>
          <a:xfrm>
            <a:off x="7269990" y="3514217"/>
            <a:ext cx="0" cy="255825"/>
          </a:xfrm>
          <a:prstGeom prst="straightConnector1">
            <a:avLst/>
          </a:prstGeom>
          <a:noFill/>
          <a:ln w="9525" cap="flat" cmpd="sng">
            <a:solidFill>
              <a:srgbClr val="757070"/>
            </a:solidFill>
            <a:prstDash val="solid"/>
            <a:miter lim="800000"/>
            <a:headEnd type="none" w="sm" len="sm"/>
            <a:tailEnd type="none" w="sm" len="sm"/>
          </a:ln>
        </p:spPr>
      </p:cxnSp>
      <p:cxnSp>
        <p:nvCxnSpPr>
          <p:cNvPr id="1519" name="Google Shape;1519;p97"/>
          <p:cNvCxnSpPr>
            <a:stCxn id="1445" idx="5"/>
            <a:endCxn id="1518" idx="0"/>
          </p:cNvCxnSpPr>
          <p:nvPr/>
        </p:nvCxnSpPr>
        <p:spPr>
          <a:xfrm>
            <a:off x="6671756" y="3492206"/>
            <a:ext cx="5980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520" name="Google Shape;1520;p97"/>
          <p:cNvCxnSpPr>
            <a:stCxn id="1427" idx="5"/>
            <a:endCxn id="1518" idx="0"/>
          </p:cNvCxnSpPr>
          <p:nvPr/>
        </p:nvCxnSpPr>
        <p:spPr>
          <a:xfrm>
            <a:off x="6015743" y="3492206"/>
            <a:ext cx="12541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521" name="Google Shape;1521;p97"/>
          <p:cNvCxnSpPr>
            <a:stCxn id="1430" idx="5"/>
            <a:endCxn id="1518" idx="0"/>
          </p:cNvCxnSpPr>
          <p:nvPr/>
        </p:nvCxnSpPr>
        <p:spPr>
          <a:xfrm>
            <a:off x="5364371" y="3492206"/>
            <a:ext cx="1905525" cy="277875"/>
          </a:xfrm>
          <a:prstGeom prst="straightConnector1">
            <a:avLst/>
          </a:prstGeom>
          <a:noFill/>
          <a:ln w="9525" cap="flat" cmpd="sng">
            <a:solidFill>
              <a:srgbClr val="757070"/>
            </a:solidFill>
            <a:prstDash val="solid"/>
            <a:miter lim="800000"/>
            <a:headEnd type="none" w="sm" len="sm"/>
            <a:tailEnd type="none" w="sm" len="sm"/>
          </a:ln>
        </p:spPr>
      </p:cxnSp>
      <p:cxnSp>
        <p:nvCxnSpPr>
          <p:cNvPr id="1522" name="Google Shape;1522;p97"/>
          <p:cNvCxnSpPr>
            <a:stCxn id="1441" idx="5"/>
            <a:endCxn id="1518" idx="0"/>
          </p:cNvCxnSpPr>
          <p:nvPr/>
        </p:nvCxnSpPr>
        <p:spPr>
          <a:xfrm>
            <a:off x="4712998" y="3492206"/>
            <a:ext cx="2556900" cy="277875"/>
          </a:xfrm>
          <a:prstGeom prst="straightConnector1">
            <a:avLst/>
          </a:prstGeom>
          <a:noFill/>
          <a:ln w="9525" cap="flat" cmpd="sng">
            <a:solidFill>
              <a:srgbClr val="757070"/>
            </a:solidFill>
            <a:prstDash val="solid"/>
            <a:miter lim="800000"/>
            <a:headEnd type="none" w="sm" len="sm"/>
            <a:tailEnd type="none" w="sm" len="sm"/>
          </a:ln>
        </p:spPr>
      </p:cxnSp>
      <p:cxnSp>
        <p:nvCxnSpPr>
          <p:cNvPr id="1523" name="Google Shape;1523;p97"/>
          <p:cNvCxnSpPr>
            <a:stCxn id="1439" idx="5"/>
            <a:endCxn id="1518" idx="0"/>
          </p:cNvCxnSpPr>
          <p:nvPr/>
        </p:nvCxnSpPr>
        <p:spPr>
          <a:xfrm>
            <a:off x="4061625" y="3492206"/>
            <a:ext cx="3208275" cy="277875"/>
          </a:xfrm>
          <a:prstGeom prst="straightConnector1">
            <a:avLst/>
          </a:prstGeom>
          <a:noFill/>
          <a:ln w="9525" cap="flat" cmpd="sng">
            <a:solidFill>
              <a:srgbClr val="757070"/>
            </a:solidFill>
            <a:prstDash val="solid"/>
            <a:miter lim="800000"/>
            <a:headEnd type="none" w="sm" len="sm"/>
            <a:tailEnd type="none" w="sm" len="sm"/>
          </a:ln>
        </p:spPr>
      </p:cxnSp>
      <p:cxnSp>
        <p:nvCxnSpPr>
          <p:cNvPr id="1524" name="Google Shape;1524;p97"/>
          <p:cNvCxnSpPr>
            <a:stCxn id="1437" idx="5"/>
            <a:endCxn id="1518" idx="0"/>
          </p:cNvCxnSpPr>
          <p:nvPr/>
        </p:nvCxnSpPr>
        <p:spPr>
          <a:xfrm>
            <a:off x="3410252" y="3492206"/>
            <a:ext cx="3859650" cy="277875"/>
          </a:xfrm>
          <a:prstGeom prst="straightConnector1">
            <a:avLst/>
          </a:prstGeom>
          <a:noFill/>
          <a:ln w="9525" cap="flat" cmpd="sng">
            <a:solidFill>
              <a:srgbClr val="757070"/>
            </a:solidFill>
            <a:prstDash val="solid"/>
            <a:miter lim="800000"/>
            <a:headEnd type="none" w="sm" len="sm"/>
            <a:tailEnd type="none" w="sm" len="sm"/>
          </a:ln>
        </p:spPr>
      </p:cxnSp>
      <p:cxnSp>
        <p:nvCxnSpPr>
          <p:cNvPr id="1525" name="Google Shape;1525;p97"/>
          <p:cNvCxnSpPr>
            <a:stCxn id="1435" idx="5"/>
            <a:endCxn id="1518" idx="0"/>
          </p:cNvCxnSpPr>
          <p:nvPr/>
        </p:nvCxnSpPr>
        <p:spPr>
          <a:xfrm>
            <a:off x="2758880" y="3492206"/>
            <a:ext cx="4511025" cy="277875"/>
          </a:xfrm>
          <a:prstGeom prst="straightConnector1">
            <a:avLst/>
          </a:prstGeom>
          <a:noFill/>
          <a:ln w="9525" cap="flat" cmpd="sng">
            <a:solidFill>
              <a:srgbClr val="757070"/>
            </a:solidFill>
            <a:prstDash val="solid"/>
            <a:miter lim="800000"/>
            <a:headEnd type="none" w="sm" len="sm"/>
            <a:tailEnd type="none" w="sm" len="sm"/>
          </a:ln>
        </p:spPr>
      </p:cxnSp>
      <p:cxnSp>
        <p:nvCxnSpPr>
          <p:cNvPr id="1526" name="Google Shape;1526;p97"/>
          <p:cNvCxnSpPr>
            <a:stCxn id="1421" idx="5"/>
            <a:endCxn id="1518" idx="0"/>
          </p:cNvCxnSpPr>
          <p:nvPr/>
        </p:nvCxnSpPr>
        <p:spPr>
          <a:xfrm>
            <a:off x="2107507" y="3492206"/>
            <a:ext cx="5162400" cy="277875"/>
          </a:xfrm>
          <a:prstGeom prst="straightConnector1">
            <a:avLst/>
          </a:prstGeom>
          <a:noFill/>
          <a:ln w="9525" cap="flat" cmpd="sng">
            <a:solidFill>
              <a:srgbClr val="757070"/>
            </a:solidFill>
            <a:prstDash val="solid"/>
            <a:miter lim="800000"/>
            <a:headEnd type="none" w="sm" len="sm"/>
            <a:tailEnd type="none" w="sm" len="sm"/>
          </a:ln>
        </p:spPr>
      </p:cxnSp>
      <p:sp>
        <p:nvSpPr>
          <p:cNvPr id="1468" name="Google Shape;1468;p97"/>
          <p:cNvSpPr/>
          <p:nvPr/>
        </p:nvSpPr>
        <p:spPr>
          <a:xfrm>
            <a:off x="1780009" y="3769979"/>
            <a:ext cx="548550" cy="3429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[CLS]</a:t>
            </a:r>
            <a:endParaRPr sz="1800"/>
          </a:p>
        </p:txBody>
      </p:sp>
      <p:sp>
        <p:nvSpPr>
          <p:cNvPr id="1413" name="Google Shape;1413;p97"/>
          <p:cNvSpPr/>
          <p:nvPr/>
        </p:nvSpPr>
        <p:spPr>
          <a:xfrm>
            <a:off x="1780009" y="1817096"/>
            <a:ext cx="548550" cy="342900"/>
          </a:xfrm>
          <a:prstGeom prst="roundRect">
            <a:avLst>
              <a:gd name="adj" fmla="val 16667"/>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[CLS]</a:t>
            </a:r>
            <a:endParaRPr sz="1800"/>
          </a:p>
        </p:txBody>
      </p:sp>
      <p:sp>
        <p:nvSpPr>
          <p:cNvPr id="1527" name="Google Shape;1527;p97"/>
          <p:cNvSpPr/>
          <p:nvPr/>
        </p:nvSpPr>
        <p:spPr>
          <a:xfrm>
            <a:off x="1780009" y="4425544"/>
            <a:ext cx="548550" cy="342900"/>
          </a:xfrm>
          <a:prstGeom prst="rect">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a:solidFill>
                  <a:schemeClr val="dk1"/>
                </a:solidFill>
                <a:latin typeface="Calibri"/>
                <a:ea typeface="Calibri"/>
                <a:cs typeface="Calibri"/>
                <a:sym typeface="Calibri"/>
              </a:rPr>
              <a:t>[CLS]</a:t>
            </a:r>
            <a:endParaRPr sz="1200"/>
          </a:p>
        </p:txBody>
      </p:sp>
      <p:sp>
        <p:nvSpPr>
          <p:cNvPr id="1528" name="Google Shape;1528;p97"/>
          <p:cNvSpPr/>
          <p:nvPr/>
        </p:nvSpPr>
        <p:spPr>
          <a:xfrm>
            <a:off x="1933498" y="4146322"/>
            <a:ext cx="241650" cy="2367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421" name="Google Shape;1421;p97"/>
          <p:cNvSpPr/>
          <p:nvPr/>
        </p:nvSpPr>
        <p:spPr>
          <a:xfrm>
            <a:off x="1979218" y="3363917"/>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336" name="Google Shape;1336;p97"/>
          <p:cNvSpPr/>
          <p:nvPr/>
        </p:nvSpPr>
        <p:spPr>
          <a:xfrm>
            <a:off x="1979217" y="2407116"/>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433" name="Google Shape;1433;p97"/>
          <p:cNvSpPr/>
          <p:nvPr/>
        </p:nvSpPr>
        <p:spPr>
          <a:xfrm>
            <a:off x="2431382" y="3769979"/>
            <a:ext cx="548550" cy="3429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1</a:t>
            </a:r>
            <a:endParaRPr sz="1800"/>
          </a:p>
        </p:txBody>
      </p:sp>
      <p:sp>
        <p:nvSpPr>
          <p:cNvPr id="1402" name="Google Shape;1402;p97"/>
          <p:cNvSpPr/>
          <p:nvPr/>
        </p:nvSpPr>
        <p:spPr>
          <a:xfrm>
            <a:off x="2431382" y="1817096"/>
            <a:ext cx="548550" cy="342900"/>
          </a:xfrm>
          <a:prstGeom prst="roundRect">
            <a:avLst>
              <a:gd name="adj" fmla="val 16667"/>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1</a:t>
            </a:r>
            <a:endParaRPr sz="1800"/>
          </a:p>
        </p:txBody>
      </p:sp>
      <p:sp>
        <p:nvSpPr>
          <p:cNvPr id="1529" name="Google Shape;1529;p97"/>
          <p:cNvSpPr/>
          <p:nvPr/>
        </p:nvSpPr>
        <p:spPr>
          <a:xfrm>
            <a:off x="2431382" y="4425544"/>
            <a:ext cx="548550" cy="342900"/>
          </a:xfrm>
          <a:prstGeom prst="rect">
            <a:avLst/>
          </a:prstGeom>
          <a:gradFill>
            <a:gsLst>
              <a:gs pos="0">
                <a:srgbClr val="F7BCA2"/>
              </a:gs>
              <a:gs pos="50000">
                <a:srgbClr val="F4B093"/>
              </a:gs>
              <a:gs pos="100000">
                <a:srgbClr val="F7A47F"/>
              </a:gs>
            </a:gsLst>
            <a:lin ang="5400012" scaled="0"/>
          </a:gradFill>
          <a:ln w="9525"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A</a:t>
            </a:r>
            <a:r>
              <a:rPr lang="en-US" sz="1800" i="1" baseline="-250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1530" name="Google Shape;1530;p97"/>
          <p:cNvSpPr/>
          <p:nvPr/>
        </p:nvSpPr>
        <p:spPr>
          <a:xfrm>
            <a:off x="2584871" y="4146322"/>
            <a:ext cx="241650" cy="2367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435" name="Google Shape;1435;p97"/>
          <p:cNvSpPr/>
          <p:nvPr/>
        </p:nvSpPr>
        <p:spPr>
          <a:xfrm>
            <a:off x="2630591" y="3363917"/>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327" name="Google Shape;1327;p97"/>
          <p:cNvSpPr/>
          <p:nvPr/>
        </p:nvSpPr>
        <p:spPr>
          <a:xfrm>
            <a:off x="2630590" y="2407116"/>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448" name="Google Shape;1448;p97"/>
          <p:cNvSpPr/>
          <p:nvPr/>
        </p:nvSpPr>
        <p:spPr>
          <a:xfrm>
            <a:off x="3082754" y="3769979"/>
            <a:ext cx="548550" cy="3429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2</a:t>
            </a:r>
            <a:endParaRPr sz="1800"/>
          </a:p>
        </p:txBody>
      </p:sp>
      <p:sp>
        <p:nvSpPr>
          <p:cNvPr id="1396" name="Google Shape;1396;p97"/>
          <p:cNvSpPr/>
          <p:nvPr/>
        </p:nvSpPr>
        <p:spPr>
          <a:xfrm>
            <a:off x="3082754" y="1817096"/>
            <a:ext cx="548550" cy="342900"/>
          </a:xfrm>
          <a:prstGeom prst="roundRect">
            <a:avLst>
              <a:gd name="adj" fmla="val 16667"/>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2</a:t>
            </a:r>
            <a:endParaRPr sz="1800"/>
          </a:p>
        </p:txBody>
      </p:sp>
      <p:sp>
        <p:nvSpPr>
          <p:cNvPr id="1531" name="Google Shape;1531;p97"/>
          <p:cNvSpPr/>
          <p:nvPr/>
        </p:nvSpPr>
        <p:spPr>
          <a:xfrm>
            <a:off x="3082754" y="4425544"/>
            <a:ext cx="548550" cy="342900"/>
          </a:xfrm>
          <a:prstGeom prst="rect">
            <a:avLst/>
          </a:prstGeom>
          <a:gradFill>
            <a:gsLst>
              <a:gs pos="0">
                <a:srgbClr val="F7BCA2"/>
              </a:gs>
              <a:gs pos="50000">
                <a:srgbClr val="F4B093"/>
              </a:gs>
              <a:gs pos="100000">
                <a:srgbClr val="F7A47F"/>
              </a:gs>
            </a:gsLst>
            <a:lin ang="5400012" scaled="0"/>
          </a:gradFill>
          <a:ln w="9525"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A</a:t>
            </a:r>
            <a:r>
              <a:rPr lang="en-US" sz="1800" i="1" baseline="-250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1532" name="Google Shape;1532;p97"/>
          <p:cNvSpPr/>
          <p:nvPr/>
        </p:nvSpPr>
        <p:spPr>
          <a:xfrm>
            <a:off x="3236243" y="4146322"/>
            <a:ext cx="241650" cy="2367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437" name="Google Shape;1437;p97"/>
          <p:cNvSpPr/>
          <p:nvPr/>
        </p:nvSpPr>
        <p:spPr>
          <a:xfrm>
            <a:off x="3281963" y="3363917"/>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338" name="Google Shape;1338;p97"/>
          <p:cNvSpPr/>
          <p:nvPr/>
        </p:nvSpPr>
        <p:spPr>
          <a:xfrm>
            <a:off x="3281963" y="2407116"/>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458" name="Google Shape;1458;p97"/>
          <p:cNvSpPr/>
          <p:nvPr/>
        </p:nvSpPr>
        <p:spPr>
          <a:xfrm>
            <a:off x="3734127" y="3769979"/>
            <a:ext cx="548550" cy="3429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3</a:t>
            </a:r>
            <a:endParaRPr sz="1800"/>
          </a:p>
        </p:txBody>
      </p:sp>
      <p:sp>
        <p:nvSpPr>
          <p:cNvPr id="1386" name="Google Shape;1386;p97"/>
          <p:cNvSpPr/>
          <p:nvPr/>
        </p:nvSpPr>
        <p:spPr>
          <a:xfrm>
            <a:off x="3734127" y="1817096"/>
            <a:ext cx="548550" cy="342900"/>
          </a:xfrm>
          <a:prstGeom prst="roundRect">
            <a:avLst>
              <a:gd name="adj" fmla="val 16667"/>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3</a:t>
            </a:r>
            <a:endParaRPr sz="1800"/>
          </a:p>
        </p:txBody>
      </p:sp>
      <p:sp>
        <p:nvSpPr>
          <p:cNvPr id="1533" name="Google Shape;1533;p97"/>
          <p:cNvSpPr/>
          <p:nvPr/>
        </p:nvSpPr>
        <p:spPr>
          <a:xfrm>
            <a:off x="3734127" y="4425544"/>
            <a:ext cx="548550" cy="342900"/>
          </a:xfrm>
          <a:prstGeom prst="rect">
            <a:avLst/>
          </a:prstGeom>
          <a:gradFill>
            <a:gsLst>
              <a:gs pos="0">
                <a:srgbClr val="F7BCA2"/>
              </a:gs>
              <a:gs pos="50000">
                <a:srgbClr val="F4B093"/>
              </a:gs>
              <a:gs pos="100000">
                <a:srgbClr val="F7A47F"/>
              </a:gs>
            </a:gsLst>
            <a:lin ang="5400012" scaled="0"/>
          </a:gradFill>
          <a:ln w="9525"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A</a:t>
            </a:r>
            <a:r>
              <a:rPr lang="en-US" sz="1800" i="1" baseline="-25000">
                <a:solidFill>
                  <a:schemeClr val="dk1"/>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sp>
        <p:nvSpPr>
          <p:cNvPr id="1534" name="Google Shape;1534;p97"/>
          <p:cNvSpPr/>
          <p:nvPr/>
        </p:nvSpPr>
        <p:spPr>
          <a:xfrm>
            <a:off x="3887616" y="4146322"/>
            <a:ext cx="241650" cy="2367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439" name="Google Shape;1439;p97"/>
          <p:cNvSpPr/>
          <p:nvPr/>
        </p:nvSpPr>
        <p:spPr>
          <a:xfrm>
            <a:off x="3933336" y="3363917"/>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334" name="Google Shape;1334;p97"/>
          <p:cNvSpPr/>
          <p:nvPr/>
        </p:nvSpPr>
        <p:spPr>
          <a:xfrm>
            <a:off x="3933335" y="2407116"/>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478" name="Google Shape;1478;p97"/>
          <p:cNvSpPr/>
          <p:nvPr/>
        </p:nvSpPr>
        <p:spPr>
          <a:xfrm>
            <a:off x="4385500" y="3769979"/>
            <a:ext cx="548550" cy="3429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4</a:t>
            </a:r>
            <a:endParaRPr sz="1800"/>
          </a:p>
        </p:txBody>
      </p:sp>
      <p:sp>
        <p:nvSpPr>
          <p:cNvPr id="1376" name="Google Shape;1376;p97"/>
          <p:cNvSpPr/>
          <p:nvPr/>
        </p:nvSpPr>
        <p:spPr>
          <a:xfrm>
            <a:off x="4385500" y="1817096"/>
            <a:ext cx="548550" cy="342900"/>
          </a:xfrm>
          <a:prstGeom prst="roundRect">
            <a:avLst>
              <a:gd name="adj" fmla="val 16667"/>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4</a:t>
            </a:r>
            <a:endParaRPr sz="1800"/>
          </a:p>
        </p:txBody>
      </p:sp>
      <p:sp>
        <p:nvSpPr>
          <p:cNvPr id="1535" name="Google Shape;1535;p97"/>
          <p:cNvSpPr/>
          <p:nvPr/>
        </p:nvSpPr>
        <p:spPr>
          <a:xfrm>
            <a:off x="4385500" y="4425544"/>
            <a:ext cx="548550" cy="342900"/>
          </a:xfrm>
          <a:prstGeom prst="rect">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a:solidFill>
                  <a:schemeClr val="dk1"/>
                </a:solidFill>
                <a:latin typeface="Calibri"/>
                <a:ea typeface="Calibri"/>
                <a:cs typeface="Calibri"/>
                <a:sym typeface="Calibri"/>
              </a:rPr>
              <a:t>[SEP]</a:t>
            </a:r>
            <a:endParaRPr sz="1200"/>
          </a:p>
        </p:txBody>
      </p:sp>
      <p:sp>
        <p:nvSpPr>
          <p:cNvPr id="1536" name="Google Shape;1536;p97"/>
          <p:cNvSpPr/>
          <p:nvPr/>
        </p:nvSpPr>
        <p:spPr>
          <a:xfrm>
            <a:off x="4538989" y="4146322"/>
            <a:ext cx="241650" cy="2367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441" name="Google Shape;1441;p97"/>
          <p:cNvSpPr/>
          <p:nvPr/>
        </p:nvSpPr>
        <p:spPr>
          <a:xfrm>
            <a:off x="4584709" y="3363917"/>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332" name="Google Shape;1332;p97"/>
          <p:cNvSpPr/>
          <p:nvPr/>
        </p:nvSpPr>
        <p:spPr>
          <a:xfrm>
            <a:off x="4584708" y="2407116"/>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508" name="Google Shape;1508;p97"/>
          <p:cNvSpPr/>
          <p:nvPr/>
        </p:nvSpPr>
        <p:spPr>
          <a:xfrm>
            <a:off x="5036873" y="3769979"/>
            <a:ext cx="548550" cy="3429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5</a:t>
            </a:r>
            <a:endParaRPr sz="1800"/>
          </a:p>
        </p:txBody>
      </p:sp>
      <p:sp>
        <p:nvSpPr>
          <p:cNvPr id="1365" name="Google Shape;1365;p97"/>
          <p:cNvSpPr/>
          <p:nvPr/>
        </p:nvSpPr>
        <p:spPr>
          <a:xfrm>
            <a:off x="5036873" y="1817096"/>
            <a:ext cx="548550" cy="342900"/>
          </a:xfrm>
          <a:prstGeom prst="roundRect">
            <a:avLst>
              <a:gd name="adj" fmla="val 16667"/>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5</a:t>
            </a:r>
            <a:endParaRPr sz="1800"/>
          </a:p>
        </p:txBody>
      </p:sp>
      <p:sp>
        <p:nvSpPr>
          <p:cNvPr id="1537" name="Google Shape;1537;p97"/>
          <p:cNvSpPr/>
          <p:nvPr/>
        </p:nvSpPr>
        <p:spPr>
          <a:xfrm>
            <a:off x="5036873" y="4425544"/>
            <a:ext cx="548550" cy="3429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B</a:t>
            </a:r>
            <a:r>
              <a:rPr lang="en-US" sz="1800" i="1" baseline="-25000">
                <a:solidFill>
                  <a:schemeClr val="dk1"/>
                </a:solidFill>
                <a:latin typeface="Calibri"/>
                <a:ea typeface="Calibri"/>
                <a:cs typeface="Calibri"/>
                <a:sym typeface="Calibri"/>
              </a:rPr>
              <a:t>1</a:t>
            </a:r>
            <a:endParaRPr sz="1800">
              <a:solidFill>
                <a:schemeClr val="dk1"/>
              </a:solidFill>
              <a:latin typeface="Calibri"/>
              <a:ea typeface="Calibri"/>
              <a:cs typeface="Calibri"/>
              <a:sym typeface="Calibri"/>
            </a:endParaRPr>
          </a:p>
        </p:txBody>
      </p:sp>
      <p:sp>
        <p:nvSpPr>
          <p:cNvPr id="1538" name="Google Shape;1538;p97"/>
          <p:cNvSpPr/>
          <p:nvPr/>
        </p:nvSpPr>
        <p:spPr>
          <a:xfrm>
            <a:off x="5190362" y="4146322"/>
            <a:ext cx="241650" cy="2367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430" name="Google Shape;1430;p97"/>
          <p:cNvSpPr/>
          <p:nvPr/>
        </p:nvSpPr>
        <p:spPr>
          <a:xfrm>
            <a:off x="5236082" y="3363917"/>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330" name="Google Shape;1330;p97"/>
          <p:cNvSpPr/>
          <p:nvPr/>
        </p:nvSpPr>
        <p:spPr>
          <a:xfrm>
            <a:off x="5236081" y="2407116"/>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488" name="Google Shape;1488;p97"/>
          <p:cNvSpPr/>
          <p:nvPr/>
        </p:nvSpPr>
        <p:spPr>
          <a:xfrm>
            <a:off x="5688245" y="3769979"/>
            <a:ext cx="548550" cy="3429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6</a:t>
            </a:r>
            <a:endParaRPr sz="1800"/>
          </a:p>
        </p:txBody>
      </p:sp>
      <p:sp>
        <p:nvSpPr>
          <p:cNvPr id="1356" name="Google Shape;1356;p97"/>
          <p:cNvSpPr/>
          <p:nvPr/>
        </p:nvSpPr>
        <p:spPr>
          <a:xfrm>
            <a:off x="5688245" y="1817096"/>
            <a:ext cx="548550" cy="342900"/>
          </a:xfrm>
          <a:prstGeom prst="roundRect">
            <a:avLst>
              <a:gd name="adj" fmla="val 16667"/>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6</a:t>
            </a:r>
            <a:endParaRPr sz="1800"/>
          </a:p>
        </p:txBody>
      </p:sp>
      <p:sp>
        <p:nvSpPr>
          <p:cNvPr id="1539" name="Google Shape;1539;p97"/>
          <p:cNvSpPr/>
          <p:nvPr/>
        </p:nvSpPr>
        <p:spPr>
          <a:xfrm>
            <a:off x="5688245" y="4425544"/>
            <a:ext cx="548550" cy="3429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B</a:t>
            </a:r>
            <a:r>
              <a:rPr lang="en-US" sz="1800" i="1" baseline="-250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1540" name="Google Shape;1540;p97"/>
          <p:cNvSpPr/>
          <p:nvPr/>
        </p:nvSpPr>
        <p:spPr>
          <a:xfrm>
            <a:off x="5841734" y="4146322"/>
            <a:ext cx="241650" cy="2367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427" name="Google Shape;1427;p97"/>
          <p:cNvSpPr/>
          <p:nvPr/>
        </p:nvSpPr>
        <p:spPr>
          <a:xfrm>
            <a:off x="5887454" y="3363917"/>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340" name="Google Shape;1340;p97"/>
          <p:cNvSpPr/>
          <p:nvPr/>
        </p:nvSpPr>
        <p:spPr>
          <a:xfrm>
            <a:off x="5887454" y="2407116"/>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498" name="Google Shape;1498;p97"/>
          <p:cNvSpPr/>
          <p:nvPr/>
        </p:nvSpPr>
        <p:spPr>
          <a:xfrm>
            <a:off x="6344258" y="3769979"/>
            <a:ext cx="548550" cy="3429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7</a:t>
            </a:r>
            <a:endParaRPr sz="1800"/>
          </a:p>
        </p:txBody>
      </p:sp>
      <p:sp>
        <p:nvSpPr>
          <p:cNvPr id="1345" name="Google Shape;1345;p97"/>
          <p:cNvSpPr/>
          <p:nvPr/>
        </p:nvSpPr>
        <p:spPr>
          <a:xfrm>
            <a:off x="6344258" y="1817096"/>
            <a:ext cx="548550" cy="342900"/>
          </a:xfrm>
          <a:prstGeom prst="roundRect">
            <a:avLst>
              <a:gd name="adj" fmla="val 16667"/>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7</a:t>
            </a:r>
            <a:endParaRPr sz="1800"/>
          </a:p>
        </p:txBody>
      </p:sp>
      <p:sp>
        <p:nvSpPr>
          <p:cNvPr id="1541" name="Google Shape;1541;p97"/>
          <p:cNvSpPr/>
          <p:nvPr/>
        </p:nvSpPr>
        <p:spPr>
          <a:xfrm>
            <a:off x="6497747" y="4146322"/>
            <a:ext cx="241650" cy="2367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445" name="Google Shape;1445;p97"/>
          <p:cNvSpPr/>
          <p:nvPr/>
        </p:nvSpPr>
        <p:spPr>
          <a:xfrm>
            <a:off x="6543467" y="3363917"/>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343" name="Google Shape;1343;p97"/>
          <p:cNvSpPr/>
          <p:nvPr/>
        </p:nvSpPr>
        <p:spPr>
          <a:xfrm>
            <a:off x="6543467" y="2407116"/>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518" name="Google Shape;1518;p97"/>
          <p:cNvSpPr/>
          <p:nvPr/>
        </p:nvSpPr>
        <p:spPr>
          <a:xfrm>
            <a:off x="6995631" y="3769979"/>
            <a:ext cx="548550" cy="342900"/>
          </a:xfrm>
          <a:prstGeom prst="rect">
            <a:avLst/>
          </a:prstGeom>
          <a:gradFill>
            <a:gsLst>
              <a:gs pos="0">
                <a:srgbClr val="FFDC9B"/>
              </a:gs>
              <a:gs pos="50000">
                <a:srgbClr val="FFD68D"/>
              </a:gs>
              <a:gs pos="100000">
                <a:srgbClr val="FFD478"/>
              </a:gs>
            </a:gsLst>
            <a:lin ang="5400012" scaled="0"/>
          </a:gradFill>
          <a:ln w="9525" cap="flat" cmpd="sng">
            <a:solidFill>
              <a:schemeClr val="accent4"/>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E</a:t>
            </a:r>
            <a:r>
              <a:rPr lang="en-US" sz="1350" i="1" baseline="-25000">
                <a:solidFill>
                  <a:schemeClr val="dk1"/>
                </a:solidFill>
                <a:latin typeface="Calibri"/>
                <a:ea typeface="Calibri"/>
                <a:cs typeface="Calibri"/>
                <a:sym typeface="Calibri"/>
              </a:rPr>
              <a:t>[SEP]</a:t>
            </a:r>
            <a:endParaRPr sz="1800"/>
          </a:p>
        </p:txBody>
      </p:sp>
      <p:sp>
        <p:nvSpPr>
          <p:cNvPr id="1328" name="Google Shape;1328;p97"/>
          <p:cNvSpPr/>
          <p:nvPr/>
        </p:nvSpPr>
        <p:spPr>
          <a:xfrm>
            <a:off x="6995631" y="1817096"/>
            <a:ext cx="548550" cy="342900"/>
          </a:xfrm>
          <a:prstGeom prst="roundRect">
            <a:avLst>
              <a:gd name="adj" fmla="val 16667"/>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0" tIns="0" rIns="0" bIns="0" anchor="ctr" anchorCtr="0">
            <a:noAutofit/>
          </a:bodyPr>
          <a:lstStyle/>
          <a:p>
            <a:pPr algn="ctr">
              <a:spcBef>
                <a:spcPts val="0"/>
              </a:spcBef>
              <a:spcAft>
                <a:spcPts val="0"/>
              </a:spcAft>
            </a:pPr>
            <a:r>
              <a:rPr lang="en-US" sz="1350" i="1">
                <a:solidFill>
                  <a:schemeClr val="dk1"/>
                </a:solidFill>
                <a:latin typeface="Calibri"/>
                <a:ea typeface="Calibri"/>
                <a:cs typeface="Calibri"/>
                <a:sym typeface="Calibri"/>
              </a:rPr>
              <a:t>T</a:t>
            </a:r>
            <a:r>
              <a:rPr lang="en-US" sz="1350" i="1" baseline="-25000">
                <a:solidFill>
                  <a:schemeClr val="dk1"/>
                </a:solidFill>
                <a:latin typeface="Calibri"/>
                <a:ea typeface="Calibri"/>
                <a:cs typeface="Calibri"/>
                <a:sym typeface="Calibri"/>
              </a:rPr>
              <a:t>[SEP]</a:t>
            </a:r>
            <a:endParaRPr sz="1800"/>
          </a:p>
        </p:txBody>
      </p:sp>
      <p:sp>
        <p:nvSpPr>
          <p:cNvPr id="1542" name="Google Shape;1542;p97"/>
          <p:cNvSpPr/>
          <p:nvPr/>
        </p:nvSpPr>
        <p:spPr>
          <a:xfrm>
            <a:off x="7149120" y="4146322"/>
            <a:ext cx="241650" cy="236700"/>
          </a:xfrm>
          <a:prstGeom prst="upArrow">
            <a:avLst>
              <a:gd name="adj1" fmla="val 50000"/>
              <a:gd name="adj2" fmla="val 50000"/>
            </a:avLst>
          </a:prstGeom>
          <a:gradFill>
            <a:gsLst>
              <a:gs pos="0">
                <a:srgbClr val="9A9A9A"/>
              </a:gs>
              <a:gs pos="50000">
                <a:srgbClr val="8D8D8D"/>
              </a:gs>
              <a:gs pos="100000">
                <a:srgbClr val="787878"/>
              </a:gs>
            </a:gsLst>
            <a:lin ang="5400012" scaled="0"/>
          </a:gradFill>
          <a:ln w="9525"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424" name="Google Shape;1424;p97"/>
          <p:cNvSpPr/>
          <p:nvPr/>
        </p:nvSpPr>
        <p:spPr>
          <a:xfrm>
            <a:off x="7194840" y="3363917"/>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sp>
        <p:nvSpPr>
          <p:cNvPr id="1347" name="Google Shape;1347;p97"/>
          <p:cNvSpPr/>
          <p:nvPr/>
        </p:nvSpPr>
        <p:spPr>
          <a:xfrm>
            <a:off x="7194839" y="2407116"/>
            <a:ext cx="150300" cy="150300"/>
          </a:xfrm>
          <a:prstGeom prst="ellipse">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a:solidFill>
                <a:schemeClr val="dk1"/>
              </a:solidFill>
              <a:latin typeface="Calibri"/>
              <a:ea typeface="Calibri"/>
              <a:cs typeface="Calibri"/>
              <a:sym typeface="Calibri"/>
            </a:endParaRPr>
          </a:p>
        </p:txBody>
      </p:sp>
      <p:cxnSp>
        <p:nvCxnSpPr>
          <p:cNvPr id="1543" name="Google Shape;1543;p97"/>
          <p:cNvCxnSpPr>
            <a:endCxn id="1435" idx="1"/>
          </p:cNvCxnSpPr>
          <p:nvPr/>
        </p:nvCxnSpPr>
        <p:spPr>
          <a:xfrm>
            <a:off x="2107427" y="3013778"/>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44" name="Google Shape;1544;p97"/>
          <p:cNvCxnSpPr>
            <a:endCxn id="1435" idx="0"/>
          </p:cNvCxnSpPr>
          <p:nvPr/>
        </p:nvCxnSpPr>
        <p:spPr>
          <a:xfrm>
            <a:off x="2705741" y="3035642"/>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545" name="Google Shape;1545;p97"/>
          <p:cNvCxnSpPr>
            <a:endCxn id="1435" idx="7"/>
          </p:cNvCxnSpPr>
          <p:nvPr/>
        </p:nvCxnSpPr>
        <p:spPr>
          <a:xfrm flipH="1">
            <a:off x="2758880" y="3013778"/>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46" name="Google Shape;1546;p97"/>
          <p:cNvCxnSpPr>
            <a:endCxn id="1435" idx="7"/>
          </p:cNvCxnSpPr>
          <p:nvPr/>
        </p:nvCxnSpPr>
        <p:spPr>
          <a:xfrm flipH="1">
            <a:off x="2758880" y="3013778"/>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47" name="Google Shape;1547;p97"/>
          <p:cNvCxnSpPr>
            <a:endCxn id="1435" idx="7"/>
          </p:cNvCxnSpPr>
          <p:nvPr/>
        </p:nvCxnSpPr>
        <p:spPr>
          <a:xfrm flipH="1">
            <a:off x="2758880" y="3013778"/>
            <a:ext cx="184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48" name="Google Shape;1548;p97"/>
          <p:cNvCxnSpPr>
            <a:endCxn id="1435" idx="7"/>
          </p:cNvCxnSpPr>
          <p:nvPr/>
        </p:nvCxnSpPr>
        <p:spPr>
          <a:xfrm flipH="1">
            <a:off x="2758880" y="3013778"/>
            <a:ext cx="24993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49" name="Google Shape;1549;p97"/>
          <p:cNvCxnSpPr>
            <a:endCxn id="1435" idx="7"/>
          </p:cNvCxnSpPr>
          <p:nvPr/>
        </p:nvCxnSpPr>
        <p:spPr>
          <a:xfrm flipH="1">
            <a:off x="2758880" y="3013778"/>
            <a:ext cx="31506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50" name="Google Shape;1550;p97"/>
          <p:cNvCxnSpPr>
            <a:endCxn id="1435" idx="7"/>
          </p:cNvCxnSpPr>
          <p:nvPr/>
        </p:nvCxnSpPr>
        <p:spPr>
          <a:xfrm flipH="1">
            <a:off x="2758880" y="3013778"/>
            <a:ext cx="380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51" name="Google Shape;1551;p97"/>
          <p:cNvCxnSpPr>
            <a:endCxn id="1435" idx="7"/>
          </p:cNvCxnSpPr>
          <p:nvPr/>
        </p:nvCxnSpPr>
        <p:spPr>
          <a:xfrm flipH="1">
            <a:off x="2758880" y="3013778"/>
            <a:ext cx="445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52" name="Google Shape;1552;p97"/>
          <p:cNvCxnSpPr>
            <a:endCxn id="1437" idx="0"/>
          </p:cNvCxnSpPr>
          <p:nvPr/>
        </p:nvCxnSpPr>
        <p:spPr>
          <a:xfrm>
            <a:off x="3357113" y="3035642"/>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553" name="Google Shape;1553;p97"/>
          <p:cNvCxnSpPr>
            <a:endCxn id="1437" idx="1"/>
          </p:cNvCxnSpPr>
          <p:nvPr/>
        </p:nvCxnSpPr>
        <p:spPr>
          <a:xfrm>
            <a:off x="2758799" y="3013778"/>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54" name="Google Shape;1554;p97"/>
          <p:cNvCxnSpPr>
            <a:endCxn id="1437" idx="1"/>
          </p:cNvCxnSpPr>
          <p:nvPr/>
        </p:nvCxnSpPr>
        <p:spPr>
          <a:xfrm>
            <a:off x="2107424" y="3013778"/>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55" name="Google Shape;1555;p97"/>
          <p:cNvCxnSpPr>
            <a:endCxn id="1437" idx="7"/>
          </p:cNvCxnSpPr>
          <p:nvPr/>
        </p:nvCxnSpPr>
        <p:spPr>
          <a:xfrm flipH="1">
            <a:off x="3410252" y="3013778"/>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56" name="Google Shape;1556;p97"/>
          <p:cNvCxnSpPr>
            <a:endCxn id="1437" idx="7"/>
          </p:cNvCxnSpPr>
          <p:nvPr/>
        </p:nvCxnSpPr>
        <p:spPr>
          <a:xfrm flipH="1">
            <a:off x="3410252" y="3013778"/>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57" name="Google Shape;1557;p97"/>
          <p:cNvCxnSpPr>
            <a:endCxn id="1437" idx="7"/>
          </p:cNvCxnSpPr>
          <p:nvPr/>
        </p:nvCxnSpPr>
        <p:spPr>
          <a:xfrm flipH="1">
            <a:off x="3410252" y="3013778"/>
            <a:ext cx="184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58" name="Google Shape;1558;p97"/>
          <p:cNvCxnSpPr>
            <a:endCxn id="1437" idx="7"/>
          </p:cNvCxnSpPr>
          <p:nvPr/>
        </p:nvCxnSpPr>
        <p:spPr>
          <a:xfrm flipH="1">
            <a:off x="3410252" y="3013778"/>
            <a:ext cx="24993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59" name="Google Shape;1559;p97"/>
          <p:cNvCxnSpPr>
            <a:endCxn id="1437" idx="7"/>
          </p:cNvCxnSpPr>
          <p:nvPr/>
        </p:nvCxnSpPr>
        <p:spPr>
          <a:xfrm flipH="1">
            <a:off x="3410252" y="3013778"/>
            <a:ext cx="315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60" name="Google Shape;1560;p97"/>
          <p:cNvCxnSpPr>
            <a:endCxn id="1437" idx="7"/>
          </p:cNvCxnSpPr>
          <p:nvPr/>
        </p:nvCxnSpPr>
        <p:spPr>
          <a:xfrm flipH="1">
            <a:off x="3410252" y="3013778"/>
            <a:ext cx="380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61" name="Google Shape;1561;p97"/>
          <p:cNvCxnSpPr>
            <a:endCxn id="1439" idx="7"/>
          </p:cNvCxnSpPr>
          <p:nvPr/>
        </p:nvCxnSpPr>
        <p:spPr>
          <a:xfrm flipH="1">
            <a:off x="4061625" y="3013778"/>
            <a:ext cx="315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62" name="Google Shape;1562;p97"/>
          <p:cNvCxnSpPr>
            <a:endCxn id="1439" idx="7"/>
          </p:cNvCxnSpPr>
          <p:nvPr/>
        </p:nvCxnSpPr>
        <p:spPr>
          <a:xfrm flipH="1">
            <a:off x="4061625" y="3013778"/>
            <a:ext cx="25038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63" name="Google Shape;1563;p97"/>
          <p:cNvCxnSpPr>
            <a:endCxn id="1439" idx="7"/>
          </p:cNvCxnSpPr>
          <p:nvPr/>
        </p:nvCxnSpPr>
        <p:spPr>
          <a:xfrm flipH="1">
            <a:off x="4061625" y="3013778"/>
            <a:ext cx="184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64" name="Google Shape;1564;p97"/>
          <p:cNvCxnSpPr>
            <a:endCxn id="1439" idx="7"/>
          </p:cNvCxnSpPr>
          <p:nvPr/>
        </p:nvCxnSpPr>
        <p:spPr>
          <a:xfrm flipH="1">
            <a:off x="4061625" y="3013778"/>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65" name="Google Shape;1565;p97"/>
          <p:cNvCxnSpPr>
            <a:endCxn id="1439" idx="7"/>
          </p:cNvCxnSpPr>
          <p:nvPr/>
        </p:nvCxnSpPr>
        <p:spPr>
          <a:xfrm flipH="1">
            <a:off x="4061625" y="3013778"/>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66" name="Google Shape;1566;p97"/>
          <p:cNvCxnSpPr>
            <a:endCxn id="1439" idx="0"/>
          </p:cNvCxnSpPr>
          <p:nvPr/>
        </p:nvCxnSpPr>
        <p:spPr>
          <a:xfrm>
            <a:off x="4008486" y="3035642"/>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567" name="Google Shape;1567;p97"/>
          <p:cNvCxnSpPr>
            <a:endCxn id="1439" idx="1"/>
          </p:cNvCxnSpPr>
          <p:nvPr/>
        </p:nvCxnSpPr>
        <p:spPr>
          <a:xfrm>
            <a:off x="3410172" y="3013778"/>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68" name="Google Shape;1568;p97"/>
          <p:cNvCxnSpPr>
            <a:endCxn id="1439" idx="1"/>
          </p:cNvCxnSpPr>
          <p:nvPr/>
        </p:nvCxnSpPr>
        <p:spPr>
          <a:xfrm>
            <a:off x="2758797" y="3013778"/>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69" name="Google Shape;1569;p97"/>
          <p:cNvCxnSpPr>
            <a:endCxn id="1439" idx="1"/>
          </p:cNvCxnSpPr>
          <p:nvPr/>
        </p:nvCxnSpPr>
        <p:spPr>
          <a:xfrm>
            <a:off x="2107422" y="3013778"/>
            <a:ext cx="184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70" name="Google Shape;1570;p97"/>
          <p:cNvCxnSpPr>
            <a:endCxn id="1421" idx="0"/>
          </p:cNvCxnSpPr>
          <p:nvPr/>
        </p:nvCxnSpPr>
        <p:spPr>
          <a:xfrm>
            <a:off x="2054368" y="3035642"/>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571" name="Google Shape;1571;p97"/>
          <p:cNvCxnSpPr>
            <a:endCxn id="1421" idx="7"/>
          </p:cNvCxnSpPr>
          <p:nvPr/>
        </p:nvCxnSpPr>
        <p:spPr>
          <a:xfrm flipH="1">
            <a:off x="2107507" y="3013778"/>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72" name="Google Shape;1572;p97"/>
          <p:cNvCxnSpPr>
            <a:endCxn id="1421" idx="7"/>
          </p:cNvCxnSpPr>
          <p:nvPr/>
        </p:nvCxnSpPr>
        <p:spPr>
          <a:xfrm flipH="1">
            <a:off x="2107507" y="3013778"/>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73" name="Google Shape;1573;p97"/>
          <p:cNvCxnSpPr>
            <a:endCxn id="1421" idx="7"/>
          </p:cNvCxnSpPr>
          <p:nvPr/>
        </p:nvCxnSpPr>
        <p:spPr>
          <a:xfrm flipH="1">
            <a:off x="2107507" y="3013778"/>
            <a:ext cx="184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74" name="Google Shape;1574;p97"/>
          <p:cNvCxnSpPr>
            <a:endCxn id="1421" idx="7"/>
          </p:cNvCxnSpPr>
          <p:nvPr/>
        </p:nvCxnSpPr>
        <p:spPr>
          <a:xfrm flipH="1">
            <a:off x="2107507" y="3013778"/>
            <a:ext cx="24993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75" name="Google Shape;1575;p97"/>
          <p:cNvCxnSpPr>
            <a:endCxn id="1421" idx="7"/>
          </p:cNvCxnSpPr>
          <p:nvPr/>
        </p:nvCxnSpPr>
        <p:spPr>
          <a:xfrm flipH="1">
            <a:off x="2107507" y="3013778"/>
            <a:ext cx="31506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76" name="Google Shape;1576;p97"/>
          <p:cNvCxnSpPr/>
          <p:nvPr/>
        </p:nvCxnSpPr>
        <p:spPr>
          <a:xfrm flipH="1">
            <a:off x="2107403" y="3013739"/>
            <a:ext cx="38020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77" name="Google Shape;1577;p97"/>
          <p:cNvCxnSpPr>
            <a:endCxn id="1441" idx="0"/>
          </p:cNvCxnSpPr>
          <p:nvPr/>
        </p:nvCxnSpPr>
        <p:spPr>
          <a:xfrm>
            <a:off x="4659859" y="3035642"/>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578" name="Google Shape;1578;p97"/>
          <p:cNvCxnSpPr>
            <a:endCxn id="1441" idx="7"/>
          </p:cNvCxnSpPr>
          <p:nvPr/>
        </p:nvCxnSpPr>
        <p:spPr>
          <a:xfrm flipH="1">
            <a:off x="4712998" y="3013778"/>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79" name="Google Shape;1579;p97"/>
          <p:cNvCxnSpPr>
            <a:endCxn id="1441" idx="7"/>
          </p:cNvCxnSpPr>
          <p:nvPr/>
        </p:nvCxnSpPr>
        <p:spPr>
          <a:xfrm flipH="1">
            <a:off x="4712998" y="3013778"/>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80" name="Google Shape;1580;p97"/>
          <p:cNvCxnSpPr>
            <a:endCxn id="1441" idx="7"/>
          </p:cNvCxnSpPr>
          <p:nvPr/>
        </p:nvCxnSpPr>
        <p:spPr>
          <a:xfrm flipH="1">
            <a:off x="4712998" y="3013778"/>
            <a:ext cx="18524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81" name="Google Shape;1581;p97"/>
          <p:cNvCxnSpPr>
            <a:endCxn id="1441" idx="7"/>
          </p:cNvCxnSpPr>
          <p:nvPr/>
        </p:nvCxnSpPr>
        <p:spPr>
          <a:xfrm flipH="1">
            <a:off x="4712998" y="3013778"/>
            <a:ext cx="25038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82" name="Google Shape;1582;p97"/>
          <p:cNvCxnSpPr>
            <a:endCxn id="1441" idx="1"/>
          </p:cNvCxnSpPr>
          <p:nvPr/>
        </p:nvCxnSpPr>
        <p:spPr>
          <a:xfrm>
            <a:off x="4061545" y="3013778"/>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83" name="Google Shape;1583;p97"/>
          <p:cNvCxnSpPr>
            <a:endCxn id="1441" idx="1"/>
          </p:cNvCxnSpPr>
          <p:nvPr/>
        </p:nvCxnSpPr>
        <p:spPr>
          <a:xfrm>
            <a:off x="3410170" y="3013778"/>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84" name="Google Shape;1584;p97"/>
          <p:cNvCxnSpPr>
            <a:endCxn id="1441" idx="1"/>
          </p:cNvCxnSpPr>
          <p:nvPr/>
        </p:nvCxnSpPr>
        <p:spPr>
          <a:xfrm>
            <a:off x="2758795" y="3013778"/>
            <a:ext cx="184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85" name="Google Shape;1585;p97"/>
          <p:cNvCxnSpPr>
            <a:endCxn id="1441" idx="1"/>
          </p:cNvCxnSpPr>
          <p:nvPr/>
        </p:nvCxnSpPr>
        <p:spPr>
          <a:xfrm>
            <a:off x="2107420" y="3013778"/>
            <a:ext cx="24993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86" name="Google Shape;1586;p97"/>
          <p:cNvCxnSpPr>
            <a:endCxn id="1427" idx="0"/>
          </p:cNvCxnSpPr>
          <p:nvPr/>
        </p:nvCxnSpPr>
        <p:spPr>
          <a:xfrm>
            <a:off x="5962604" y="3035642"/>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587" name="Google Shape;1587;p97"/>
          <p:cNvCxnSpPr>
            <a:endCxn id="1427" idx="7"/>
          </p:cNvCxnSpPr>
          <p:nvPr/>
        </p:nvCxnSpPr>
        <p:spPr>
          <a:xfrm flipH="1">
            <a:off x="6015743" y="3013778"/>
            <a:ext cx="5499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88" name="Google Shape;1588;p97"/>
          <p:cNvCxnSpPr>
            <a:endCxn id="1427" idx="7"/>
          </p:cNvCxnSpPr>
          <p:nvPr/>
        </p:nvCxnSpPr>
        <p:spPr>
          <a:xfrm flipH="1">
            <a:off x="6015743" y="3013778"/>
            <a:ext cx="12010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89" name="Google Shape;1589;p97"/>
          <p:cNvCxnSpPr>
            <a:endCxn id="1427" idx="1"/>
          </p:cNvCxnSpPr>
          <p:nvPr/>
        </p:nvCxnSpPr>
        <p:spPr>
          <a:xfrm>
            <a:off x="5364290" y="3013778"/>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90" name="Google Shape;1590;p97"/>
          <p:cNvCxnSpPr>
            <a:endCxn id="1427" idx="1"/>
          </p:cNvCxnSpPr>
          <p:nvPr/>
        </p:nvCxnSpPr>
        <p:spPr>
          <a:xfrm>
            <a:off x="4712915" y="3013778"/>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91" name="Google Shape;1591;p97"/>
          <p:cNvCxnSpPr/>
          <p:nvPr/>
        </p:nvCxnSpPr>
        <p:spPr>
          <a:xfrm>
            <a:off x="4061558" y="3013739"/>
            <a:ext cx="184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92" name="Google Shape;1592;p97"/>
          <p:cNvCxnSpPr/>
          <p:nvPr/>
        </p:nvCxnSpPr>
        <p:spPr>
          <a:xfrm>
            <a:off x="3410186" y="3013739"/>
            <a:ext cx="24993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93" name="Google Shape;1593;p97"/>
          <p:cNvCxnSpPr>
            <a:endCxn id="1427" idx="1"/>
          </p:cNvCxnSpPr>
          <p:nvPr/>
        </p:nvCxnSpPr>
        <p:spPr>
          <a:xfrm>
            <a:off x="2758790" y="3013778"/>
            <a:ext cx="31506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94" name="Google Shape;1594;p97"/>
          <p:cNvCxnSpPr>
            <a:endCxn id="1445" idx="0"/>
          </p:cNvCxnSpPr>
          <p:nvPr/>
        </p:nvCxnSpPr>
        <p:spPr>
          <a:xfrm>
            <a:off x="6618617" y="3035642"/>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595" name="Google Shape;1595;p97"/>
          <p:cNvCxnSpPr>
            <a:endCxn id="1445" idx="7"/>
          </p:cNvCxnSpPr>
          <p:nvPr/>
        </p:nvCxnSpPr>
        <p:spPr>
          <a:xfrm flipH="1">
            <a:off x="6671756" y="3013778"/>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96" name="Google Shape;1596;p97"/>
          <p:cNvCxnSpPr>
            <a:endCxn id="1445" idx="1"/>
          </p:cNvCxnSpPr>
          <p:nvPr/>
        </p:nvCxnSpPr>
        <p:spPr>
          <a:xfrm>
            <a:off x="6015578" y="3013778"/>
            <a:ext cx="5499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597" name="Google Shape;1597;p97"/>
          <p:cNvCxnSpPr>
            <a:endCxn id="1445" idx="1"/>
          </p:cNvCxnSpPr>
          <p:nvPr/>
        </p:nvCxnSpPr>
        <p:spPr>
          <a:xfrm>
            <a:off x="5364203" y="3013778"/>
            <a:ext cx="12012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98" name="Google Shape;1598;p97"/>
          <p:cNvCxnSpPr>
            <a:endCxn id="1445" idx="1"/>
          </p:cNvCxnSpPr>
          <p:nvPr/>
        </p:nvCxnSpPr>
        <p:spPr>
          <a:xfrm>
            <a:off x="4713053" y="3013778"/>
            <a:ext cx="18524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599" name="Google Shape;1599;p97"/>
          <p:cNvCxnSpPr>
            <a:endCxn id="1445" idx="1"/>
          </p:cNvCxnSpPr>
          <p:nvPr/>
        </p:nvCxnSpPr>
        <p:spPr>
          <a:xfrm>
            <a:off x="4061678" y="3013778"/>
            <a:ext cx="25038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00" name="Google Shape;1600;p97"/>
          <p:cNvCxnSpPr>
            <a:endCxn id="1445" idx="1"/>
          </p:cNvCxnSpPr>
          <p:nvPr/>
        </p:nvCxnSpPr>
        <p:spPr>
          <a:xfrm>
            <a:off x="3410303" y="3013778"/>
            <a:ext cx="315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01" name="Google Shape;1601;p97"/>
          <p:cNvCxnSpPr>
            <a:endCxn id="1445" idx="1"/>
          </p:cNvCxnSpPr>
          <p:nvPr/>
        </p:nvCxnSpPr>
        <p:spPr>
          <a:xfrm>
            <a:off x="2758928" y="3013778"/>
            <a:ext cx="380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02" name="Google Shape;1602;p97"/>
          <p:cNvCxnSpPr>
            <a:endCxn id="1445" idx="1"/>
          </p:cNvCxnSpPr>
          <p:nvPr/>
        </p:nvCxnSpPr>
        <p:spPr>
          <a:xfrm>
            <a:off x="2107553" y="3013778"/>
            <a:ext cx="445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03" name="Google Shape;1603;p97"/>
          <p:cNvCxnSpPr>
            <a:endCxn id="1430" idx="0"/>
          </p:cNvCxnSpPr>
          <p:nvPr/>
        </p:nvCxnSpPr>
        <p:spPr>
          <a:xfrm>
            <a:off x="5311232" y="3035642"/>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604" name="Google Shape;1604;p97"/>
          <p:cNvCxnSpPr>
            <a:endCxn id="1430" idx="7"/>
          </p:cNvCxnSpPr>
          <p:nvPr/>
        </p:nvCxnSpPr>
        <p:spPr>
          <a:xfrm flipH="1">
            <a:off x="5364371" y="3013778"/>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05" name="Google Shape;1605;p97"/>
          <p:cNvCxnSpPr>
            <a:endCxn id="1430" idx="7"/>
          </p:cNvCxnSpPr>
          <p:nvPr/>
        </p:nvCxnSpPr>
        <p:spPr>
          <a:xfrm flipH="1">
            <a:off x="5364371" y="3013778"/>
            <a:ext cx="12010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06" name="Google Shape;1606;p97"/>
          <p:cNvCxnSpPr>
            <a:endCxn id="1430" idx="7"/>
          </p:cNvCxnSpPr>
          <p:nvPr/>
        </p:nvCxnSpPr>
        <p:spPr>
          <a:xfrm flipH="1">
            <a:off x="5364371" y="3013778"/>
            <a:ext cx="18524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07" name="Google Shape;1607;p97"/>
          <p:cNvCxnSpPr>
            <a:endCxn id="1430" idx="1"/>
          </p:cNvCxnSpPr>
          <p:nvPr/>
        </p:nvCxnSpPr>
        <p:spPr>
          <a:xfrm>
            <a:off x="4712918" y="3013778"/>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08" name="Google Shape;1608;p97"/>
          <p:cNvCxnSpPr>
            <a:endCxn id="1430" idx="1"/>
          </p:cNvCxnSpPr>
          <p:nvPr/>
        </p:nvCxnSpPr>
        <p:spPr>
          <a:xfrm>
            <a:off x="4061543" y="3013778"/>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09" name="Google Shape;1609;p97"/>
          <p:cNvCxnSpPr>
            <a:endCxn id="1430" idx="1"/>
          </p:cNvCxnSpPr>
          <p:nvPr/>
        </p:nvCxnSpPr>
        <p:spPr>
          <a:xfrm>
            <a:off x="3410168" y="3013778"/>
            <a:ext cx="184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10" name="Google Shape;1610;p97"/>
          <p:cNvCxnSpPr>
            <a:endCxn id="1430" idx="1"/>
          </p:cNvCxnSpPr>
          <p:nvPr/>
        </p:nvCxnSpPr>
        <p:spPr>
          <a:xfrm>
            <a:off x="2758793" y="3013778"/>
            <a:ext cx="24993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11" name="Google Shape;1611;p97"/>
          <p:cNvCxnSpPr>
            <a:endCxn id="1424" idx="0"/>
          </p:cNvCxnSpPr>
          <p:nvPr/>
        </p:nvCxnSpPr>
        <p:spPr>
          <a:xfrm>
            <a:off x="7269990" y="3035642"/>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612" name="Google Shape;1612;p97"/>
          <p:cNvCxnSpPr>
            <a:endCxn id="1424" idx="1"/>
          </p:cNvCxnSpPr>
          <p:nvPr/>
        </p:nvCxnSpPr>
        <p:spPr>
          <a:xfrm>
            <a:off x="6671676" y="3013778"/>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13" name="Google Shape;1613;p97"/>
          <p:cNvCxnSpPr>
            <a:endCxn id="1424" idx="1"/>
          </p:cNvCxnSpPr>
          <p:nvPr/>
        </p:nvCxnSpPr>
        <p:spPr>
          <a:xfrm>
            <a:off x="6015576" y="3013778"/>
            <a:ext cx="12012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14" name="Google Shape;1614;p97"/>
          <p:cNvCxnSpPr>
            <a:endCxn id="1424" idx="1"/>
          </p:cNvCxnSpPr>
          <p:nvPr/>
        </p:nvCxnSpPr>
        <p:spPr>
          <a:xfrm>
            <a:off x="5364426" y="3013778"/>
            <a:ext cx="18524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15" name="Google Shape;1615;p97"/>
          <p:cNvCxnSpPr>
            <a:endCxn id="1424" idx="1"/>
          </p:cNvCxnSpPr>
          <p:nvPr/>
        </p:nvCxnSpPr>
        <p:spPr>
          <a:xfrm>
            <a:off x="4713051" y="3013778"/>
            <a:ext cx="25038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16" name="Google Shape;1616;p97"/>
          <p:cNvCxnSpPr>
            <a:stCxn id="1343" idx="3"/>
          </p:cNvCxnSpPr>
          <p:nvPr/>
        </p:nvCxnSpPr>
        <p:spPr>
          <a:xfrm flipH="1">
            <a:off x="2107553" y="2535405"/>
            <a:ext cx="445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17" name="Google Shape;1617;p97"/>
          <p:cNvCxnSpPr>
            <a:stCxn id="1347" idx="3"/>
          </p:cNvCxnSpPr>
          <p:nvPr/>
        </p:nvCxnSpPr>
        <p:spPr>
          <a:xfrm flipH="1">
            <a:off x="2758925" y="2535405"/>
            <a:ext cx="445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18" name="Google Shape;1618;p97"/>
          <p:cNvCxnSpPr>
            <a:stCxn id="1332" idx="5"/>
          </p:cNvCxnSpPr>
          <p:nvPr/>
        </p:nvCxnSpPr>
        <p:spPr>
          <a:xfrm>
            <a:off x="4712997" y="2535405"/>
            <a:ext cx="25038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19" name="Google Shape;1619;p97"/>
          <p:cNvCxnSpPr>
            <a:stCxn id="1338" idx="5"/>
          </p:cNvCxnSpPr>
          <p:nvPr/>
        </p:nvCxnSpPr>
        <p:spPr>
          <a:xfrm>
            <a:off x="3410252" y="2535405"/>
            <a:ext cx="380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20" name="Google Shape;1620;p97"/>
          <p:cNvCxnSpPr/>
          <p:nvPr/>
        </p:nvCxnSpPr>
        <p:spPr>
          <a:xfrm>
            <a:off x="2107439" y="2538989"/>
            <a:ext cx="38020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21" name="Google Shape;1621;p97"/>
          <p:cNvCxnSpPr>
            <a:stCxn id="1327" idx="5"/>
          </p:cNvCxnSpPr>
          <p:nvPr/>
        </p:nvCxnSpPr>
        <p:spPr>
          <a:xfrm>
            <a:off x="2758879" y="2535405"/>
            <a:ext cx="445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22" name="Google Shape;1622;p97"/>
          <p:cNvCxnSpPr/>
          <p:nvPr/>
        </p:nvCxnSpPr>
        <p:spPr>
          <a:xfrm>
            <a:off x="2107439" y="2538989"/>
            <a:ext cx="31506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23" name="Google Shape;1623;p97"/>
          <p:cNvCxnSpPr>
            <a:stCxn id="1334" idx="5"/>
          </p:cNvCxnSpPr>
          <p:nvPr/>
        </p:nvCxnSpPr>
        <p:spPr>
          <a:xfrm>
            <a:off x="4061624" y="2535405"/>
            <a:ext cx="315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24" name="Google Shape;1624;p97"/>
          <p:cNvCxnSpPr/>
          <p:nvPr/>
        </p:nvCxnSpPr>
        <p:spPr>
          <a:xfrm>
            <a:off x="2107439" y="2538989"/>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25" name="Google Shape;1625;p97"/>
          <p:cNvCxnSpPr/>
          <p:nvPr/>
        </p:nvCxnSpPr>
        <p:spPr>
          <a:xfrm>
            <a:off x="2705701" y="2560989"/>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626" name="Google Shape;1626;p97"/>
          <p:cNvCxnSpPr/>
          <p:nvPr/>
        </p:nvCxnSpPr>
        <p:spPr>
          <a:xfrm flipH="1">
            <a:off x="2758787" y="2538989"/>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27" name="Google Shape;1627;p97"/>
          <p:cNvCxnSpPr/>
          <p:nvPr/>
        </p:nvCxnSpPr>
        <p:spPr>
          <a:xfrm flipH="1">
            <a:off x="2758784" y="2538989"/>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28" name="Google Shape;1628;p97"/>
          <p:cNvCxnSpPr/>
          <p:nvPr/>
        </p:nvCxnSpPr>
        <p:spPr>
          <a:xfrm flipH="1">
            <a:off x="2758782" y="2538989"/>
            <a:ext cx="184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29" name="Google Shape;1629;p97"/>
          <p:cNvCxnSpPr/>
          <p:nvPr/>
        </p:nvCxnSpPr>
        <p:spPr>
          <a:xfrm flipH="1">
            <a:off x="2758780" y="2538989"/>
            <a:ext cx="24993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30" name="Google Shape;1630;p97"/>
          <p:cNvCxnSpPr/>
          <p:nvPr/>
        </p:nvCxnSpPr>
        <p:spPr>
          <a:xfrm flipH="1">
            <a:off x="2758778" y="2538989"/>
            <a:ext cx="31506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31" name="Google Shape;1631;p97"/>
          <p:cNvCxnSpPr>
            <a:stCxn id="1343" idx="3"/>
          </p:cNvCxnSpPr>
          <p:nvPr/>
        </p:nvCxnSpPr>
        <p:spPr>
          <a:xfrm flipH="1">
            <a:off x="2758928" y="2535405"/>
            <a:ext cx="380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32" name="Google Shape;1632;p97"/>
          <p:cNvCxnSpPr>
            <a:stCxn id="1347" idx="3"/>
          </p:cNvCxnSpPr>
          <p:nvPr/>
        </p:nvCxnSpPr>
        <p:spPr>
          <a:xfrm flipH="1">
            <a:off x="3410300" y="2535405"/>
            <a:ext cx="380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33" name="Google Shape;1633;p97"/>
          <p:cNvCxnSpPr/>
          <p:nvPr/>
        </p:nvCxnSpPr>
        <p:spPr>
          <a:xfrm>
            <a:off x="3357074" y="2560989"/>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634" name="Google Shape;1634;p97"/>
          <p:cNvCxnSpPr/>
          <p:nvPr/>
        </p:nvCxnSpPr>
        <p:spPr>
          <a:xfrm>
            <a:off x="2758812" y="2538989"/>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35" name="Google Shape;1635;p97"/>
          <p:cNvCxnSpPr/>
          <p:nvPr/>
        </p:nvCxnSpPr>
        <p:spPr>
          <a:xfrm>
            <a:off x="2107439" y="2538989"/>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36" name="Google Shape;1636;p97"/>
          <p:cNvCxnSpPr/>
          <p:nvPr/>
        </p:nvCxnSpPr>
        <p:spPr>
          <a:xfrm flipH="1">
            <a:off x="3410159" y="2538989"/>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37" name="Google Shape;1637;p97"/>
          <p:cNvCxnSpPr/>
          <p:nvPr/>
        </p:nvCxnSpPr>
        <p:spPr>
          <a:xfrm flipH="1">
            <a:off x="3410157" y="2538989"/>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38" name="Google Shape;1638;p97"/>
          <p:cNvCxnSpPr/>
          <p:nvPr/>
        </p:nvCxnSpPr>
        <p:spPr>
          <a:xfrm flipH="1">
            <a:off x="3410155" y="2538989"/>
            <a:ext cx="184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39" name="Google Shape;1639;p97"/>
          <p:cNvCxnSpPr/>
          <p:nvPr/>
        </p:nvCxnSpPr>
        <p:spPr>
          <a:xfrm flipH="1">
            <a:off x="3410153" y="2538989"/>
            <a:ext cx="24993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40" name="Google Shape;1640;p97"/>
          <p:cNvCxnSpPr>
            <a:stCxn id="1343" idx="3"/>
          </p:cNvCxnSpPr>
          <p:nvPr/>
        </p:nvCxnSpPr>
        <p:spPr>
          <a:xfrm flipH="1">
            <a:off x="3410303" y="2535405"/>
            <a:ext cx="315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41" name="Google Shape;1641;p97"/>
          <p:cNvCxnSpPr>
            <a:stCxn id="1347" idx="3"/>
          </p:cNvCxnSpPr>
          <p:nvPr/>
        </p:nvCxnSpPr>
        <p:spPr>
          <a:xfrm flipH="1">
            <a:off x="4061675" y="2535405"/>
            <a:ext cx="315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42" name="Google Shape;1642;p97"/>
          <p:cNvCxnSpPr>
            <a:stCxn id="1347" idx="3"/>
          </p:cNvCxnSpPr>
          <p:nvPr/>
        </p:nvCxnSpPr>
        <p:spPr>
          <a:xfrm flipH="1">
            <a:off x="4713050" y="2535405"/>
            <a:ext cx="25038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43" name="Google Shape;1643;p97"/>
          <p:cNvCxnSpPr>
            <a:stCxn id="1343" idx="3"/>
          </p:cNvCxnSpPr>
          <p:nvPr/>
        </p:nvCxnSpPr>
        <p:spPr>
          <a:xfrm flipH="1">
            <a:off x="4061678" y="2535405"/>
            <a:ext cx="25038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44" name="Google Shape;1644;p97"/>
          <p:cNvCxnSpPr/>
          <p:nvPr/>
        </p:nvCxnSpPr>
        <p:spPr>
          <a:xfrm flipH="1">
            <a:off x="4061528" y="2538989"/>
            <a:ext cx="184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45" name="Google Shape;1645;p97"/>
          <p:cNvCxnSpPr/>
          <p:nvPr/>
        </p:nvCxnSpPr>
        <p:spPr>
          <a:xfrm flipH="1">
            <a:off x="4061530" y="2538989"/>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46" name="Google Shape;1646;p97"/>
          <p:cNvCxnSpPr/>
          <p:nvPr/>
        </p:nvCxnSpPr>
        <p:spPr>
          <a:xfrm flipH="1">
            <a:off x="4061532" y="2538989"/>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47" name="Google Shape;1647;p97"/>
          <p:cNvCxnSpPr/>
          <p:nvPr/>
        </p:nvCxnSpPr>
        <p:spPr>
          <a:xfrm>
            <a:off x="4008446" y="2560989"/>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648" name="Google Shape;1648;p97"/>
          <p:cNvCxnSpPr/>
          <p:nvPr/>
        </p:nvCxnSpPr>
        <p:spPr>
          <a:xfrm>
            <a:off x="3410185" y="2538989"/>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49" name="Google Shape;1649;p97"/>
          <p:cNvCxnSpPr/>
          <p:nvPr/>
        </p:nvCxnSpPr>
        <p:spPr>
          <a:xfrm>
            <a:off x="2758812" y="2538989"/>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50" name="Google Shape;1650;p97"/>
          <p:cNvCxnSpPr/>
          <p:nvPr/>
        </p:nvCxnSpPr>
        <p:spPr>
          <a:xfrm>
            <a:off x="2107439" y="2538989"/>
            <a:ext cx="184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51" name="Google Shape;1651;p97"/>
          <p:cNvCxnSpPr/>
          <p:nvPr/>
        </p:nvCxnSpPr>
        <p:spPr>
          <a:xfrm>
            <a:off x="2054328" y="2560989"/>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652" name="Google Shape;1652;p97"/>
          <p:cNvCxnSpPr/>
          <p:nvPr/>
        </p:nvCxnSpPr>
        <p:spPr>
          <a:xfrm flipH="1">
            <a:off x="2107414" y="2538989"/>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53" name="Google Shape;1653;p97"/>
          <p:cNvCxnSpPr/>
          <p:nvPr/>
        </p:nvCxnSpPr>
        <p:spPr>
          <a:xfrm flipH="1">
            <a:off x="2107412" y="2538989"/>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54" name="Google Shape;1654;p97"/>
          <p:cNvCxnSpPr/>
          <p:nvPr/>
        </p:nvCxnSpPr>
        <p:spPr>
          <a:xfrm flipH="1">
            <a:off x="2107409" y="2538989"/>
            <a:ext cx="184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55" name="Google Shape;1655;p97"/>
          <p:cNvCxnSpPr/>
          <p:nvPr/>
        </p:nvCxnSpPr>
        <p:spPr>
          <a:xfrm flipH="1">
            <a:off x="2107407" y="2538989"/>
            <a:ext cx="24993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56" name="Google Shape;1656;p97"/>
          <p:cNvCxnSpPr/>
          <p:nvPr/>
        </p:nvCxnSpPr>
        <p:spPr>
          <a:xfrm flipH="1">
            <a:off x="2107405" y="2538989"/>
            <a:ext cx="31506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57" name="Google Shape;1657;p97"/>
          <p:cNvCxnSpPr/>
          <p:nvPr/>
        </p:nvCxnSpPr>
        <p:spPr>
          <a:xfrm flipH="1">
            <a:off x="2107403" y="2538989"/>
            <a:ext cx="38020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58" name="Google Shape;1658;p97"/>
          <p:cNvCxnSpPr/>
          <p:nvPr/>
        </p:nvCxnSpPr>
        <p:spPr>
          <a:xfrm>
            <a:off x="4659819" y="2560989"/>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659" name="Google Shape;1659;p97"/>
          <p:cNvCxnSpPr/>
          <p:nvPr/>
        </p:nvCxnSpPr>
        <p:spPr>
          <a:xfrm flipH="1">
            <a:off x="4712905" y="2538989"/>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60" name="Google Shape;1660;p97"/>
          <p:cNvCxnSpPr/>
          <p:nvPr/>
        </p:nvCxnSpPr>
        <p:spPr>
          <a:xfrm flipH="1">
            <a:off x="4712903" y="2538989"/>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61" name="Google Shape;1661;p97"/>
          <p:cNvCxnSpPr>
            <a:stCxn id="1343" idx="3"/>
          </p:cNvCxnSpPr>
          <p:nvPr/>
        </p:nvCxnSpPr>
        <p:spPr>
          <a:xfrm flipH="1">
            <a:off x="4713053" y="2535405"/>
            <a:ext cx="18524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62" name="Google Shape;1662;p97"/>
          <p:cNvCxnSpPr>
            <a:stCxn id="1347" idx="3"/>
          </p:cNvCxnSpPr>
          <p:nvPr/>
        </p:nvCxnSpPr>
        <p:spPr>
          <a:xfrm flipH="1">
            <a:off x="5364425" y="2535405"/>
            <a:ext cx="18524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63" name="Google Shape;1663;p97"/>
          <p:cNvCxnSpPr/>
          <p:nvPr/>
        </p:nvCxnSpPr>
        <p:spPr>
          <a:xfrm>
            <a:off x="4061558" y="2538989"/>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64" name="Google Shape;1664;p97"/>
          <p:cNvCxnSpPr/>
          <p:nvPr/>
        </p:nvCxnSpPr>
        <p:spPr>
          <a:xfrm>
            <a:off x="3410185" y="2538989"/>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65" name="Google Shape;1665;p97"/>
          <p:cNvCxnSpPr/>
          <p:nvPr/>
        </p:nvCxnSpPr>
        <p:spPr>
          <a:xfrm>
            <a:off x="2758812" y="2538989"/>
            <a:ext cx="184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66" name="Google Shape;1666;p97"/>
          <p:cNvCxnSpPr/>
          <p:nvPr/>
        </p:nvCxnSpPr>
        <p:spPr>
          <a:xfrm>
            <a:off x="2107439" y="2538989"/>
            <a:ext cx="24993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67" name="Google Shape;1667;p97"/>
          <p:cNvCxnSpPr/>
          <p:nvPr/>
        </p:nvCxnSpPr>
        <p:spPr>
          <a:xfrm>
            <a:off x="5962565" y="2560989"/>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668" name="Google Shape;1668;p97"/>
          <p:cNvCxnSpPr>
            <a:stCxn id="1343" idx="3"/>
          </p:cNvCxnSpPr>
          <p:nvPr/>
        </p:nvCxnSpPr>
        <p:spPr>
          <a:xfrm flipH="1">
            <a:off x="6015578" y="2535405"/>
            <a:ext cx="5499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69" name="Google Shape;1669;p97"/>
          <p:cNvCxnSpPr/>
          <p:nvPr/>
        </p:nvCxnSpPr>
        <p:spPr>
          <a:xfrm>
            <a:off x="5364303" y="2538989"/>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70" name="Google Shape;1670;p97"/>
          <p:cNvCxnSpPr/>
          <p:nvPr/>
        </p:nvCxnSpPr>
        <p:spPr>
          <a:xfrm>
            <a:off x="4712930" y="2538989"/>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71" name="Google Shape;1671;p97"/>
          <p:cNvCxnSpPr/>
          <p:nvPr/>
        </p:nvCxnSpPr>
        <p:spPr>
          <a:xfrm>
            <a:off x="4061558" y="2538989"/>
            <a:ext cx="184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72" name="Google Shape;1672;p97"/>
          <p:cNvCxnSpPr/>
          <p:nvPr/>
        </p:nvCxnSpPr>
        <p:spPr>
          <a:xfrm>
            <a:off x="3410185" y="2538989"/>
            <a:ext cx="24993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73" name="Google Shape;1673;p97"/>
          <p:cNvCxnSpPr/>
          <p:nvPr/>
        </p:nvCxnSpPr>
        <p:spPr>
          <a:xfrm>
            <a:off x="2758812" y="2538989"/>
            <a:ext cx="31506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74" name="Google Shape;1674;p97"/>
          <p:cNvCxnSpPr/>
          <p:nvPr/>
        </p:nvCxnSpPr>
        <p:spPr>
          <a:xfrm>
            <a:off x="6618578" y="2560989"/>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675" name="Google Shape;1675;p97"/>
          <p:cNvCxnSpPr/>
          <p:nvPr/>
        </p:nvCxnSpPr>
        <p:spPr>
          <a:xfrm flipH="1">
            <a:off x="6671663" y="2538989"/>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76" name="Google Shape;1676;p97"/>
          <p:cNvCxnSpPr>
            <a:stCxn id="1340" idx="5"/>
          </p:cNvCxnSpPr>
          <p:nvPr/>
        </p:nvCxnSpPr>
        <p:spPr>
          <a:xfrm>
            <a:off x="6015743" y="2535405"/>
            <a:ext cx="5499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77" name="Google Shape;1677;p97"/>
          <p:cNvCxnSpPr>
            <a:stCxn id="1330" idx="5"/>
          </p:cNvCxnSpPr>
          <p:nvPr/>
        </p:nvCxnSpPr>
        <p:spPr>
          <a:xfrm>
            <a:off x="5364370" y="2535405"/>
            <a:ext cx="12012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78" name="Google Shape;1678;p97"/>
          <p:cNvCxnSpPr>
            <a:stCxn id="1332" idx="5"/>
          </p:cNvCxnSpPr>
          <p:nvPr/>
        </p:nvCxnSpPr>
        <p:spPr>
          <a:xfrm>
            <a:off x="4712997" y="2535405"/>
            <a:ext cx="18524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79" name="Google Shape;1679;p97"/>
          <p:cNvCxnSpPr>
            <a:stCxn id="1334" idx="5"/>
          </p:cNvCxnSpPr>
          <p:nvPr/>
        </p:nvCxnSpPr>
        <p:spPr>
          <a:xfrm>
            <a:off x="4061624" y="2535405"/>
            <a:ext cx="25038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80" name="Google Shape;1680;p97"/>
          <p:cNvCxnSpPr>
            <a:stCxn id="1338" idx="5"/>
          </p:cNvCxnSpPr>
          <p:nvPr/>
        </p:nvCxnSpPr>
        <p:spPr>
          <a:xfrm>
            <a:off x="3410252" y="2535405"/>
            <a:ext cx="315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81" name="Google Shape;1681;p97"/>
          <p:cNvCxnSpPr>
            <a:stCxn id="1327" idx="5"/>
          </p:cNvCxnSpPr>
          <p:nvPr/>
        </p:nvCxnSpPr>
        <p:spPr>
          <a:xfrm>
            <a:off x="2758879" y="2535405"/>
            <a:ext cx="380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82" name="Google Shape;1682;p97"/>
          <p:cNvCxnSpPr>
            <a:stCxn id="1336" idx="5"/>
          </p:cNvCxnSpPr>
          <p:nvPr/>
        </p:nvCxnSpPr>
        <p:spPr>
          <a:xfrm>
            <a:off x="2107506" y="2535405"/>
            <a:ext cx="445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83" name="Google Shape;1683;p97"/>
          <p:cNvCxnSpPr/>
          <p:nvPr/>
        </p:nvCxnSpPr>
        <p:spPr>
          <a:xfrm>
            <a:off x="5311192" y="2560989"/>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684" name="Google Shape;1684;p97"/>
          <p:cNvCxnSpPr/>
          <p:nvPr/>
        </p:nvCxnSpPr>
        <p:spPr>
          <a:xfrm flipH="1">
            <a:off x="5364278" y="2538989"/>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85" name="Google Shape;1685;p97"/>
          <p:cNvCxnSpPr>
            <a:stCxn id="1343" idx="3"/>
          </p:cNvCxnSpPr>
          <p:nvPr/>
        </p:nvCxnSpPr>
        <p:spPr>
          <a:xfrm flipH="1">
            <a:off x="5364203" y="2535405"/>
            <a:ext cx="12012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86" name="Google Shape;1686;p97"/>
          <p:cNvCxnSpPr>
            <a:stCxn id="1347" idx="3"/>
          </p:cNvCxnSpPr>
          <p:nvPr/>
        </p:nvCxnSpPr>
        <p:spPr>
          <a:xfrm flipH="1">
            <a:off x="6015575" y="2535405"/>
            <a:ext cx="12012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87" name="Google Shape;1687;p97"/>
          <p:cNvCxnSpPr/>
          <p:nvPr/>
        </p:nvCxnSpPr>
        <p:spPr>
          <a:xfrm>
            <a:off x="4712930" y="2538989"/>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88" name="Google Shape;1688;p97"/>
          <p:cNvCxnSpPr/>
          <p:nvPr/>
        </p:nvCxnSpPr>
        <p:spPr>
          <a:xfrm>
            <a:off x="4061558" y="2538989"/>
            <a:ext cx="119655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89" name="Google Shape;1689;p97"/>
          <p:cNvCxnSpPr/>
          <p:nvPr/>
        </p:nvCxnSpPr>
        <p:spPr>
          <a:xfrm>
            <a:off x="3410185" y="2538989"/>
            <a:ext cx="18479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90" name="Google Shape;1690;p97"/>
          <p:cNvCxnSpPr/>
          <p:nvPr/>
        </p:nvCxnSpPr>
        <p:spPr>
          <a:xfrm>
            <a:off x="2758812" y="2538989"/>
            <a:ext cx="2499300" cy="372150"/>
          </a:xfrm>
          <a:prstGeom prst="straightConnector1">
            <a:avLst/>
          </a:prstGeom>
          <a:noFill/>
          <a:ln w="9525" cap="flat" cmpd="sng">
            <a:solidFill>
              <a:srgbClr val="757070"/>
            </a:solidFill>
            <a:prstDash val="solid"/>
            <a:miter lim="800000"/>
            <a:headEnd type="none" w="sm" len="sm"/>
            <a:tailEnd type="none" w="sm" len="sm"/>
          </a:ln>
        </p:spPr>
      </p:cxnSp>
      <p:cxnSp>
        <p:nvCxnSpPr>
          <p:cNvPr id="1691" name="Google Shape;1691;p97"/>
          <p:cNvCxnSpPr/>
          <p:nvPr/>
        </p:nvCxnSpPr>
        <p:spPr>
          <a:xfrm>
            <a:off x="7269950" y="2560989"/>
            <a:ext cx="0" cy="328275"/>
          </a:xfrm>
          <a:prstGeom prst="straightConnector1">
            <a:avLst/>
          </a:prstGeom>
          <a:noFill/>
          <a:ln w="9525" cap="flat" cmpd="sng">
            <a:solidFill>
              <a:srgbClr val="757070"/>
            </a:solidFill>
            <a:prstDash val="solid"/>
            <a:miter lim="800000"/>
            <a:headEnd type="none" w="sm" len="sm"/>
            <a:tailEnd type="none" w="sm" len="sm"/>
          </a:ln>
        </p:spPr>
      </p:cxnSp>
      <p:cxnSp>
        <p:nvCxnSpPr>
          <p:cNvPr id="1692" name="Google Shape;1692;p97"/>
          <p:cNvCxnSpPr/>
          <p:nvPr/>
        </p:nvCxnSpPr>
        <p:spPr>
          <a:xfrm>
            <a:off x="6671689" y="2538989"/>
            <a:ext cx="5451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93" name="Google Shape;1693;p97"/>
          <p:cNvCxnSpPr>
            <a:stCxn id="1340" idx="5"/>
          </p:cNvCxnSpPr>
          <p:nvPr/>
        </p:nvCxnSpPr>
        <p:spPr>
          <a:xfrm>
            <a:off x="6015743" y="2535405"/>
            <a:ext cx="120127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94" name="Google Shape;1694;p97"/>
          <p:cNvCxnSpPr>
            <a:stCxn id="1330" idx="5"/>
          </p:cNvCxnSpPr>
          <p:nvPr/>
        </p:nvCxnSpPr>
        <p:spPr>
          <a:xfrm>
            <a:off x="5364370" y="2535405"/>
            <a:ext cx="1852425" cy="372150"/>
          </a:xfrm>
          <a:prstGeom prst="straightConnector1">
            <a:avLst/>
          </a:prstGeom>
          <a:noFill/>
          <a:ln w="9525" cap="flat" cmpd="sng">
            <a:solidFill>
              <a:srgbClr val="757070"/>
            </a:solidFill>
            <a:prstDash val="solid"/>
            <a:miter lim="800000"/>
            <a:headEnd type="none" w="sm" len="sm"/>
            <a:tailEnd type="none" w="sm" len="sm"/>
          </a:ln>
        </p:spPr>
      </p:cxnSp>
      <p:cxnSp>
        <p:nvCxnSpPr>
          <p:cNvPr id="1695" name="Google Shape;1695;p97"/>
          <p:cNvCxnSpPr>
            <a:stCxn id="1327" idx="0"/>
            <a:endCxn id="1402" idx="2"/>
          </p:cNvCxnSpPr>
          <p:nvPr/>
        </p:nvCxnSpPr>
        <p:spPr>
          <a:xfrm rot="10800000">
            <a:off x="2705740" y="2160066"/>
            <a:ext cx="0" cy="247050"/>
          </a:xfrm>
          <a:prstGeom prst="straightConnector1">
            <a:avLst/>
          </a:prstGeom>
          <a:noFill/>
          <a:ln w="9525" cap="flat" cmpd="sng">
            <a:solidFill>
              <a:srgbClr val="757070"/>
            </a:solidFill>
            <a:prstDash val="solid"/>
            <a:miter lim="800000"/>
            <a:headEnd type="none" w="sm" len="sm"/>
            <a:tailEnd type="none" w="sm" len="sm"/>
          </a:ln>
        </p:spPr>
      </p:cxnSp>
      <p:cxnSp>
        <p:nvCxnSpPr>
          <p:cNvPr id="1696" name="Google Shape;1696;p97"/>
          <p:cNvCxnSpPr>
            <a:stCxn id="1338" idx="0"/>
            <a:endCxn id="1396" idx="2"/>
          </p:cNvCxnSpPr>
          <p:nvPr/>
        </p:nvCxnSpPr>
        <p:spPr>
          <a:xfrm rot="10800000">
            <a:off x="3357113" y="2160066"/>
            <a:ext cx="0" cy="247050"/>
          </a:xfrm>
          <a:prstGeom prst="straightConnector1">
            <a:avLst/>
          </a:prstGeom>
          <a:noFill/>
          <a:ln w="9525" cap="flat" cmpd="sng">
            <a:solidFill>
              <a:srgbClr val="757070"/>
            </a:solidFill>
            <a:prstDash val="solid"/>
            <a:miter lim="800000"/>
            <a:headEnd type="none" w="sm" len="sm"/>
            <a:tailEnd type="none" w="sm" len="sm"/>
          </a:ln>
        </p:spPr>
      </p:cxnSp>
      <p:cxnSp>
        <p:nvCxnSpPr>
          <p:cNvPr id="1697" name="Google Shape;1697;p97"/>
          <p:cNvCxnSpPr>
            <a:stCxn id="1334" idx="1"/>
            <a:endCxn id="1396" idx="2"/>
          </p:cNvCxnSpPr>
          <p:nvPr/>
        </p:nvCxnSpPr>
        <p:spPr>
          <a:xfrm rot="10800000">
            <a:off x="3357071" y="2160027"/>
            <a:ext cx="598275" cy="269100"/>
          </a:xfrm>
          <a:prstGeom prst="straightConnector1">
            <a:avLst/>
          </a:prstGeom>
          <a:noFill/>
          <a:ln w="9525" cap="flat" cmpd="sng">
            <a:solidFill>
              <a:srgbClr val="757070"/>
            </a:solidFill>
            <a:prstDash val="solid"/>
            <a:miter lim="800000"/>
            <a:headEnd type="none" w="sm" len="sm"/>
            <a:tailEnd type="none" w="sm" len="sm"/>
          </a:ln>
        </p:spPr>
      </p:cxnSp>
      <p:cxnSp>
        <p:nvCxnSpPr>
          <p:cNvPr id="1698" name="Google Shape;1698;p97"/>
          <p:cNvCxnSpPr>
            <a:stCxn id="1336" idx="0"/>
            <a:endCxn id="1413" idx="2"/>
          </p:cNvCxnSpPr>
          <p:nvPr/>
        </p:nvCxnSpPr>
        <p:spPr>
          <a:xfrm rot="10800000">
            <a:off x="2054367" y="2160066"/>
            <a:ext cx="0" cy="247050"/>
          </a:xfrm>
          <a:prstGeom prst="straightConnector1">
            <a:avLst/>
          </a:prstGeom>
          <a:noFill/>
          <a:ln w="9525" cap="flat" cmpd="sng">
            <a:solidFill>
              <a:srgbClr val="757070"/>
            </a:solidFill>
            <a:prstDash val="solid"/>
            <a:miter lim="800000"/>
            <a:headEnd type="none" w="sm" len="sm"/>
            <a:tailEnd type="none" w="sm" len="sm"/>
          </a:ln>
        </p:spPr>
      </p:cxnSp>
      <p:cxnSp>
        <p:nvCxnSpPr>
          <p:cNvPr id="1699" name="Google Shape;1699;p97"/>
          <p:cNvCxnSpPr>
            <a:stCxn id="1340" idx="1"/>
            <a:endCxn id="1413" idx="2"/>
          </p:cNvCxnSpPr>
          <p:nvPr/>
        </p:nvCxnSpPr>
        <p:spPr>
          <a:xfrm rot="10800000">
            <a:off x="2054315" y="2160027"/>
            <a:ext cx="3855150" cy="269100"/>
          </a:xfrm>
          <a:prstGeom prst="straightConnector1">
            <a:avLst/>
          </a:prstGeom>
          <a:noFill/>
          <a:ln w="9525" cap="flat" cmpd="sng">
            <a:solidFill>
              <a:srgbClr val="757070"/>
            </a:solidFill>
            <a:prstDash val="solid"/>
            <a:miter lim="800000"/>
            <a:headEnd type="none" w="sm" len="sm"/>
            <a:tailEnd type="none" w="sm" len="sm"/>
          </a:ln>
        </p:spPr>
      </p:cxnSp>
      <p:sp>
        <p:nvSpPr>
          <p:cNvPr id="1700" name="Google Shape;1700;p97"/>
          <p:cNvSpPr/>
          <p:nvPr/>
        </p:nvSpPr>
        <p:spPr>
          <a:xfrm>
            <a:off x="1780009" y="4425544"/>
            <a:ext cx="548550" cy="342900"/>
          </a:xfrm>
          <a:prstGeom prst="rect">
            <a:avLst/>
          </a:prstGeom>
          <a:gradFill>
            <a:gsLst>
              <a:gs pos="0">
                <a:srgbClr val="D1D1D1"/>
              </a:gs>
              <a:gs pos="50000">
                <a:srgbClr val="C7C7C7"/>
              </a:gs>
              <a:gs pos="100000">
                <a:srgbClr val="C0C0C0"/>
              </a:gs>
            </a:gsLst>
            <a:lin ang="5400012"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a:solidFill>
                  <a:schemeClr val="dk1"/>
                </a:solidFill>
                <a:latin typeface="Calibri"/>
                <a:ea typeface="Calibri"/>
                <a:cs typeface="Calibri"/>
                <a:sym typeface="Calibri"/>
              </a:rPr>
              <a:t>[CLS]</a:t>
            </a:r>
            <a:endParaRPr sz="1200"/>
          </a:p>
        </p:txBody>
      </p:sp>
      <p:sp>
        <p:nvSpPr>
          <p:cNvPr id="1701" name="Google Shape;1701;p97"/>
          <p:cNvSpPr/>
          <p:nvPr/>
        </p:nvSpPr>
        <p:spPr>
          <a:xfrm>
            <a:off x="2431382" y="4425544"/>
            <a:ext cx="548550" cy="3429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t</a:t>
            </a:r>
            <a:r>
              <a:rPr lang="en-US" sz="1800" i="1" baseline="-25000">
                <a:solidFill>
                  <a:schemeClr val="dk1"/>
                </a:solidFill>
                <a:latin typeface="Calibri"/>
                <a:ea typeface="Calibri"/>
                <a:cs typeface="Calibri"/>
                <a:sym typeface="Calibri"/>
              </a:rPr>
              <a:t>The</a:t>
            </a:r>
            <a:endParaRPr sz="1800">
              <a:solidFill>
                <a:schemeClr val="dk1"/>
              </a:solidFill>
              <a:latin typeface="Calibri"/>
              <a:ea typeface="Calibri"/>
              <a:cs typeface="Calibri"/>
              <a:sym typeface="Calibri"/>
            </a:endParaRPr>
          </a:p>
        </p:txBody>
      </p:sp>
      <p:sp>
        <p:nvSpPr>
          <p:cNvPr id="1702" name="Google Shape;1702;p97"/>
          <p:cNvSpPr/>
          <p:nvPr/>
        </p:nvSpPr>
        <p:spPr>
          <a:xfrm>
            <a:off x="3082754" y="4425544"/>
            <a:ext cx="548550" cy="3429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t</a:t>
            </a:r>
            <a:r>
              <a:rPr lang="en-US" sz="1800" i="1" baseline="-25000">
                <a:solidFill>
                  <a:schemeClr val="dk1"/>
                </a:solidFill>
                <a:latin typeface="Calibri"/>
                <a:ea typeface="Calibri"/>
                <a:cs typeface="Calibri"/>
                <a:sym typeface="Calibri"/>
              </a:rPr>
              <a:t>bank</a:t>
            </a:r>
            <a:endParaRPr sz="1800">
              <a:solidFill>
                <a:schemeClr val="dk1"/>
              </a:solidFill>
              <a:latin typeface="Calibri"/>
              <a:ea typeface="Calibri"/>
              <a:cs typeface="Calibri"/>
              <a:sym typeface="Calibri"/>
            </a:endParaRPr>
          </a:p>
        </p:txBody>
      </p:sp>
      <p:sp>
        <p:nvSpPr>
          <p:cNvPr id="1703" name="Google Shape;1703;p97"/>
          <p:cNvSpPr/>
          <p:nvPr/>
        </p:nvSpPr>
        <p:spPr>
          <a:xfrm>
            <a:off x="3734127" y="4425544"/>
            <a:ext cx="548550" cy="3429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t</a:t>
            </a:r>
            <a:r>
              <a:rPr lang="en-US" sz="1800" i="1" baseline="-25000">
                <a:solidFill>
                  <a:schemeClr val="dk1"/>
                </a:solidFill>
                <a:latin typeface="Calibri"/>
                <a:ea typeface="Calibri"/>
                <a:cs typeface="Calibri"/>
                <a:sym typeface="Calibri"/>
              </a:rPr>
              <a:t>makes</a:t>
            </a:r>
            <a:endParaRPr sz="1800">
              <a:solidFill>
                <a:schemeClr val="dk1"/>
              </a:solidFill>
              <a:latin typeface="Calibri"/>
              <a:ea typeface="Calibri"/>
              <a:cs typeface="Calibri"/>
              <a:sym typeface="Calibri"/>
            </a:endParaRPr>
          </a:p>
        </p:txBody>
      </p:sp>
      <p:sp>
        <p:nvSpPr>
          <p:cNvPr id="1704" name="Google Shape;1704;p97"/>
          <p:cNvSpPr/>
          <p:nvPr/>
        </p:nvSpPr>
        <p:spPr>
          <a:xfrm>
            <a:off x="4385500" y="4425544"/>
            <a:ext cx="548550" cy="3429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t</a:t>
            </a:r>
            <a:r>
              <a:rPr lang="en-US" sz="1800" i="1" baseline="-25000">
                <a:solidFill>
                  <a:schemeClr val="dk1"/>
                </a:solidFill>
                <a:latin typeface="Calibri"/>
                <a:ea typeface="Calibri"/>
                <a:cs typeface="Calibri"/>
                <a:sym typeface="Calibri"/>
              </a:rPr>
              <a:t>loans</a:t>
            </a:r>
            <a:endParaRPr sz="1800">
              <a:solidFill>
                <a:schemeClr val="dk1"/>
              </a:solidFill>
              <a:latin typeface="Calibri"/>
              <a:ea typeface="Calibri"/>
              <a:cs typeface="Calibri"/>
              <a:sym typeface="Calibri"/>
            </a:endParaRPr>
          </a:p>
        </p:txBody>
      </p:sp>
      <p:sp>
        <p:nvSpPr>
          <p:cNvPr id="1705" name="Google Shape;1705;p97"/>
          <p:cNvSpPr/>
          <p:nvPr/>
        </p:nvSpPr>
        <p:spPr>
          <a:xfrm>
            <a:off x="5036873" y="4425544"/>
            <a:ext cx="548550" cy="3429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t</a:t>
            </a:r>
            <a:r>
              <a:rPr lang="en-US" sz="1800" i="1" baseline="-25000">
                <a:solidFill>
                  <a:schemeClr val="dk1"/>
                </a:solidFill>
                <a:latin typeface="Calibri"/>
                <a:ea typeface="Calibri"/>
                <a:cs typeface="Calibri"/>
                <a:sym typeface="Calibri"/>
              </a:rPr>
              <a:t>[MASK]</a:t>
            </a:r>
            <a:endParaRPr sz="1800" i="1" baseline="-25000">
              <a:solidFill>
                <a:schemeClr val="dk1"/>
              </a:solidFill>
              <a:latin typeface="Calibri"/>
              <a:ea typeface="Calibri"/>
              <a:cs typeface="Calibri"/>
              <a:sym typeface="Calibri"/>
            </a:endParaRPr>
          </a:p>
        </p:txBody>
      </p:sp>
      <p:sp>
        <p:nvSpPr>
          <p:cNvPr id="1706" name="Google Shape;1706;p97"/>
          <p:cNvSpPr/>
          <p:nvPr/>
        </p:nvSpPr>
        <p:spPr>
          <a:xfrm>
            <a:off x="5688245" y="4425544"/>
            <a:ext cx="548550" cy="3429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t</a:t>
            </a:r>
            <a:r>
              <a:rPr lang="en-US" sz="1800" i="1" baseline="-25000">
                <a:solidFill>
                  <a:schemeClr val="dk1"/>
                </a:solidFill>
                <a:latin typeface="Calibri"/>
                <a:ea typeface="Calibri"/>
                <a:cs typeface="Calibri"/>
                <a:sym typeface="Calibri"/>
              </a:rPr>
              <a:t>clients</a:t>
            </a:r>
            <a:endParaRPr sz="1800">
              <a:solidFill>
                <a:schemeClr val="dk1"/>
              </a:solidFill>
              <a:latin typeface="Calibri"/>
              <a:ea typeface="Calibri"/>
              <a:cs typeface="Calibri"/>
              <a:sym typeface="Calibri"/>
            </a:endParaRPr>
          </a:p>
        </p:txBody>
      </p:sp>
      <p:sp>
        <p:nvSpPr>
          <p:cNvPr id="1707" name="Google Shape;1707;p97"/>
          <p:cNvSpPr/>
          <p:nvPr/>
        </p:nvSpPr>
        <p:spPr>
          <a:xfrm>
            <a:off x="1780009" y="4787519"/>
            <a:ext cx="548550" cy="3429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E</a:t>
            </a:r>
            <a:r>
              <a:rPr lang="en-US" sz="1800" i="1" baseline="-25000">
                <a:solidFill>
                  <a:schemeClr val="dk1"/>
                </a:solidFill>
                <a:latin typeface="Calibri"/>
                <a:ea typeface="Calibri"/>
                <a:cs typeface="Calibri"/>
                <a:sym typeface="Calibri"/>
              </a:rPr>
              <a:t>A</a:t>
            </a:r>
            <a:endParaRPr sz="1200"/>
          </a:p>
        </p:txBody>
      </p:sp>
      <p:sp>
        <p:nvSpPr>
          <p:cNvPr id="1708" name="Google Shape;1708;p97"/>
          <p:cNvSpPr/>
          <p:nvPr/>
        </p:nvSpPr>
        <p:spPr>
          <a:xfrm>
            <a:off x="2431382" y="4787519"/>
            <a:ext cx="548550" cy="3429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E</a:t>
            </a:r>
            <a:r>
              <a:rPr lang="en-US" sz="1800" i="1" baseline="-25000">
                <a:solidFill>
                  <a:schemeClr val="dk1"/>
                </a:solidFill>
                <a:latin typeface="Calibri"/>
                <a:ea typeface="Calibri"/>
                <a:cs typeface="Calibri"/>
                <a:sym typeface="Calibri"/>
              </a:rPr>
              <a:t>A</a:t>
            </a:r>
            <a:endParaRPr sz="1200"/>
          </a:p>
        </p:txBody>
      </p:sp>
      <p:sp>
        <p:nvSpPr>
          <p:cNvPr id="1709" name="Google Shape;1709;p97"/>
          <p:cNvSpPr/>
          <p:nvPr/>
        </p:nvSpPr>
        <p:spPr>
          <a:xfrm>
            <a:off x="3082754" y="4787519"/>
            <a:ext cx="548550" cy="3429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E</a:t>
            </a:r>
            <a:r>
              <a:rPr lang="en-US" sz="1800" i="1" baseline="-25000">
                <a:solidFill>
                  <a:schemeClr val="dk1"/>
                </a:solidFill>
                <a:latin typeface="Calibri"/>
                <a:ea typeface="Calibri"/>
                <a:cs typeface="Calibri"/>
                <a:sym typeface="Calibri"/>
              </a:rPr>
              <a:t>A</a:t>
            </a:r>
            <a:endParaRPr sz="1200"/>
          </a:p>
        </p:txBody>
      </p:sp>
      <p:sp>
        <p:nvSpPr>
          <p:cNvPr id="1710" name="Google Shape;1710;p97"/>
          <p:cNvSpPr/>
          <p:nvPr/>
        </p:nvSpPr>
        <p:spPr>
          <a:xfrm>
            <a:off x="3734127" y="4787519"/>
            <a:ext cx="548550" cy="3429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E</a:t>
            </a:r>
            <a:r>
              <a:rPr lang="en-US" sz="1800" i="1" baseline="-25000">
                <a:solidFill>
                  <a:schemeClr val="dk1"/>
                </a:solidFill>
                <a:latin typeface="Calibri"/>
                <a:ea typeface="Calibri"/>
                <a:cs typeface="Calibri"/>
                <a:sym typeface="Calibri"/>
              </a:rPr>
              <a:t>A</a:t>
            </a:r>
            <a:endParaRPr sz="1200"/>
          </a:p>
        </p:txBody>
      </p:sp>
      <p:sp>
        <p:nvSpPr>
          <p:cNvPr id="1711" name="Google Shape;1711;p97"/>
          <p:cNvSpPr/>
          <p:nvPr/>
        </p:nvSpPr>
        <p:spPr>
          <a:xfrm>
            <a:off x="4385500" y="4787519"/>
            <a:ext cx="548550" cy="3429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E</a:t>
            </a:r>
            <a:r>
              <a:rPr lang="en-US" sz="1800" i="1" baseline="-25000">
                <a:solidFill>
                  <a:schemeClr val="dk1"/>
                </a:solidFill>
                <a:latin typeface="Calibri"/>
                <a:ea typeface="Calibri"/>
                <a:cs typeface="Calibri"/>
                <a:sym typeface="Calibri"/>
              </a:rPr>
              <a:t>A</a:t>
            </a:r>
            <a:endParaRPr sz="1200"/>
          </a:p>
        </p:txBody>
      </p:sp>
      <p:sp>
        <p:nvSpPr>
          <p:cNvPr id="1712" name="Google Shape;1712;p97"/>
          <p:cNvSpPr/>
          <p:nvPr/>
        </p:nvSpPr>
        <p:spPr>
          <a:xfrm>
            <a:off x="5036873" y="4787519"/>
            <a:ext cx="548550" cy="3429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E</a:t>
            </a:r>
            <a:r>
              <a:rPr lang="en-US" sz="1800" i="1" baseline="-25000">
                <a:solidFill>
                  <a:schemeClr val="dk1"/>
                </a:solidFill>
                <a:latin typeface="Calibri"/>
                <a:ea typeface="Calibri"/>
                <a:cs typeface="Calibri"/>
                <a:sym typeface="Calibri"/>
              </a:rPr>
              <a:t>A</a:t>
            </a:r>
            <a:endParaRPr sz="1200"/>
          </a:p>
        </p:txBody>
      </p:sp>
      <p:sp>
        <p:nvSpPr>
          <p:cNvPr id="1713" name="Google Shape;1713;p97"/>
          <p:cNvSpPr/>
          <p:nvPr/>
        </p:nvSpPr>
        <p:spPr>
          <a:xfrm>
            <a:off x="5688245" y="4787519"/>
            <a:ext cx="548550" cy="3429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E</a:t>
            </a:r>
            <a:r>
              <a:rPr lang="en-US" sz="1800" i="1" baseline="-25000">
                <a:solidFill>
                  <a:schemeClr val="dk1"/>
                </a:solidFill>
                <a:latin typeface="Calibri"/>
                <a:ea typeface="Calibri"/>
                <a:cs typeface="Calibri"/>
                <a:sym typeface="Calibri"/>
              </a:rPr>
              <a:t>A</a:t>
            </a:r>
            <a:endParaRPr sz="1200"/>
          </a:p>
        </p:txBody>
      </p:sp>
      <p:sp>
        <p:nvSpPr>
          <p:cNvPr id="1714" name="Google Shape;1714;p97"/>
          <p:cNvSpPr/>
          <p:nvPr/>
        </p:nvSpPr>
        <p:spPr>
          <a:xfrm>
            <a:off x="1780009" y="5143865"/>
            <a:ext cx="548550" cy="3429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P</a:t>
            </a:r>
            <a:r>
              <a:rPr lang="en-US" sz="1800" i="1" baseline="-25000">
                <a:solidFill>
                  <a:schemeClr val="dk1"/>
                </a:solidFill>
                <a:latin typeface="Calibri"/>
                <a:ea typeface="Calibri"/>
                <a:cs typeface="Calibri"/>
                <a:sym typeface="Calibri"/>
              </a:rPr>
              <a:t>0</a:t>
            </a:r>
            <a:endParaRPr sz="1200"/>
          </a:p>
        </p:txBody>
      </p:sp>
      <p:sp>
        <p:nvSpPr>
          <p:cNvPr id="1715" name="Google Shape;1715;p97"/>
          <p:cNvSpPr/>
          <p:nvPr/>
        </p:nvSpPr>
        <p:spPr>
          <a:xfrm>
            <a:off x="2431382" y="5143865"/>
            <a:ext cx="548550" cy="3429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P</a:t>
            </a:r>
            <a:r>
              <a:rPr lang="en-US" sz="1800" i="1" baseline="-25000">
                <a:solidFill>
                  <a:schemeClr val="dk1"/>
                </a:solidFill>
                <a:latin typeface="Calibri"/>
                <a:ea typeface="Calibri"/>
                <a:cs typeface="Calibri"/>
                <a:sym typeface="Calibri"/>
              </a:rPr>
              <a:t>1</a:t>
            </a:r>
            <a:endParaRPr sz="1200"/>
          </a:p>
        </p:txBody>
      </p:sp>
      <p:sp>
        <p:nvSpPr>
          <p:cNvPr id="1716" name="Google Shape;1716;p97"/>
          <p:cNvSpPr/>
          <p:nvPr/>
        </p:nvSpPr>
        <p:spPr>
          <a:xfrm>
            <a:off x="3082754" y="5143865"/>
            <a:ext cx="548550" cy="3429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P</a:t>
            </a:r>
            <a:r>
              <a:rPr lang="en-US" sz="1800" i="1" baseline="-25000">
                <a:solidFill>
                  <a:schemeClr val="dk1"/>
                </a:solidFill>
                <a:latin typeface="Calibri"/>
                <a:ea typeface="Calibri"/>
                <a:cs typeface="Calibri"/>
                <a:sym typeface="Calibri"/>
              </a:rPr>
              <a:t>2</a:t>
            </a:r>
            <a:endParaRPr sz="1200"/>
          </a:p>
        </p:txBody>
      </p:sp>
      <p:sp>
        <p:nvSpPr>
          <p:cNvPr id="1717" name="Google Shape;1717;p97"/>
          <p:cNvSpPr/>
          <p:nvPr/>
        </p:nvSpPr>
        <p:spPr>
          <a:xfrm>
            <a:off x="3734127" y="5143865"/>
            <a:ext cx="548550" cy="3429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P</a:t>
            </a:r>
            <a:r>
              <a:rPr lang="en-US" sz="1800" i="1" baseline="-25000">
                <a:solidFill>
                  <a:schemeClr val="dk1"/>
                </a:solidFill>
                <a:latin typeface="Calibri"/>
                <a:ea typeface="Calibri"/>
                <a:cs typeface="Calibri"/>
                <a:sym typeface="Calibri"/>
              </a:rPr>
              <a:t>3</a:t>
            </a:r>
            <a:endParaRPr sz="1200"/>
          </a:p>
        </p:txBody>
      </p:sp>
      <p:sp>
        <p:nvSpPr>
          <p:cNvPr id="1718" name="Google Shape;1718;p97"/>
          <p:cNvSpPr/>
          <p:nvPr/>
        </p:nvSpPr>
        <p:spPr>
          <a:xfrm>
            <a:off x="4385500" y="5143865"/>
            <a:ext cx="548550" cy="3429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P</a:t>
            </a:r>
            <a:r>
              <a:rPr lang="en-US" sz="1800" i="1" baseline="-25000">
                <a:solidFill>
                  <a:schemeClr val="dk1"/>
                </a:solidFill>
                <a:latin typeface="Calibri"/>
                <a:ea typeface="Calibri"/>
                <a:cs typeface="Calibri"/>
                <a:sym typeface="Calibri"/>
              </a:rPr>
              <a:t>4</a:t>
            </a:r>
            <a:endParaRPr sz="1200"/>
          </a:p>
        </p:txBody>
      </p:sp>
      <p:sp>
        <p:nvSpPr>
          <p:cNvPr id="1719" name="Google Shape;1719;p97"/>
          <p:cNvSpPr/>
          <p:nvPr/>
        </p:nvSpPr>
        <p:spPr>
          <a:xfrm>
            <a:off x="5036873" y="5143865"/>
            <a:ext cx="548550" cy="3429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P</a:t>
            </a:r>
            <a:r>
              <a:rPr lang="en-US" sz="1800" i="1" baseline="-25000">
                <a:solidFill>
                  <a:schemeClr val="dk1"/>
                </a:solidFill>
                <a:latin typeface="Calibri"/>
                <a:ea typeface="Calibri"/>
                <a:cs typeface="Calibri"/>
                <a:sym typeface="Calibri"/>
              </a:rPr>
              <a:t>5</a:t>
            </a:r>
            <a:endParaRPr sz="1200"/>
          </a:p>
        </p:txBody>
      </p:sp>
      <p:sp>
        <p:nvSpPr>
          <p:cNvPr id="1720" name="Google Shape;1720;p97"/>
          <p:cNvSpPr/>
          <p:nvPr/>
        </p:nvSpPr>
        <p:spPr>
          <a:xfrm>
            <a:off x="5688245" y="5143865"/>
            <a:ext cx="548550" cy="3429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P</a:t>
            </a:r>
            <a:r>
              <a:rPr lang="en-US" sz="1800" i="1" baseline="-25000">
                <a:solidFill>
                  <a:schemeClr val="dk1"/>
                </a:solidFill>
                <a:latin typeface="Calibri"/>
                <a:ea typeface="Calibri"/>
                <a:cs typeface="Calibri"/>
                <a:sym typeface="Calibri"/>
              </a:rPr>
              <a:t>6</a:t>
            </a:r>
            <a:endParaRPr sz="1200"/>
          </a:p>
        </p:txBody>
      </p:sp>
      <p:sp>
        <p:nvSpPr>
          <p:cNvPr id="1721" name="Google Shape;1721;p97"/>
          <p:cNvSpPr/>
          <p:nvPr/>
        </p:nvSpPr>
        <p:spPr>
          <a:xfrm>
            <a:off x="1786391" y="4595257"/>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22" name="Google Shape;1722;p97"/>
          <p:cNvSpPr/>
          <p:nvPr/>
        </p:nvSpPr>
        <p:spPr>
          <a:xfrm>
            <a:off x="2437764" y="4595257"/>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23" name="Google Shape;1723;p97"/>
          <p:cNvSpPr/>
          <p:nvPr/>
        </p:nvSpPr>
        <p:spPr>
          <a:xfrm>
            <a:off x="3089137" y="4595257"/>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24" name="Google Shape;1724;p97"/>
          <p:cNvSpPr/>
          <p:nvPr/>
        </p:nvSpPr>
        <p:spPr>
          <a:xfrm>
            <a:off x="3740510" y="4595257"/>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25" name="Google Shape;1725;p97"/>
          <p:cNvSpPr/>
          <p:nvPr/>
        </p:nvSpPr>
        <p:spPr>
          <a:xfrm>
            <a:off x="4391882" y="4595257"/>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26" name="Google Shape;1726;p97"/>
          <p:cNvSpPr/>
          <p:nvPr/>
        </p:nvSpPr>
        <p:spPr>
          <a:xfrm>
            <a:off x="5043255" y="4595257"/>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27" name="Google Shape;1727;p97"/>
          <p:cNvSpPr/>
          <p:nvPr/>
        </p:nvSpPr>
        <p:spPr>
          <a:xfrm>
            <a:off x="5694628" y="4595257"/>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28" name="Google Shape;1728;p97"/>
          <p:cNvSpPr/>
          <p:nvPr/>
        </p:nvSpPr>
        <p:spPr>
          <a:xfrm>
            <a:off x="6997373" y="4595257"/>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29" name="Google Shape;1729;p97"/>
          <p:cNvSpPr/>
          <p:nvPr/>
        </p:nvSpPr>
        <p:spPr>
          <a:xfrm>
            <a:off x="1786391" y="4959070"/>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30" name="Google Shape;1730;p97"/>
          <p:cNvSpPr/>
          <p:nvPr/>
        </p:nvSpPr>
        <p:spPr>
          <a:xfrm>
            <a:off x="2437764" y="4959070"/>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31" name="Google Shape;1731;p97"/>
          <p:cNvSpPr/>
          <p:nvPr/>
        </p:nvSpPr>
        <p:spPr>
          <a:xfrm>
            <a:off x="3089137" y="4959070"/>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32" name="Google Shape;1732;p97"/>
          <p:cNvSpPr/>
          <p:nvPr/>
        </p:nvSpPr>
        <p:spPr>
          <a:xfrm>
            <a:off x="3740510" y="4959070"/>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33" name="Google Shape;1733;p97"/>
          <p:cNvSpPr/>
          <p:nvPr/>
        </p:nvSpPr>
        <p:spPr>
          <a:xfrm>
            <a:off x="4391882" y="4959070"/>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34" name="Google Shape;1734;p97"/>
          <p:cNvSpPr/>
          <p:nvPr/>
        </p:nvSpPr>
        <p:spPr>
          <a:xfrm>
            <a:off x="5043255" y="4959070"/>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35" name="Google Shape;1735;p97"/>
          <p:cNvSpPr/>
          <p:nvPr/>
        </p:nvSpPr>
        <p:spPr>
          <a:xfrm>
            <a:off x="5694628" y="4959070"/>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36" name="Google Shape;1736;p97"/>
          <p:cNvSpPr/>
          <p:nvPr/>
        </p:nvSpPr>
        <p:spPr>
          <a:xfrm>
            <a:off x="6997373" y="4959070"/>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37" name="Google Shape;1737;p97"/>
          <p:cNvSpPr txBox="1"/>
          <p:nvPr/>
        </p:nvSpPr>
        <p:spPr>
          <a:xfrm>
            <a:off x="1022540" y="4425828"/>
            <a:ext cx="711900" cy="346218"/>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900">
                <a:solidFill>
                  <a:schemeClr val="dk1"/>
                </a:solidFill>
                <a:latin typeface="Calibri"/>
                <a:ea typeface="Calibri"/>
                <a:cs typeface="Calibri"/>
                <a:sym typeface="Calibri"/>
              </a:rPr>
              <a:t>Token</a:t>
            </a:r>
            <a:endParaRPr sz="1800"/>
          </a:p>
          <a:p>
            <a:pPr>
              <a:spcBef>
                <a:spcPts val="0"/>
              </a:spcBef>
              <a:spcAft>
                <a:spcPts val="0"/>
              </a:spcAft>
            </a:pPr>
            <a:r>
              <a:rPr lang="en-US" sz="900">
                <a:solidFill>
                  <a:schemeClr val="dk1"/>
                </a:solidFill>
                <a:latin typeface="Calibri"/>
                <a:ea typeface="Calibri"/>
                <a:cs typeface="Calibri"/>
                <a:sym typeface="Calibri"/>
              </a:rPr>
              <a:t>Embeddings</a:t>
            </a:r>
            <a:endParaRPr sz="1800"/>
          </a:p>
        </p:txBody>
      </p:sp>
      <p:sp>
        <p:nvSpPr>
          <p:cNvPr id="1738" name="Google Shape;1738;p97"/>
          <p:cNvSpPr txBox="1"/>
          <p:nvPr/>
        </p:nvSpPr>
        <p:spPr>
          <a:xfrm>
            <a:off x="1022540" y="4794781"/>
            <a:ext cx="711900" cy="346218"/>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900">
                <a:solidFill>
                  <a:schemeClr val="dk1"/>
                </a:solidFill>
                <a:latin typeface="Calibri"/>
                <a:ea typeface="Calibri"/>
                <a:cs typeface="Calibri"/>
                <a:sym typeface="Calibri"/>
              </a:rPr>
              <a:t>Segment</a:t>
            </a:r>
            <a:endParaRPr sz="1800"/>
          </a:p>
          <a:p>
            <a:pPr>
              <a:spcBef>
                <a:spcPts val="0"/>
              </a:spcBef>
              <a:spcAft>
                <a:spcPts val="0"/>
              </a:spcAft>
            </a:pPr>
            <a:r>
              <a:rPr lang="en-US" sz="900">
                <a:solidFill>
                  <a:schemeClr val="dk1"/>
                </a:solidFill>
                <a:latin typeface="Calibri"/>
                <a:ea typeface="Calibri"/>
                <a:cs typeface="Calibri"/>
                <a:sym typeface="Calibri"/>
              </a:rPr>
              <a:t>Embeddings</a:t>
            </a:r>
            <a:endParaRPr sz="1800"/>
          </a:p>
        </p:txBody>
      </p:sp>
      <p:sp>
        <p:nvSpPr>
          <p:cNvPr id="1739" name="Google Shape;1739;p97"/>
          <p:cNvSpPr txBox="1"/>
          <p:nvPr/>
        </p:nvSpPr>
        <p:spPr>
          <a:xfrm>
            <a:off x="1022540" y="5163736"/>
            <a:ext cx="711900" cy="346218"/>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900">
                <a:solidFill>
                  <a:schemeClr val="dk1"/>
                </a:solidFill>
                <a:latin typeface="Calibri"/>
                <a:ea typeface="Calibri"/>
                <a:cs typeface="Calibri"/>
                <a:sym typeface="Calibri"/>
              </a:rPr>
              <a:t>Position</a:t>
            </a:r>
            <a:endParaRPr sz="1800"/>
          </a:p>
          <a:p>
            <a:pPr>
              <a:spcBef>
                <a:spcPts val="0"/>
              </a:spcBef>
              <a:spcAft>
                <a:spcPts val="0"/>
              </a:spcAft>
            </a:pPr>
            <a:r>
              <a:rPr lang="en-US" sz="900">
                <a:solidFill>
                  <a:schemeClr val="dk1"/>
                </a:solidFill>
                <a:latin typeface="Calibri"/>
                <a:ea typeface="Calibri"/>
                <a:cs typeface="Calibri"/>
                <a:sym typeface="Calibri"/>
              </a:rPr>
              <a:t>Embeddings</a:t>
            </a:r>
            <a:endParaRPr sz="1800"/>
          </a:p>
        </p:txBody>
      </p:sp>
      <p:sp>
        <p:nvSpPr>
          <p:cNvPr id="1740" name="Google Shape;1740;p97"/>
          <p:cNvSpPr/>
          <p:nvPr/>
        </p:nvSpPr>
        <p:spPr>
          <a:xfrm>
            <a:off x="6339496" y="4424328"/>
            <a:ext cx="548550" cy="342900"/>
          </a:xfrm>
          <a:prstGeom prst="rect">
            <a:avLst/>
          </a:prstGeom>
          <a:gradFill>
            <a:gsLst>
              <a:gs pos="0">
                <a:srgbClr val="B4D4A5"/>
              </a:gs>
              <a:gs pos="50000">
                <a:srgbClr val="A8CD97"/>
              </a:gs>
              <a:gs pos="100000">
                <a:srgbClr val="9BC985"/>
              </a:gs>
            </a:gsLst>
            <a:lin ang="5400012" scaled="0"/>
          </a:gradFill>
          <a:ln w="9525" cap="flat" cmpd="sng">
            <a:solidFill>
              <a:schemeClr val="accent6"/>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t</a:t>
            </a:r>
            <a:r>
              <a:rPr lang="en-US" sz="1800" i="1" baseline="-250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1741" name="Google Shape;1741;p97"/>
          <p:cNvSpPr/>
          <p:nvPr/>
        </p:nvSpPr>
        <p:spPr>
          <a:xfrm>
            <a:off x="6339496" y="4786304"/>
            <a:ext cx="548550" cy="342900"/>
          </a:xfrm>
          <a:prstGeom prst="rect">
            <a:avLst/>
          </a:prstGeom>
          <a:solidFill>
            <a:srgbClr val="7030A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E</a:t>
            </a:r>
            <a:r>
              <a:rPr lang="en-US" sz="1800" i="1" baseline="-25000">
                <a:solidFill>
                  <a:schemeClr val="dk1"/>
                </a:solidFill>
                <a:latin typeface="Calibri"/>
                <a:ea typeface="Calibri"/>
                <a:cs typeface="Calibri"/>
                <a:sym typeface="Calibri"/>
              </a:rPr>
              <a:t>A</a:t>
            </a:r>
            <a:endParaRPr sz="1200"/>
          </a:p>
        </p:txBody>
      </p:sp>
      <p:sp>
        <p:nvSpPr>
          <p:cNvPr id="1742" name="Google Shape;1742;p97"/>
          <p:cNvSpPr/>
          <p:nvPr/>
        </p:nvSpPr>
        <p:spPr>
          <a:xfrm>
            <a:off x="6339496" y="5142650"/>
            <a:ext cx="548550" cy="342900"/>
          </a:xfrm>
          <a:prstGeom prst="rect">
            <a:avLst/>
          </a:prstGeom>
          <a:solidFill>
            <a:srgbClr val="0070C0">
              <a:alpha val="40000"/>
            </a:srgbClr>
          </a:solidFill>
          <a:ln w="9525" cap="flat" cmpd="sng">
            <a:solidFill>
              <a:schemeClr val="accent3"/>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i="1">
                <a:solidFill>
                  <a:schemeClr val="dk1"/>
                </a:solidFill>
                <a:latin typeface="Calibri"/>
                <a:ea typeface="Calibri"/>
                <a:cs typeface="Calibri"/>
                <a:sym typeface="Calibri"/>
              </a:rPr>
              <a:t>P</a:t>
            </a:r>
            <a:r>
              <a:rPr lang="en-US" sz="1800" i="1" baseline="-25000">
                <a:solidFill>
                  <a:schemeClr val="dk1"/>
                </a:solidFill>
                <a:latin typeface="Calibri"/>
                <a:ea typeface="Calibri"/>
                <a:cs typeface="Calibri"/>
                <a:sym typeface="Calibri"/>
              </a:rPr>
              <a:t>7</a:t>
            </a:r>
            <a:endParaRPr sz="1200"/>
          </a:p>
        </p:txBody>
      </p:sp>
      <p:sp>
        <p:nvSpPr>
          <p:cNvPr id="1743" name="Google Shape;1743;p97"/>
          <p:cNvSpPr/>
          <p:nvPr/>
        </p:nvSpPr>
        <p:spPr>
          <a:xfrm>
            <a:off x="6344258" y="4595778"/>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44" name="Google Shape;1744;p97"/>
          <p:cNvSpPr/>
          <p:nvPr/>
        </p:nvSpPr>
        <p:spPr>
          <a:xfrm>
            <a:off x="6344258" y="4959591"/>
            <a:ext cx="548550" cy="342900"/>
          </a:xfrm>
          <a:prstGeom prst="rect">
            <a:avLst/>
          </a:prstGeom>
          <a:noFill/>
          <a:ln>
            <a:noFill/>
          </a:ln>
        </p:spPr>
        <p:txBody>
          <a:bodyPr spcFirstLastPara="1" wrap="square" lIns="68569" tIns="34275" rIns="68569" bIns="34275" anchor="ctr" anchorCtr="0">
            <a:noAutofit/>
          </a:bodyPr>
          <a:lstStyle/>
          <a:p>
            <a:pPr algn="ctr">
              <a:spcBef>
                <a:spcPts val="0"/>
              </a:spcBef>
              <a:spcAft>
                <a:spcPts val="0"/>
              </a:spcAft>
            </a:pPr>
            <a:r>
              <a:rPr lang="en-US" sz="1950" b="1">
                <a:solidFill>
                  <a:schemeClr val="dk1"/>
                </a:solidFill>
                <a:latin typeface="Calibri"/>
                <a:ea typeface="Calibri"/>
                <a:cs typeface="Calibri"/>
                <a:sym typeface="Calibri"/>
              </a:rPr>
              <a:t>+</a:t>
            </a:r>
            <a:endParaRPr sz="1200"/>
          </a:p>
        </p:txBody>
      </p:sp>
      <p:sp>
        <p:nvSpPr>
          <p:cNvPr id="1745" name="Google Shape;1745;p97"/>
          <p:cNvSpPr txBox="1"/>
          <p:nvPr/>
        </p:nvSpPr>
        <p:spPr>
          <a:xfrm>
            <a:off x="210257" y="1058288"/>
            <a:ext cx="4570425" cy="346218"/>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1800">
                <a:solidFill>
                  <a:schemeClr val="dk1"/>
                </a:solidFill>
              </a:rPr>
              <a:t>Pretraining - Masked Language Modeling</a:t>
            </a:r>
            <a:endParaRPr sz="1800">
              <a:solidFill>
                <a:schemeClr val="dk1"/>
              </a:solidFill>
            </a:endParaRPr>
          </a:p>
        </p:txBody>
      </p:sp>
      <p:sp>
        <p:nvSpPr>
          <p:cNvPr id="1746" name="Google Shape;1746;p97"/>
          <p:cNvSpPr txBox="1"/>
          <p:nvPr/>
        </p:nvSpPr>
        <p:spPr>
          <a:xfrm>
            <a:off x="2420644" y="5537400"/>
            <a:ext cx="549900" cy="323143"/>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1200">
                <a:latin typeface="Calibri"/>
                <a:ea typeface="Calibri"/>
                <a:cs typeface="Calibri"/>
                <a:sym typeface="Calibri"/>
              </a:rPr>
              <a:t>The</a:t>
            </a:r>
            <a:endParaRPr sz="1200">
              <a:latin typeface="Calibri"/>
              <a:ea typeface="Calibri"/>
              <a:cs typeface="Calibri"/>
              <a:sym typeface="Calibri"/>
            </a:endParaRPr>
          </a:p>
        </p:txBody>
      </p:sp>
      <p:sp>
        <p:nvSpPr>
          <p:cNvPr id="1747" name="Google Shape;1747;p97"/>
          <p:cNvSpPr txBox="1"/>
          <p:nvPr/>
        </p:nvSpPr>
        <p:spPr>
          <a:xfrm>
            <a:off x="3059727" y="5537400"/>
            <a:ext cx="549900" cy="323143"/>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1200">
                <a:latin typeface="Calibri"/>
                <a:ea typeface="Calibri"/>
                <a:cs typeface="Calibri"/>
                <a:sym typeface="Calibri"/>
              </a:rPr>
              <a:t>bank</a:t>
            </a:r>
            <a:endParaRPr sz="1200">
              <a:latin typeface="Calibri"/>
              <a:ea typeface="Calibri"/>
              <a:cs typeface="Calibri"/>
              <a:sym typeface="Calibri"/>
            </a:endParaRPr>
          </a:p>
        </p:txBody>
      </p:sp>
      <p:sp>
        <p:nvSpPr>
          <p:cNvPr id="1748" name="Google Shape;1748;p97"/>
          <p:cNvSpPr txBox="1"/>
          <p:nvPr/>
        </p:nvSpPr>
        <p:spPr>
          <a:xfrm>
            <a:off x="3724661" y="5537400"/>
            <a:ext cx="549900" cy="323143"/>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1200">
                <a:latin typeface="Calibri"/>
                <a:ea typeface="Calibri"/>
                <a:cs typeface="Calibri"/>
                <a:sym typeface="Calibri"/>
              </a:rPr>
              <a:t>makes</a:t>
            </a:r>
            <a:endParaRPr sz="1200">
              <a:latin typeface="Calibri"/>
              <a:ea typeface="Calibri"/>
              <a:cs typeface="Calibri"/>
              <a:sym typeface="Calibri"/>
            </a:endParaRPr>
          </a:p>
        </p:txBody>
      </p:sp>
      <p:sp>
        <p:nvSpPr>
          <p:cNvPr id="1749" name="Google Shape;1749;p97"/>
          <p:cNvSpPr txBox="1"/>
          <p:nvPr/>
        </p:nvSpPr>
        <p:spPr>
          <a:xfrm>
            <a:off x="4389595" y="5537400"/>
            <a:ext cx="549900" cy="323143"/>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1200">
                <a:latin typeface="Calibri"/>
                <a:ea typeface="Calibri"/>
                <a:cs typeface="Calibri"/>
                <a:sym typeface="Calibri"/>
              </a:rPr>
              <a:t>loans</a:t>
            </a:r>
            <a:endParaRPr sz="1200">
              <a:latin typeface="Calibri"/>
              <a:ea typeface="Calibri"/>
              <a:cs typeface="Calibri"/>
              <a:sym typeface="Calibri"/>
            </a:endParaRPr>
          </a:p>
        </p:txBody>
      </p:sp>
      <p:sp>
        <p:nvSpPr>
          <p:cNvPr id="1750" name="Google Shape;1750;p97"/>
          <p:cNvSpPr txBox="1"/>
          <p:nvPr/>
        </p:nvSpPr>
        <p:spPr>
          <a:xfrm>
            <a:off x="5039119" y="5558261"/>
            <a:ext cx="549900" cy="288518"/>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975" b="1">
                <a:latin typeface="Calibri"/>
                <a:ea typeface="Calibri"/>
                <a:cs typeface="Calibri"/>
                <a:sym typeface="Calibri"/>
              </a:rPr>
              <a:t>[MASK]</a:t>
            </a:r>
            <a:endParaRPr sz="975" b="1">
              <a:latin typeface="Calibri"/>
              <a:ea typeface="Calibri"/>
              <a:cs typeface="Calibri"/>
              <a:sym typeface="Calibri"/>
            </a:endParaRPr>
          </a:p>
        </p:txBody>
      </p:sp>
      <p:sp>
        <p:nvSpPr>
          <p:cNvPr id="1751" name="Google Shape;1751;p97"/>
          <p:cNvSpPr txBox="1"/>
          <p:nvPr/>
        </p:nvSpPr>
        <p:spPr>
          <a:xfrm>
            <a:off x="5724911" y="5537400"/>
            <a:ext cx="549900" cy="323143"/>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1200">
                <a:latin typeface="Calibri"/>
                <a:ea typeface="Calibri"/>
                <a:cs typeface="Calibri"/>
                <a:sym typeface="Calibri"/>
              </a:rPr>
              <a:t>clients</a:t>
            </a:r>
            <a:endParaRPr sz="1200">
              <a:latin typeface="Calibri"/>
              <a:ea typeface="Calibri"/>
              <a:cs typeface="Calibri"/>
              <a:sym typeface="Calibri"/>
            </a:endParaRPr>
          </a:p>
        </p:txBody>
      </p:sp>
      <p:sp>
        <p:nvSpPr>
          <p:cNvPr id="1752" name="Google Shape;1752;p97"/>
          <p:cNvSpPr txBox="1"/>
          <p:nvPr/>
        </p:nvSpPr>
        <p:spPr>
          <a:xfrm>
            <a:off x="6353561" y="5480250"/>
            <a:ext cx="549900" cy="380851"/>
          </a:xfrm>
          <a:prstGeom prst="rect">
            <a:avLst/>
          </a:prstGeom>
          <a:noFill/>
          <a:ln>
            <a:noFill/>
          </a:ln>
        </p:spPr>
        <p:txBody>
          <a:bodyPr spcFirstLastPara="1" wrap="square" lIns="68569" tIns="68569" rIns="68569" bIns="68569" anchor="t" anchorCtr="0">
            <a:spAutoFit/>
          </a:bodyPr>
          <a:lstStyle/>
          <a:p>
            <a:pPr algn="ctr">
              <a:spcBef>
                <a:spcPts val="0"/>
              </a:spcBef>
              <a:spcAft>
                <a:spcPts val="0"/>
              </a:spcAft>
            </a:pPr>
            <a:r>
              <a:rPr lang="en-US" sz="1575">
                <a:latin typeface="Calibri"/>
                <a:ea typeface="Calibri"/>
                <a:cs typeface="Calibri"/>
                <a:sym typeface="Calibri"/>
              </a:rPr>
              <a:t>.</a:t>
            </a:r>
            <a:endParaRPr sz="1575">
              <a:latin typeface="Calibri"/>
              <a:ea typeface="Calibri"/>
              <a:cs typeface="Calibri"/>
              <a:sym typeface="Calibri"/>
            </a:endParaRPr>
          </a:p>
        </p:txBody>
      </p:sp>
      <p:grpSp>
        <p:nvGrpSpPr>
          <p:cNvPr id="1753" name="Google Shape;1753;p97"/>
          <p:cNvGrpSpPr/>
          <p:nvPr/>
        </p:nvGrpSpPr>
        <p:grpSpPr>
          <a:xfrm>
            <a:off x="4941910" y="905550"/>
            <a:ext cx="4009790" cy="407100"/>
            <a:chOff x="6589213" y="64400"/>
            <a:chExt cx="5346387" cy="542800"/>
          </a:xfrm>
        </p:grpSpPr>
        <p:sp>
          <p:nvSpPr>
            <p:cNvPr id="1754" name="Google Shape;1754;p97"/>
            <p:cNvSpPr/>
            <p:nvPr/>
          </p:nvSpPr>
          <p:spPr>
            <a:xfrm>
              <a:off x="6589213" y="278700"/>
              <a:ext cx="85800" cy="328500"/>
            </a:xfrm>
            <a:prstGeom prst="rect">
              <a:avLst/>
            </a:prstGeom>
            <a:solidFill>
              <a:schemeClr val="accent1"/>
            </a:solidFill>
            <a:ln w="9525" cap="flat" cmpd="sng">
              <a:solidFill>
                <a:srgbClr val="0000FF"/>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sz="1800"/>
            </a:p>
          </p:txBody>
        </p:sp>
        <p:sp>
          <p:nvSpPr>
            <p:cNvPr id="1755" name="Google Shape;1755;p97"/>
            <p:cNvSpPr/>
            <p:nvPr/>
          </p:nvSpPr>
          <p:spPr>
            <a:xfrm>
              <a:off x="6708288" y="435875"/>
              <a:ext cx="85800" cy="171300"/>
            </a:xfrm>
            <a:prstGeom prst="rect">
              <a:avLst/>
            </a:prstGeom>
            <a:solidFill>
              <a:schemeClr val="accent1"/>
            </a:solidFill>
            <a:ln w="9525" cap="flat" cmpd="sng">
              <a:solidFill>
                <a:srgbClr val="0000FF"/>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sz="1800"/>
            </a:p>
          </p:txBody>
        </p:sp>
        <p:sp>
          <p:nvSpPr>
            <p:cNvPr id="1756" name="Google Shape;1756;p97"/>
            <p:cNvSpPr/>
            <p:nvPr/>
          </p:nvSpPr>
          <p:spPr>
            <a:xfrm>
              <a:off x="6827375" y="110975"/>
              <a:ext cx="85800" cy="496200"/>
            </a:xfrm>
            <a:prstGeom prst="rect">
              <a:avLst/>
            </a:prstGeom>
            <a:solidFill>
              <a:schemeClr val="accent1"/>
            </a:solidFill>
            <a:ln w="9525" cap="flat" cmpd="sng">
              <a:solidFill>
                <a:srgbClr val="0000FF"/>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sz="1800"/>
            </a:p>
          </p:txBody>
        </p:sp>
        <p:sp>
          <p:nvSpPr>
            <p:cNvPr id="1757" name="Google Shape;1757;p97"/>
            <p:cNvSpPr/>
            <p:nvPr/>
          </p:nvSpPr>
          <p:spPr>
            <a:xfrm>
              <a:off x="6946400" y="278700"/>
              <a:ext cx="85800" cy="328500"/>
            </a:xfrm>
            <a:prstGeom prst="rect">
              <a:avLst/>
            </a:prstGeom>
            <a:solidFill>
              <a:schemeClr val="accent1"/>
            </a:solidFill>
            <a:ln w="9525" cap="flat" cmpd="sng">
              <a:solidFill>
                <a:srgbClr val="0000FF"/>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sz="1800"/>
            </a:p>
          </p:txBody>
        </p:sp>
        <p:sp>
          <p:nvSpPr>
            <p:cNvPr id="1758" name="Google Shape;1758;p97"/>
            <p:cNvSpPr/>
            <p:nvPr/>
          </p:nvSpPr>
          <p:spPr>
            <a:xfrm>
              <a:off x="7065488" y="512075"/>
              <a:ext cx="85800" cy="95100"/>
            </a:xfrm>
            <a:prstGeom prst="rect">
              <a:avLst/>
            </a:prstGeom>
            <a:solidFill>
              <a:schemeClr val="accent1"/>
            </a:solidFill>
            <a:ln w="9525" cap="flat" cmpd="sng">
              <a:solidFill>
                <a:srgbClr val="0000FF"/>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sz="1800"/>
            </a:p>
          </p:txBody>
        </p:sp>
        <p:sp>
          <p:nvSpPr>
            <p:cNvPr id="1759" name="Google Shape;1759;p97"/>
            <p:cNvSpPr/>
            <p:nvPr/>
          </p:nvSpPr>
          <p:spPr>
            <a:xfrm>
              <a:off x="7184550" y="378725"/>
              <a:ext cx="85800" cy="228300"/>
            </a:xfrm>
            <a:prstGeom prst="rect">
              <a:avLst/>
            </a:prstGeom>
            <a:solidFill>
              <a:schemeClr val="accent1"/>
            </a:solidFill>
            <a:ln w="9525" cap="flat" cmpd="sng">
              <a:solidFill>
                <a:srgbClr val="0000FF"/>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sz="1800"/>
            </a:p>
          </p:txBody>
        </p:sp>
        <p:sp>
          <p:nvSpPr>
            <p:cNvPr id="1760" name="Google Shape;1760;p97"/>
            <p:cNvSpPr/>
            <p:nvPr/>
          </p:nvSpPr>
          <p:spPr>
            <a:xfrm>
              <a:off x="7303613" y="512075"/>
              <a:ext cx="85800" cy="95100"/>
            </a:xfrm>
            <a:prstGeom prst="rect">
              <a:avLst/>
            </a:prstGeom>
            <a:solidFill>
              <a:schemeClr val="accent1"/>
            </a:solidFill>
            <a:ln w="9525" cap="flat" cmpd="sng">
              <a:solidFill>
                <a:srgbClr val="0000FF"/>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sz="1800"/>
            </a:p>
          </p:txBody>
        </p:sp>
        <p:sp>
          <p:nvSpPr>
            <p:cNvPr id="1761" name="Google Shape;1761;p97"/>
            <p:cNvSpPr/>
            <p:nvPr/>
          </p:nvSpPr>
          <p:spPr>
            <a:xfrm>
              <a:off x="7418488" y="222300"/>
              <a:ext cx="85800" cy="384900"/>
            </a:xfrm>
            <a:prstGeom prst="rect">
              <a:avLst/>
            </a:prstGeom>
            <a:solidFill>
              <a:schemeClr val="accent1"/>
            </a:solidFill>
            <a:ln w="9525" cap="flat" cmpd="sng">
              <a:solidFill>
                <a:srgbClr val="0000FF"/>
              </a:solidFill>
              <a:prstDash val="solid"/>
              <a:round/>
              <a:headEnd type="none" w="sm" len="sm"/>
              <a:tailEnd type="none" w="sm" len="sm"/>
            </a:ln>
          </p:spPr>
          <p:txBody>
            <a:bodyPr spcFirstLastPara="1" wrap="square" lIns="68569" tIns="68569" rIns="68569" bIns="68569" anchor="ctr" anchorCtr="0">
              <a:noAutofit/>
            </a:bodyPr>
            <a:lstStyle/>
            <a:p>
              <a:pPr>
                <a:spcBef>
                  <a:spcPts val="0"/>
                </a:spcBef>
                <a:spcAft>
                  <a:spcPts val="0"/>
                </a:spcAft>
              </a:pPr>
              <a:endParaRPr sz="1800"/>
            </a:p>
          </p:txBody>
        </p:sp>
        <p:sp>
          <p:nvSpPr>
            <p:cNvPr id="1762" name="Google Shape;1762;p97"/>
            <p:cNvSpPr txBox="1"/>
            <p:nvPr/>
          </p:nvSpPr>
          <p:spPr>
            <a:xfrm>
              <a:off x="7863400" y="64400"/>
              <a:ext cx="4072200" cy="461635"/>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350" i="1">
                  <a:latin typeface="Times New Roman"/>
                  <a:ea typeface="Times New Roman"/>
                  <a:cs typeface="Times New Roman"/>
                  <a:sym typeface="Times New Roman"/>
                </a:rPr>
                <a:t>Loss</a:t>
              </a:r>
              <a:r>
                <a:rPr lang="en-US" sz="1350">
                  <a:latin typeface="Calibri"/>
                  <a:ea typeface="Calibri"/>
                  <a:cs typeface="Calibri"/>
                  <a:sym typeface="Calibri"/>
                </a:rPr>
                <a:t> = -log (</a:t>
              </a:r>
              <a:r>
                <a:rPr lang="en-US" sz="1350" i="1">
                  <a:solidFill>
                    <a:schemeClr val="dk1"/>
                  </a:solidFill>
                  <a:latin typeface="Times New Roman"/>
                  <a:ea typeface="Times New Roman"/>
                  <a:cs typeface="Times New Roman"/>
                  <a:sym typeface="Times New Roman"/>
                </a:rPr>
                <a:t>P</a:t>
              </a:r>
              <a:r>
                <a:rPr lang="en-US" sz="1350">
                  <a:solidFill>
                    <a:schemeClr val="dk1"/>
                  </a:solidFill>
                  <a:latin typeface="Calibri"/>
                  <a:ea typeface="Calibri"/>
                  <a:cs typeface="Calibri"/>
                  <a:sym typeface="Calibri"/>
                </a:rPr>
                <a:t>("to" | masked input)</a:t>
              </a:r>
              <a:r>
                <a:rPr lang="en-US" sz="1350">
                  <a:latin typeface="Calibri"/>
                  <a:ea typeface="Calibri"/>
                  <a:cs typeface="Calibri"/>
                  <a:sym typeface="Calibri"/>
                </a:rPr>
                <a:t>)</a:t>
              </a:r>
              <a:endParaRPr sz="1350">
                <a:latin typeface="Calibri"/>
                <a:ea typeface="Calibri"/>
                <a:cs typeface="Calibri"/>
                <a:sym typeface="Calibri"/>
              </a:endParaRPr>
            </a:p>
          </p:txBody>
        </p:sp>
        <p:sp>
          <p:nvSpPr>
            <p:cNvPr id="1763" name="Google Shape;1763;p97"/>
            <p:cNvSpPr/>
            <p:nvPr/>
          </p:nvSpPr>
          <p:spPr>
            <a:xfrm>
              <a:off x="7247750" y="95956"/>
              <a:ext cx="653800" cy="266650"/>
            </a:xfrm>
            <a:custGeom>
              <a:avLst/>
              <a:gdLst/>
              <a:ahLst/>
              <a:cxnLst/>
              <a:rect l="l" t="t" r="r" b="b"/>
              <a:pathLst>
                <a:path w="26152" h="10666" extrusionOk="0">
                  <a:moveTo>
                    <a:pt x="0" y="10666"/>
                  </a:moveTo>
                  <a:cubicBezTo>
                    <a:pt x="2504" y="8904"/>
                    <a:pt x="10664" y="464"/>
                    <a:pt x="15023" y="93"/>
                  </a:cubicBezTo>
                  <a:cubicBezTo>
                    <a:pt x="19382" y="-278"/>
                    <a:pt x="24297" y="7049"/>
                    <a:pt x="26152" y="8440"/>
                  </a:cubicBezTo>
                </a:path>
              </a:pathLst>
            </a:custGeom>
            <a:noFill/>
            <a:ln w="9525" cap="flat" cmpd="sng">
              <a:solidFill>
                <a:schemeClr val="dk2"/>
              </a:solidFill>
              <a:prstDash val="solid"/>
              <a:round/>
              <a:headEnd type="triangle" w="med" len="med"/>
              <a:tailEnd type="none" w="med" len="med"/>
            </a:ln>
          </p:spPr>
        </p:sp>
      </p:grpSp>
      <p:sp>
        <p:nvSpPr>
          <p:cNvPr id="1764" name="Google Shape;1764;p97"/>
          <p:cNvSpPr txBox="1"/>
          <p:nvPr/>
        </p:nvSpPr>
        <p:spPr>
          <a:xfrm>
            <a:off x="1022540" y="5563786"/>
            <a:ext cx="711900" cy="346218"/>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sz="900">
                <a:solidFill>
                  <a:schemeClr val="dk1"/>
                </a:solidFill>
                <a:latin typeface="Calibri"/>
                <a:ea typeface="Calibri"/>
                <a:cs typeface="Calibri"/>
                <a:sym typeface="Calibri"/>
              </a:rPr>
              <a:t>Random masking</a:t>
            </a:r>
            <a:endParaRPr sz="1800"/>
          </a:p>
        </p:txBody>
      </p:sp>
      <p:sp>
        <p:nvSpPr>
          <p:cNvPr id="1765" name="Google Shape;1765;p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algn="r">
              <a:spcBef>
                <a:spcPts val="0"/>
              </a:spcBef>
              <a:spcAft>
                <a:spcPts val="0"/>
              </a:spcAft>
              <a:buClr>
                <a:srgbClr val="000000"/>
              </a:buClr>
            </a:pPr>
            <a:fld id="{00000000-1234-1234-1234-123412341234}" type="slidenum">
              <a:rPr lang="en-US" smtClean="0"/>
              <a:pPr algn="r">
                <a:spcBef>
                  <a:spcPts val="0"/>
                </a:spcBef>
                <a:spcAft>
                  <a:spcPts val="0"/>
                </a:spcAft>
                <a:buClr>
                  <a:srgbClr val="000000"/>
                </a:buClr>
              </a:pPr>
              <a:t>187</a:t>
            </a:fld>
            <a:endParaRPr/>
          </a:p>
        </p:txBody>
      </p:sp>
      <p:grpSp>
        <p:nvGrpSpPr>
          <p:cNvPr id="1766" name="Google Shape;1766;p97"/>
          <p:cNvGrpSpPr/>
          <p:nvPr/>
        </p:nvGrpSpPr>
        <p:grpSpPr>
          <a:xfrm>
            <a:off x="4922474" y="1346193"/>
            <a:ext cx="716870" cy="329570"/>
            <a:chOff x="6563299" y="651924"/>
            <a:chExt cx="955826" cy="439426"/>
          </a:xfrm>
        </p:grpSpPr>
        <p:sp>
          <p:nvSpPr>
            <p:cNvPr id="1767" name="Google Shape;1767;p97"/>
            <p:cNvSpPr/>
            <p:nvPr/>
          </p:nvSpPr>
          <p:spPr>
            <a:xfrm>
              <a:off x="6569925" y="890950"/>
              <a:ext cx="949200" cy="200400"/>
            </a:xfrm>
            <a:prstGeom prst="rect">
              <a:avLst/>
            </a:prstGeom>
            <a:gradFill>
              <a:gsLst>
                <a:gs pos="0">
                  <a:srgbClr val="D1D1D1"/>
                </a:gs>
                <a:gs pos="50000">
                  <a:srgbClr val="C7C7C7"/>
                </a:gs>
                <a:gs pos="100000">
                  <a:srgbClr val="C0C0C0"/>
                </a:gs>
              </a:gsLst>
              <a:lin ang="5400012" scaled="0"/>
            </a:gradFill>
            <a:ln w="9525" cap="flat" cmpd="sng">
              <a:solidFill>
                <a:srgbClr val="A5A5A5"/>
              </a:solidFill>
              <a:prstDash val="solid"/>
              <a:miter lim="800000"/>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r>
                <a:rPr lang="en-US" sz="1800"/>
                <a:t>D ྾ V</a:t>
              </a:r>
              <a:endParaRPr sz="1800"/>
            </a:p>
          </p:txBody>
        </p:sp>
        <p:sp>
          <p:nvSpPr>
            <p:cNvPr id="1768" name="Google Shape;1768;p97"/>
            <p:cNvSpPr/>
            <p:nvPr/>
          </p:nvSpPr>
          <p:spPr>
            <a:xfrm>
              <a:off x="6563299" y="651924"/>
              <a:ext cx="949200" cy="204900"/>
            </a:xfrm>
            <a:prstGeom prst="rect">
              <a:avLst/>
            </a:prstGeom>
            <a:gradFill>
              <a:gsLst>
                <a:gs pos="0">
                  <a:srgbClr val="D1D1D1"/>
                </a:gs>
                <a:gs pos="50000">
                  <a:srgbClr val="C7C7C7"/>
                </a:gs>
                <a:gs pos="100000">
                  <a:srgbClr val="C0C0C0"/>
                </a:gs>
              </a:gsLst>
              <a:lin ang="5400012" scaled="0"/>
            </a:gradFill>
            <a:ln w="9525" cap="flat" cmpd="sng">
              <a:solidFill>
                <a:srgbClr val="A5A5A5"/>
              </a:solidFill>
              <a:prstDash val="solid"/>
              <a:miter lim="8000"/>
              <a:headEnd type="none" w="sm" len="sm"/>
              <a:tailEnd type="none" w="sm" len="sm"/>
            </a:ln>
          </p:spPr>
          <p:txBody>
            <a:bodyPr spcFirstLastPara="1" wrap="square" lIns="68569" tIns="68569" rIns="68569" bIns="68569" anchor="ctr" anchorCtr="0">
              <a:noAutofit/>
            </a:bodyPr>
            <a:lstStyle/>
            <a:p>
              <a:pPr algn="ctr">
                <a:spcBef>
                  <a:spcPts val="0"/>
                </a:spcBef>
                <a:spcAft>
                  <a:spcPts val="0"/>
                </a:spcAft>
                <a:buClr>
                  <a:srgbClr val="000000"/>
                </a:buClr>
              </a:pPr>
              <a:r>
                <a:rPr lang="en-US" sz="1800"/>
                <a:t>softmax</a:t>
              </a:r>
              <a:endParaRPr sz="18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6"/>
                                        </p:tgtEl>
                                        <p:attrNameLst>
                                          <p:attrName>style.visibility</p:attrName>
                                        </p:attrNameLst>
                                      </p:cBhvr>
                                      <p:to>
                                        <p:strVal val="visible"/>
                                      </p:to>
                                    </p:set>
                                    <p:animEffect transition="in" filter="fade">
                                      <p:cBhvr>
                                        <p:cTn id="7" dur="1000"/>
                                        <p:tgtEl>
                                          <p:spTgt spid="17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3"/>
                                        </p:tgtEl>
                                        <p:attrNameLst>
                                          <p:attrName>style.visibility</p:attrName>
                                        </p:attrNameLst>
                                      </p:cBhvr>
                                      <p:to>
                                        <p:strVal val="visible"/>
                                      </p:to>
                                    </p:set>
                                    <p:animEffect transition="in" filter="fade">
                                      <p:cBhvr>
                                        <p:cTn id="12" dur="1"/>
                                        <p:tgtEl>
                                          <p:spTgt spid="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7381"/>
        <p:cNvGrpSpPr/>
        <p:nvPr/>
      </p:nvGrpSpPr>
      <p:grpSpPr>
        <a:xfrm>
          <a:off x="0" y="0"/>
          <a:ext cx="0" cy="0"/>
          <a:chOff x="0" y="0"/>
          <a:chExt cx="0" cy="0"/>
        </a:xfrm>
      </p:grpSpPr>
      <p:sp>
        <p:nvSpPr>
          <p:cNvPr id="7382" name="Google Shape;7382;p217"/>
          <p:cNvSpPr txBox="1">
            <a:spLocks noGrp="1"/>
          </p:cNvSpPr>
          <p:nvPr>
            <p:ph type="title"/>
          </p:nvPr>
        </p:nvSpPr>
        <p:spPr>
          <a:xfrm>
            <a:off x="628650" y="1131094"/>
            <a:ext cx="7886700" cy="994275"/>
          </a:xfrm>
          <a:prstGeom prst="rect">
            <a:avLst/>
          </a:prstGeom>
        </p:spPr>
        <p:txBody>
          <a:bodyPr spcFirstLastPara="1" vert="horz" wrap="square" lIns="68569" tIns="34275" rIns="68569" bIns="34275" numCol="1" anchor="ctr" anchorCtr="0" compatLnSpc="1">
            <a:prstTxWarp prst="textNoShape">
              <a:avLst/>
            </a:prstTxWarp>
            <a:normAutofit/>
          </a:bodyPr>
          <a:lstStyle/>
          <a:p>
            <a:pPr algn="l">
              <a:spcBef>
                <a:spcPts val="0"/>
              </a:spcBef>
              <a:spcAft>
                <a:spcPts val="0"/>
              </a:spcAft>
            </a:pPr>
            <a:r>
              <a:rPr lang="en-US"/>
              <a:t>Conclusions</a:t>
            </a:r>
            <a:endParaRPr/>
          </a:p>
        </p:txBody>
      </p:sp>
      <p:sp>
        <p:nvSpPr>
          <p:cNvPr id="7383" name="Google Shape;7383;p217"/>
          <p:cNvSpPr txBox="1">
            <a:spLocks noGrp="1"/>
          </p:cNvSpPr>
          <p:nvPr>
            <p:ph type="body" idx="1"/>
          </p:nvPr>
        </p:nvSpPr>
        <p:spPr>
          <a:xfrm>
            <a:off x="628650" y="2226469"/>
            <a:ext cx="7886700" cy="3263400"/>
          </a:xfrm>
          <a:prstGeom prst="rect">
            <a:avLst/>
          </a:prstGeom>
        </p:spPr>
        <p:txBody>
          <a:bodyPr spcFirstLastPara="1" vert="horz" wrap="square" lIns="68569" tIns="34275" rIns="68569" bIns="34275" numCol="1" anchor="t" anchorCtr="0" compatLnSpc="1">
            <a:prstTxWarp prst="textNoShape">
              <a:avLst/>
            </a:prstTxWarp>
            <a:normAutofit/>
          </a:bodyPr>
          <a:lstStyle/>
          <a:p>
            <a:pPr indent="-295275">
              <a:lnSpc>
                <a:spcPct val="115000"/>
              </a:lnSpc>
              <a:spcBef>
                <a:spcPts val="750"/>
              </a:spcBef>
              <a:spcAft>
                <a:spcPts val="0"/>
              </a:spcAft>
              <a:buSzPts val="2600"/>
              <a:buChar char="-"/>
            </a:pPr>
            <a:r>
              <a:rPr lang="en-US" sz="2700"/>
              <a:t>Pretrained Transformers showed significant improvements in various IR benchmarks</a:t>
            </a:r>
            <a:endParaRPr sz="2700"/>
          </a:p>
          <a:p>
            <a:pPr indent="-295275">
              <a:lnSpc>
                <a:spcPct val="115000"/>
              </a:lnSpc>
              <a:spcBef>
                <a:spcPts val="0"/>
              </a:spcBef>
              <a:spcAft>
                <a:spcPts val="0"/>
              </a:spcAft>
              <a:buSzPts val="2600"/>
              <a:buChar char="-"/>
            </a:pPr>
            <a:r>
              <a:rPr lang="en-US" sz="2700"/>
              <a:t>Reproduced and adopted by many in academia and industry</a:t>
            </a:r>
            <a:endParaRPr sz="2700"/>
          </a:p>
          <a:p>
            <a:pPr indent="-295275">
              <a:lnSpc>
                <a:spcPct val="115000"/>
              </a:lnSpc>
              <a:spcBef>
                <a:spcPts val="0"/>
              </a:spcBef>
              <a:spcAft>
                <a:spcPts val="0"/>
              </a:spcAft>
              <a:buSzPts val="2600"/>
              <a:buChar char="-"/>
            </a:pPr>
            <a:r>
              <a:rPr lang="en-US" sz="2700"/>
              <a:t>No doubt we are in the age of BERT and Transformers</a:t>
            </a:r>
            <a:endParaRPr sz="2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83">
                                            <p:txEl>
                                              <p:pRg st="0" end="0"/>
                                            </p:txEl>
                                          </p:spTgt>
                                        </p:tgtEl>
                                        <p:attrNameLst>
                                          <p:attrName>style.visibility</p:attrName>
                                        </p:attrNameLst>
                                      </p:cBhvr>
                                      <p:to>
                                        <p:strVal val="visible"/>
                                      </p:to>
                                    </p:set>
                                    <p:animEffect transition="in" filter="fade">
                                      <p:cBhvr>
                                        <p:cTn id="7" dur="1"/>
                                        <p:tgtEl>
                                          <p:spTgt spid="73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83">
                                            <p:txEl>
                                              <p:pRg st="1" end="1"/>
                                            </p:txEl>
                                          </p:spTgt>
                                        </p:tgtEl>
                                        <p:attrNameLst>
                                          <p:attrName>style.visibility</p:attrName>
                                        </p:attrNameLst>
                                      </p:cBhvr>
                                      <p:to>
                                        <p:strVal val="visible"/>
                                      </p:to>
                                    </p:set>
                                    <p:animEffect transition="in" filter="fade">
                                      <p:cBhvr>
                                        <p:cTn id="12" dur="1"/>
                                        <p:tgtEl>
                                          <p:spTgt spid="73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83">
                                            <p:txEl>
                                              <p:pRg st="2" end="2"/>
                                            </p:txEl>
                                          </p:spTgt>
                                        </p:tgtEl>
                                        <p:attrNameLst>
                                          <p:attrName>style.visibility</p:attrName>
                                        </p:attrNameLst>
                                      </p:cBhvr>
                                      <p:to>
                                        <p:strVal val="visible"/>
                                      </p:to>
                                    </p:set>
                                    <p:animEffect transition="in" filter="fade">
                                      <p:cBhvr>
                                        <p:cTn id="17" dur="1"/>
                                        <p:tgtEl>
                                          <p:spTgt spid="73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a:extLst>
              <a:ext uri="{FF2B5EF4-FFF2-40B4-BE49-F238E27FC236}">
                <a16:creationId xmlns:a16="http://schemas.microsoft.com/office/drawing/2014/main" id="{857A8988-2B42-C6A4-03C9-A43CCE0C6B4A}"/>
              </a:ext>
            </a:extLst>
          </p:cNvPr>
          <p:cNvSpPr>
            <a:spLocks noGrp="1" noChangeArrowheads="1"/>
          </p:cNvSpPr>
          <p:nvPr>
            <p:ph type="title"/>
          </p:nvPr>
        </p:nvSpPr>
        <p:spPr>
          <a:xfrm>
            <a:off x="685800" y="304800"/>
            <a:ext cx="7772400" cy="1143000"/>
          </a:xfrm>
        </p:spPr>
        <p:txBody>
          <a:bodyPr/>
          <a:lstStyle/>
          <a:p>
            <a:r>
              <a:rPr lang="en-US" altLang="en-US">
                <a:ea typeface="ＭＳ Ｐゴシック" panose="020B0600070205080204" pitchFamily="34" charset="-128"/>
              </a:rPr>
              <a:t>Exam</a:t>
            </a:r>
          </a:p>
        </p:txBody>
      </p:sp>
      <p:sp>
        <p:nvSpPr>
          <p:cNvPr id="275458" name="Rectangle 3">
            <a:extLst>
              <a:ext uri="{FF2B5EF4-FFF2-40B4-BE49-F238E27FC236}">
                <a16:creationId xmlns:a16="http://schemas.microsoft.com/office/drawing/2014/main" id="{06DDC408-31E3-3152-7148-3C6750A2F4C0}"/>
              </a:ext>
            </a:extLst>
          </p:cNvPr>
          <p:cNvSpPr>
            <a:spLocks noGrp="1" noChangeArrowheads="1"/>
          </p:cNvSpPr>
          <p:nvPr>
            <p:ph type="body" idx="1"/>
          </p:nvPr>
        </p:nvSpPr>
        <p:spPr>
          <a:xfrm>
            <a:off x="685800" y="1524000"/>
            <a:ext cx="7772400" cy="4572000"/>
          </a:xfrm>
        </p:spPr>
        <p:txBody>
          <a:bodyPr/>
          <a:lstStyle/>
          <a:p>
            <a:pPr>
              <a:lnSpc>
                <a:spcPct val="90000"/>
              </a:lnSpc>
              <a:buFontTx/>
              <a:buNone/>
            </a:pPr>
            <a:r>
              <a:rPr lang="en-US" altLang="en-US" sz="2800">
                <a:ea typeface="ＭＳ Ｐゴシック" panose="020B0600070205080204" pitchFamily="34" charset="-128"/>
              </a:rPr>
              <a:t>More detail in an answer is better than less.</a:t>
            </a:r>
          </a:p>
          <a:p>
            <a:pPr>
              <a:lnSpc>
                <a:spcPct val="90000"/>
              </a:lnSpc>
              <a:buFontTx/>
              <a:buNone/>
            </a:pPr>
            <a:endParaRPr lang="en-US" altLang="en-US" sz="2800">
              <a:ea typeface="ＭＳ Ｐゴシック" panose="020B0600070205080204" pitchFamily="34" charset="-128"/>
            </a:endParaRPr>
          </a:p>
          <a:p>
            <a:pPr>
              <a:lnSpc>
                <a:spcPct val="90000"/>
              </a:lnSpc>
              <a:buFontTx/>
              <a:buNone/>
            </a:pPr>
            <a:r>
              <a:rPr lang="en-US" altLang="en-US" sz="2800">
                <a:ea typeface="ＭＳ Ｐゴシック" panose="020B0600070205080204" pitchFamily="34" charset="-128"/>
              </a:rPr>
              <a:t>Show your work - get partial credit.</a:t>
            </a:r>
          </a:p>
          <a:p>
            <a:pPr>
              <a:lnSpc>
                <a:spcPct val="90000"/>
              </a:lnSpc>
              <a:buFontTx/>
              <a:buNone/>
            </a:pPr>
            <a:endParaRPr lang="en-US" altLang="en-US" sz="2800">
              <a:ea typeface="ＭＳ Ｐゴシック" panose="020B0600070205080204" pitchFamily="34" charset="-128"/>
            </a:endParaRPr>
          </a:p>
          <a:p>
            <a:pPr>
              <a:lnSpc>
                <a:spcPct val="90000"/>
              </a:lnSpc>
              <a:buFontTx/>
              <a:buNone/>
            </a:pPr>
            <a:r>
              <a:rPr lang="en-US" altLang="en-US" sz="2800">
                <a:ea typeface="ＭＳ Ｐゴシック" panose="020B0600070205080204" pitchFamily="34" charset="-128"/>
              </a:rPr>
              <a:t>Review homework and old exams where appropriate</a:t>
            </a:r>
          </a:p>
          <a:p>
            <a:pPr>
              <a:lnSpc>
                <a:spcPct val="90000"/>
              </a:lnSpc>
              <a:buFontTx/>
              <a:buNone/>
            </a:pPr>
            <a:endParaRPr lang="en-US" altLang="en-US" sz="2800">
              <a:ea typeface="ＭＳ Ｐゴシック" panose="020B0600070205080204" pitchFamily="34" charset="-128"/>
            </a:endParaRPr>
          </a:p>
          <a:p>
            <a:pPr>
              <a:lnSpc>
                <a:spcPct val="90000"/>
              </a:lnSpc>
              <a:buFontTx/>
              <a:buNone/>
            </a:pPr>
            <a:r>
              <a:rPr lang="en-US" altLang="en-US" sz="2800">
                <a:ea typeface="ＭＳ Ｐゴシック" panose="020B0600070205080204" pitchFamily="34" charset="-128"/>
              </a:rPr>
              <a:t>Extra credit varies from exam to exam</a:t>
            </a:r>
          </a:p>
          <a:p>
            <a:pPr>
              <a:lnSpc>
                <a:spcPct val="90000"/>
              </a:lnSpc>
              <a:buFontTx/>
              <a:buNone/>
            </a:pPr>
            <a:endParaRPr lang="en-US" altLang="en-US" sz="2800">
              <a:ea typeface="ＭＳ Ｐゴシック" panose="020B0600070205080204" pitchFamily="34" charset="-128"/>
            </a:endParaRPr>
          </a:p>
          <a:p>
            <a:pPr>
              <a:lnSpc>
                <a:spcPct val="90000"/>
              </a:lnSpc>
              <a:buFontTx/>
              <a:buNone/>
            </a:pPr>
            <a:r>
              <a:rPr lang="en-US" altLang="en-US" sz="2800">
                <a:ea typeface="ＭＳ Ｐゴシック" panose="020B0600070205080204" pitchFamily="34" charset="-128"/>
              </a:rPr>
              <a:t>Comments made during class are appropriate questions to put on the exam</a:t>
            </a:r>
          </a:p>
          <a:p>
            <a:pPr>
              <a:lnSpc>
                <a:spcPct val="90000"/>
              </a:lnSpc>
              <a:buFontTx/>
              <a:buNone/>
            </a:pPr>
            <a:endParaRPr lang="en-US" altLang="en-US" sz="2800">
              <a:ea typeface="ＭＳ Ｐゴシック" panose="020B0600070205080204" pitchFamily="34" charset="-128"/>
            </a:endParaRPr>
          </a:p>
          <a:p>
            <a:pPr>
              <a:lnSpc>
                <a:spcPct val="90000"/>
              </a:lnSpc>
              <a:buFontTx/>
              <a:buNone/>
            </a:pPr>
            <a:endParaRPr lang="en-US" altLang="en-US" sz="3600">
              <a:ea typeface="ＭＳ Ｐゴシック" panose="020B0600070205080204"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8AF7EA7D-C314-1072-4C2B-305BC65E0113}"/>
              </a:ext>
            </a:extLst>
          </p:cNvPr>
          <p:cNvSpPr>
            <a:spLocks noGrp="1" noChangeArrowheads="1"/>
          </p:cNvSpPr>
          <p:nvPr>
            <p:ph type="title"/>
          </p:nvPr>
        </p:nvSpPr>
        <p:spPr>
          <a:xfrm>
            <a:off x="685800" y="304800"/>
            <a:ext cx="7772400" cy="1143000"/>
          </a:xfrm>
        </p:spPr>
        <p:txBody>
          <a:bodyPr/>
          <a:lstStyle/>
          <a:p>
            <a:r>
              <a:rPr lang="en-US" altLang="en-US">
                <a:ea typeface="ＭＳ Ｐゴシック" panose="020B0600070205080204" pitchFamily="34" charset="-128"/>
              </a:rPr>
              <a:t>What is knowledge? </a:t>
            </a:r>
          </a:p>
        </p:txBody>
      </p:sp>
      <p:sp>
        <p:nvSpPr>
          <p:cNvPr id="55298" name="Rectangle 3">
            <a:extLst>
              <a:ext uri="{FF2B5EF4-FFF2-40B4-BE49-F238E27FC236}">
                <a16:creationId xmlns:a16="http://schemas.microsoft.com/office/drawing/2014/main" id="{6B31AAA9-CB07-3E7E-09F0-ABE71601CC0B}"/>
              </a:ext>
            </a:extLst>
          </p:cNvPr>
          <p:cNvSpPr>
            <a:spLocks noGrp="1" noChangeArrowheads="1"/>
          </p:cNvSpPr>
          <p:nvPr>
            <p:ph type="body" idx="1"/>
          </p:nvPr>
        </p:nvSpPr>
        <p:spPr>
          <a:xfrm>
            <a:off x="1295400" y="1371600"/>
            <a:ext cx="7543800" cy="2895600"/>
          </a:xfrm>
        </p:spPr>
        <p:txBody>
          <a:bodyPr/>
          <a:lstStyle/>
          <a:p>
            <a:pPr algn="just"/>
            <a:r>
              <a:rPr lang="en-US" altLang="en-US" b="1">
                <a:ea typeface="ＭＳ Ｐゴシック" panose="020B0600070205080204" pitchFamily="34" charset="-128"/>
              </a:rPr>
              <a:t>Data - </a:t>
            </a:r>
            <a:r>
              <a:rPr lang="en-US" altLang="en-US" sz="2400">
                <a:ea typeface="ＭＳ Ｐゴシック" panose="020B0600070205080204" pitchFamily="34" charset="-128"/>
              </a:rPr>
              <a:t>Facts, observations, or perceptions.</a:t>
            </a:r>
            <a:endParaRPr lang="en-US" altLang="en-US">
              <a:ea typeface="ＭＳ Ｐゴシック" panose="020B0600070205080204" pitchFamily="34" charset="-128"/>
            </a:endParaRPr>
          </a:p>
          <a:p>
            <a:pPr algn="just"/>
            <a:r>
              <a:rPr lang="en-US" altLang="en-US" b="1">
                <a:ea typeface="ＭＳ Ｐゴシック" panose="020B0600070205080204" pitchFamily="34" charset="-128"/>
              </a:rPr>
              <a:t>Information - </a:t>
            </a:r>
            <a:r>
              <a:rPr lang="en-US" altLang="en-US" sz="2400">
                <a:ea typeface="ＭＳ Ｐゴシック" panose="020B0600070205080204" pitchFamily="34" charset="-128"/>
              </a:rPr>
              <a:t>Subset of data, only including those data that possess context, relevance, and purpose. </a:t>
            </a:r>
          </a:p>
          <a:p>
            <a:pPr algn="just"/>
            <a:r>
              <a:rPr lang="en-US" altLang="en-US" b="1">
                <a:ea typeface="ＭＳ Ｐゴシック" panose="020B0600070205080204" pitchFamily="34" charset="-128"/>
              </a:rPr>
              <a:t>Knowledge -</a:t>
            </a:r>
            <a:r>
              <a:rPr lang="en-US" altLang="en-US" sz="2400">
                <a:ea typeface="ＭＳ Ｐゴシック" panose="020B0600070205080204" pitchFamily="34" charset="-128"/>
              </a:rPr>
              <a:t> </a:t>
            </a:r>
            <a:r>
              <a:rPr lang="en-US" altLang="en-US" sz="2400" b="1" u="sng">
                <a:ea typeface="ＭＳ Ｐゴシック" panose="020B0600070205080204" pitchFamily="34" charset="-128"/>
              </a:rPr>
              <a:t>A more simplistic view</a:t>
            </a:r>
            <a:r>
              <a:rPr lang="en-US" altLang="en-US" sz="2400">
                <a:ea typeface="ＭＳ Ｐゴシック" panose="020B0600070205080204" pitchFamily="34" charset="-128"/>
              </a:rPr>
              <a:t> considers knowledge as being at the highest level in a hierarchy with data (at the lowest level) and information (at the middle level). </a:t>
            </a:r>
            <a:endParaRPr lang="en-US" altLang="en-US" sz="2400" i="1">
              <a:solidFill>
                <a:srgbClr val="000000"/>
              </a:solidFill>
              <a:ea typeface="ＭＳ Ｐゴシック" panose="020B0600070205080204" pitchFamily="34" charset="-128"/>
            </a:endParaRPr>
          </a:p>
          <a:p>
            <a:pPr algn="just"/>
            <a:endParaRPr lang="en-US" altLang="en-US" sz="2400">
              <a:ea typeface="ＭＳ Ｐゴシック" panose="020B0600070205080204" pitchFamily="34" charset="-128"/>
            </a:endParaRPr>
          </a:p>
        </p:txBody>
      </p:sp>
      <p:sp>
        <p:nvSpPr>
          <p:cNvPr id="55299" name="Text Box 4">
            <a:extLst>
              <a:ext uri="{FF2B5EF4-FFF2-40B4-BE49-F238E27FC236}">
                <a16:creationId xmlns:a16="http://schemas.microsoft.com/office/drawing/2014/main" id="{09921D71-74C9-65B8-BC94-607B6EB9493B}"/>
              </a:ext>
            </a:extLst>
          </p:cNvPr>
          <p:cNvSpPr txBox="1">
            <a:spLocks noChangeArrowheads="1"/>
          </p:cNvSpPr>
          <p:nvPr/>
        </p:nvSpPr>
        <p:spPr bwMode="auto">
          <a:xfrm>
            <a:off x="1676400" y="4654550"/>
            <a:ext cx="7010400" cy="2203450"/>
          </a:xfrm>
          <a:prstGeom prst="rect">
            <a:avLst/>
          </a:prstGeom>
          <a:solidFill>
            <a:schemeClr val="accent2"/>
          </a:solidFill>
          <a:ln w="9525">
            <a:solidFill>
              <a:schemeClr val="accent2"/>
            </a:solidFill>
            <a:miter lim="800000"/>
            <a:headEnd/>
            <a:tailEnd/>
          </a:ln>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buClrTx/>
            </a:pPr>
            <a:r>
              <a:rPr lang="en-US" altLang="en-US" sz="2000" b="1">
                <a:solidFill>
                  <a:srgbClr val="FFFF00"/>
                </a:solidFill>
                <a:latin typeface="Arial" panose="020B0604020202020204" pitchFamily="34" charset="0"/>
              </a:rPr>
              <a:t>Data</a:t>
            </a:r>
            <a:r>
              <a:rPr lang="en-US" altLang="en-US" sz="2000">
                <a:solidFill>
                  <a:srgbClr val="FFFF00"/>
                </a:solidFill>
                <a:latin typeface="Arial" panose="020B0604020202020204" pitchFamily="34" charset="0"/>
              </a:rPr>
              <a:t> refers to bare facts void of context.</a:t>
            </a:r>
          </a:p>
          <a:p>
            <a:pPr lvl="1" eaLnBrk="1" hangingPunct="1">
              <a:lnSpc>
                <a:spcPct val="90000"/>
              </a:lnSpc>
              <a:buClrTx/>
            </a:pPr>
            <a:r>
              <a:rPr lang="en-US" altLang="en-US" sz="1800" i="1">
                <a:solidFill>
                  <a:schemeClr val="bg1"/>
                </a:solidFill>
                <a:latin typeface="Arial" panose="020B0604020202020204" pitchFamily="34" charset="0"/>
              </a:rPr>
              <a:t>A telephone number.</a:t>
            </a:r>
          </a:p>
          <a:p>
            <a:pPr eaLnBrk="1" hangingPunct="1">
              <a:lnSpc>
                <a:spcPct val="90000"/>
              </a:lnSpc>
              <a:buClrTx/>
            </a:pPr>
            <a:r>
              <a:rPr lang="en-US" altLang="en-US" sz="2000" b="1">
                <a:solidFill>
                  <a:srgbClr val="FFFF00"/>
                </a:solidFill>
                <a:latin typeface="Arial" panose="020B0604020202020204" pitchFamily="34" charset="0"/>
              </a:rPr>
              <a:t>Information</a:t>
            </a:r>
            <a:r>
              <a:rPr lang="en-US" altLang="en-US" sz="2000">
                <a:solidFill>
                  <a:srgbClr val="FFFF00"/>
                </a:solidFill>
                <a:latin typeface="Arial" panose="020B0604020202020204" pitchFamily="34" charset="0"/>
              </a:rPr>
              <a:t> is data in context.</a:t>
            </a:r>
          </a:p>
          <a:p>
            <a:pPr lvl="1" eaLnBrk="1" hangingPunct="1">
              <a:lnSpc>
                <a:spcPct val="90000"/>
              </a:lnSpc>
              <a:buClrTx/>
            </a:pPr>
            <a:r>
              <a:rPr lang="en-US" altLang="en-US" sz="1800" i="1">
                <a:solidFill>
                  <a:schemeClr val="bg1"/>
                </a:solidFill>
                <a:latin typeface="Arial" panose="020B0604020202020204" pitchFamily="34" charset="0"/>
              </a:rPr>
              <a:t>A phone book.</a:t>
            </a:r>
          </a:p>
          <a:p>
            <a:pPr eaLnBrk="1" hangingPunct="1">
              <a:lnSpc>
                <a:spcPct val="90000"/>
              </a:lnSpc>
              <a:buClrTx/>
            </a:pPr>
            <a:r>
              <a:rPr lang="en-US" altLang="en-US" sz="2000" b="1">
                <a:solidFill>
                  <a:srgbClr val="FFFF00"/>
                </a:solidFill>
                <a:latin typeface="Arial" panose="020B0604020202020204" pitchFamily="34" charset="0"/>
              </a:rPr>
              <a:t>Knowledge </a:t>
            </a:r>
            <a:r>
              <a:rPr lang="en-US" altLang="en-US" sz="2000">
                <a:solidFill>
                  <a:srgbClr val="FFFF00"/>
                </a:solidFill>
                <a:latin typeface="Arial" panose="020B0604020202020204" pitchFamily="34" charset="0"/>
              </a:rPr>
              <a:t>is information that facilitates action.</a:t>
            </a:r>
          </a:p>
          <a:p>
            <a:pPr lvl="1" eaLnBrk="1" hangingPunct="1">
              <a:lnSpc>
                <a:spcPct val="90000"/>
              </a:lnSpc>
              <a:buClrTx/>
            </a:pPr>
            <a:r>
              <a:rPr lang="en-US" altLang="en-US" sz="1800" i="1">
                <a:solidFill>
                  <a:schemeClr val="bg1"/>
                </a:solidFill>
                <a:latin typeface="Arial" panose="020B0604020202020204" pitchFamily="34" charset="0"/>
              </a:rPr>
              <a:t>Recognizing that a phone number belongs to a good client, who needs to be called once per week to get his orders.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C3D3327-E398-0BAD-E761-6F3EEF981D6A}"/>
              </a:ext>
            </a:extLst>
          </p:cNvPr>
          <p:cNvSpPr>
            <a:spLocks noGrp="1" noChangeArrowheads="1"/>
          </p:cNvSpPr>
          <p:nvPr>
            <p:ph type="title"/>
          </p:nvPr>
        </p:nvSpPr>
        <p:spPr>
          <a:xfrm>
            <a:off x="685800" y="304800"/>
            <a:ext cx="7772400" cy="1143000"/>
          </a:xfrm>
        </p:spPr>
        <p:txBody>
          <a:bodyPr/>
          <a:lstStyle/>
          <a:p>
            <a:r>
              <a:rPr lang="en-US" altLang="en-US" sz="4800">
                <a:solidFill>
                  <a:srgbClr val="FF0000"/>
                </a:solidFill>
                <a:ea typeface="ＭＳ Ｐゴシック" panose="020B0600070205080204" pitchFamily="34" charset="-128"/>
              </a:rPr>
              <a:t>Exam structure</a:t>
            </a:r>
          </a:p>
        </p:txBody>
      </p:sp>
      <p:sp>
        <p:nvSpPr>
          <p:cNvPr id="20482" name="Rectangle 3">
            <a:extLst>
              <a:ext uri="{FF2B5EF4-FFF2-40B4-BE49-F238E27FC236}">
                <a16:creationId xmlns:a16="http://schemas.microsoft.com/office/drawing/2014/main" id="{677BAB90-C48B-224F-DC2B-3B59A2A3A7B4}"/>
              </a:ext>
            </a:extLst>
          </p:cNvPr>
          <p:cNvSpPr>
            <a:spLocks noGrp="1" noChangeArrowheads="1"/>
          </p:cNvSpPr>
          <p:nvPr>
            <p:ph type="body" idx="1"/>
          </p:nvPr>
        </p:nvSpPr>
        <p:spPr>
          <a:xfrm>
            <a:off x="381000" y="1524000"/>
            <a:ext cx="8229600" cy="4495800"/>
          </a:xfrm>
        </p:spPr>
        <p:txBody>
          <a:bodyPr/>
          <a:lstStyle/>
          <a:p>
            <a:pPr marL="609600" indent="-609600"/>
            <a:r>
              <a:rPr lang="en-US" altLang="en-US">
                <a:ea typeface="ＭＳ Ｐゴシック" panose="020B0600070205080204" pitchFamily="34" charset="-128"/>
              </a:rPr>
              <a:t>Closed book and notes</a:t>
            </a:r>
          </a:p>
          <a:p>
            <a:pPr marL="609600" indent="-609600"/>
            <a:r>
              <a:rPr lang="en-US" altLang="en-US">
                <a:ea typeface="ＭＳ Ｐゴシック" panose="020B0600070205080204" pitchFamily="34" charset="-128"/>
              </a:rPr>
              <a:t>Exam counts 30% of grade</a:t>
            </a:r>
          </a:p>
          <a:p>
            <a:pPr marL="609600" indent="-609600"/>
            <a:r>
              <a:rPr lang="en-US" altLang="en-US">
                <a:ea typeface="ＭＳ Ｐゴシック" panose="020B0600070205080204" pitchFamily="34" charset="-128"/>
              </a:rPr>
              <a:t>Graduate students will answer all questions (150 pts – converted to 30)</a:t>
            </a:r>
          </a:p>
          <a:p>
            <a:pPr marL="609600" indent="-609600"/>
            <a:r>
              <a:rPr lang="en-US" altLang="en-US">
                <a:ea typeface="ＭＳ Ｐゴシック" panose="020B0600070205080204" pitchFamily="34" charset="-128"/>
              </a:rPr>
              <a:t>Undergraduates answer selected questions with extra credit given for answers to other questions (100 pts plus extra credit converted to 30 or more points</a:t>
            </a:r>
            <a:r>
              <a:rPr lang="en-US" altLang="en-US" sz="3600">
                <a:ea typeface="ＭＳ Ｐゴシック" panose="020B0600070205080204" pitchFamily="34" charset="-128"/>
              </a:rPr>
              <a:t>)</a:t>
            </a:r>
          </a:p>
          <a:p>
            <a:pPr marL="609600" indent="-609600"/>
            <a:endParaRPr lang="en-US" altLang="en-US" sz="4000">
              <a:ea typeface="ＭＳ Ｐゴシック" panose="020B0600070205080204" pitchFamily="34" charset="-128"/>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0D668C21-B104-F3CB-23C5-178F7C4A7823}"/>
              </a:ext>
            </a:extLst>
          </p:cNvPr>
          <p:cNvSpPr>
            <a:spLocks noGrp="1" noChangeArrowheads="1"/>
          </p:cNvSpPr>
          <p:nvPr>
            <p:ph type="title"/>
          </p:nvPr>
        </p:nvSpPr>
        <p:spPr>
          <a:xfrm>
            <a:off x="762000" y="0"/>
            <a:ext cx="7772400" cy="1736725"/>
          </a:xfrm>
        </p:spPr>
        <p:txBody>
          <a:bodyPr/>
          <a:lstStyle/>
          <a:p>
            <a:r>
              <a:rPr lang="en-US" altLang="en-US" b="1">
                <a:ea typeface="ＭＳ Ｐゴシック" panose="020B0600070205080204" pitchFamily="34" charset="-128"/>
              </a:rPr>
              <a:t>From Facts to Wisdom</a:t>
            </a:r>
            <a:br>
              <a:rPr lang="en-US" altLang="en-US" b="1">
                <a:ea typeface="ＭＳ Ｐゴシック" panose="020B0600070205080204" pitchFamily="34" charset="-128"/>
              </a:rPr>
            </a:br>
            <a:r>
              <a:rPr lang="en-US" altLang="en-US" sz="3200" b="1">
                <a:ea typeface="ＭＳ Ｐゴシック" panose="020B0600070205080204" pitchFamily="34" charset="-128"/>
              </a:rPr>
              <a:t>(Haeckel &amp; Nolan, 1993)</a:t>
            </a:r>
            <a:br>
              <a:rPr lang="en-US" altLang="en-US" sz="3200" b="1">
                <a:ea typeface="ＭＳ Ｐゴシック" panose="020B0600070205080204" pitchFamily="34" charset="-128"/>
              </a:rPr>
            </a:br>
            <a:r>
              <a:rPr lang="en-US" altLang="en-US" sz="3200" b="1">
                <a:ea typeface="ＭＳ Ｐゴシック" panose="020B0600070205080204" pitchFamily="34" charset="-128"/>
              </a:rPr>
              <a:t>one example of the hierarchy</a:t>
            </a:r>
            <a:endParaRPr lang="en-US" altLang="en-US" b="1">
              <a:ea typeface="ＭＳ Ｐゴシック" panose="020B0600070205080204" pitchFamily="34" charset="-128"/>
            </a:endParaRPr>
          </a:p>
        </p:txBody>
      </p:sp>
      <p:graphicFrame>
        <p:nvGraphicFramePr>
          <p:cNvPr id="57346" name="Object 2">
            <a:extLst>
              <a:ext uri="{FF2B5EF4-FFF2-40B4-BE49-F238E27FC236}">
                <a16:creationId xmlns:a16="http://schemas.microsoft.com/office/drawing/2014/main" id="{F723929E-B582-462D-BD5A-8CF0E590E45C}"/>
              </a:ext>
            </a:extLst>
          </p:cNvPr>
          <p:cNvGraphicFramePr>
            <a:graphicFrameLocks noChangeAspect="1"/>
          </p:cNvGraphicFramePr>
          <p:nvPr/>
        </p:nvGraphicFramePr>
        <p:xfrm>
          <a:off x="990600" y="1905000"/>
          <a:ext cx="6781800" cy="4953000"/>
        </p:xfrm>
        <a:graphic>
          <a:graphicData uri="http://schemas.openxmlformats.org/presentationml/2006/ole">
            <mc:AlternateContent xmlns:mc="http://schemas.openxmlformats.org/markup-compatibility/2006">
              <mc:Choice xmlns:v="urn:schemas-microsoft-com:vml" Requires="v">
                <p:oleObj name="Slide" r:id="rId3" imgW="4559300" imgH="3416300" progId="PowerPoint.Slide.8">
                  <p:embed/>
                </p:oleObj>
              </mc:Choice>
              <mc:Fallback>
                <p:oleObj name="Slide" r:id="rId3" imgW="4559300" imgH="34163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05000"/>
                        <a:ext cx="6781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24C62BB-0012-4995-1C42-1E986D9C92E7}"/>
              </a:ext>
            </a:extLst>
          </p:cNvPr>
          <p:cNvSpPr>
            <a:spLocks noGrp="1" noChangeArrowheads="1"/>
          </p:cNvSpPr>
          <p:nvPr>
            <p:ph type="title"/>
          </p:nvPr>
        </p:nvSpPr>
        <p:spPr/>
        <p:txBody>
          <a:bodyPr/>
          <a:lstStyle/>
          <a:p>
            <a:r>
              <a:rPr lang="en-US" altLang="en-US">
                <a:ea typeface="ＭＳ Ｐゴシック" panose="020B0600070205080204" pitchFamily="34" charset="-128"/>
              </a:rPr>
              <a:t>Size of information resources</a:t>
            </a:r>
          </a:p>
        </p:txBody>
      </p:sp>
      <p:sp>
        <p:nvSpPr>
          <p:cNvPr id="59394" name="Rectangle 3">
            <a:extLst>
              <a:ext uri="{FF2B5EF4-FFF2-40B4-BE49-F238E27FC236}">
                <a16:creationId xmlns:a16="http://schemas.microsoft.com/office/drawing/2014/main" id="{E4F9F14C-F954-5CEA-E8AD-09129D519868}"/>
              </a:ext>
            </a:extLst>
          </p:cNvPr>
          <p:cNvSpPr>
            <a:spLocks noGrp="1" noChangeArrowheads="1"/>
          </p:cNvSpPr>
          <p:nvPr>
            <p:ph type="body" idx="1"/>
          </p:nvPr>
        </p:nvSpPr>
        <p:spPr/>
        <p:txBody>
          <a:bodyPr/>
          <a:lstStyle/>
          <a:p>
            <a:r>
              <a:rPr lang="en-US" altLang="en-US">
                <a:ea typeface="ＭＳ Ｐゴシック" panose="020B0600070205080204" pitchFamily="34" charset="-128"/>
              </a:rPr>
              <a:t>Why important?</a:t>
            </a:r>
          </a:p>
          <a:p>
            <a:r>
              <a:rPr lang="en-US" altLang="en-US">
                <a:ea typeface="ＭＳ Ｐゴシック" panose="020B0600070205080204" pitchFamily="34" charset="-128"/>
              </a:rPr>
              <a:t>Scaling</a:t>
            </a:r>
          </a:p>
          <a:p>
            <a:pPr lvl="1"/>
            <a:r>
              <a:rPr lang="en-US" altLang="en-US">
                <a:ea typeface="ＭＳ Ｐゴシック" panose="020B0600070205080204" pitchFamily="34" charset="-128"/>
              </a:rPr>
              <a:t>Time</a:t>
            </a:r>
          </a:p>
          <a:p>
            <a:pPr lvl="1"/>
            <a:r>
              <a:rPr lang="en-US" altLang="en-US">
                <a:ea typeface="ＭＳ Ｐゴシック" panose="020B0600070205080204" pitchFamily="34" charset="-128"/>
              </a:rPr>
              <a:t>Space</a:t>
            </a:r>
          </a:p>
          <a:p>
            <a:pPr lvl="1"/>
            <a:r>
              <a:rPr lang="en-US" altLang="en-US">
                <a:ea typeface="ＭＳ Ｐゴシック" panose="020B0600070205080204" pitchFamily="34" charset="-128"/>
              </a:rPr>
              <a:t>Which is more important?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387B3500-C026-7976-8F9B-09A8A8C667F3}"/>
              </a:ext>
            </a:extLst>
          </p:cNvPr>
          <p:cNvSpPr>
            <a:spLocks noGrp="1" noChangeArrowheads="1"/>
          </p:cNvSpPr>
          <p:nvPr>
            <p:ph type="title"/>
          </p:nvPr>
        </p:nvSpPr>
        <p:spPr>
          <a:xfrm>
            <a:off x="685800" y="457200"/>
            <a:ext cx="7772400" cy="609600"/>
          </a:xfrm>
        </p:spPr>
        <p:txBody>
          <a:bodyPr/>
          <a:lstStyle/>
          <a:p>
            <a:r>
              <a:rPr lang="en-US" altLang="en-US">
                <a:ea typeface="ＭＳ Ｐゴシック" panose="020B0600070205080204" pitchFamily="34" charset="-128"/>
              </a:rPr>
              <a:t>Scalability for Search</a:t>
            </a:r>
          </a:p>
        </p:txBody>
      </p:sp>
      <p:sp>
        <p:nvSpPr>
          <p:cNvPr id="61442" name="Rectangle 3">
            <a:extLst>
              <a:ext uri="{FF2B5EF4-FFF2-40B4-BE49-F238E27FC236}">
                <a16:creationId xmlns:a16="http://schemas.microsoft.com/office/drawing/2014/main" id="{C899B51A-FD29-EA1B-AF42-E730D33E2758}"/>
              </a:ext>
            </a:extLst>
          </p:cNvPr>
          <p:cNvSpPr>
            <a:spLocks noGrp="1" noChangeArrowheads="1"/>
          </p:cNvSpPr>
          <p:nvPr>
            <p:ph type="body" idx="1"/>
          </p:nvPr>
        </p:nvSpPr>
        <p:spPr>
          <a:xfrm>
            <a:off x="685800" y="1447800"/>
            <a:ext cx="7772400" cy="4648200"/>
          </a:xfrm>
        </p:spPr>
        <p:txBody>
          <a:bodyPr/>
          <a:lstStyle/>
          <a:p>
            <a:r>
              <a:rPr lang="en-US" altLang="en-US" sz="2800">
                <a:ea typeface="ＭＳ Ｐゴシック" panose="020B0600070205080204" pitchFamily="34" charset="-128"/>
              </a:rPr>
              <a:t>Scaling means how a system must grow if resources or work grows</a:t>
            </a:r>
          </a:p>
          <a:p>
            <a:pPr lvl="1"/>
            <a:r>
              <a:rPr lang="en-US" altLang="en-US">
                <a:ea typeface="ＭＳ Ｐゴシック" panose="020B0600070205080204" pitchFamily="34" charset="-128"/>
              </a:rPr>
              <a:t>Scalability is the ability of a system, network, or process, to handle growing amounts of </a:t>
            </a:r>
            <a:r>
              <a:rPr lang="en-US" altLang="en-US" b="1">
                <a:ea typeface="ＭＳ Ｐゴシック" panose="020B0600070205080204" pitchFamily="34" charset="-128"/>
              </a:rPr>
              <a:t>work</a:t>
            </a:r>
            <a:r>
              <a:rPr lang="en-US" altLang="en-US">
                <a:ea typeface="ＭＳ Ｐゴシック" panose="020B0600070205080204" pitchFamily="34" charset="-128"/>
              </a:rPr>
              <a:t> in a graceful manner or its ability to be enlarged to accommodate that growth (wikipedia)</a:t>
            </a:r>
          </a:p>
          <a:p>
            <a:r>
              <a:rPr lang="en-US" altLang="en-US" sz="2800">
                <a:ea typeface="ＭＳ Ｐゴシック" panose="020B0600070205080204" pitchFamily="34" charset="-128"/>
              </a:rPr>
              <a:t>Search usually must scale in various ways:</a:t>
            </a:r>
          </a:p>
          <a:p>
            <a:endParaRPr lang="en-US" altLang="en-US" sz="2800">
              <a:ea typeface="ＭＳ Ｐゴシック" panose="020B0600070205080204" pitchFamily="34" charset="-128"/>
            </a:endParaRPr>
          </a:p>
          <a:p>
            <a:r>
              <a:rPr lang="en-US" altLang="en-US" sz="2800">
                <a:solidFill>
                  <a:srgbClr val="0000FF"/>
                </a:solidFill>
                <a:ea typeface="ＭＳ Ｐゴシック" panose="020B0600070205080204" pitchFamily="34" charset="-128"/>
              </a:rPr>
              <a:t>Number of things searched – </a:t>
            </a:r>
            <a:r>
              <a:rPr lang="en-US" altLang="en-US" sz="2800" b="1">
                <a:solidFill>
                  <a:srgbClr val="0000FF"/>
                </a:solidFill>
                <a:ea typeface="ＭＳ Ｐゴシック" panose="020B0600070205080204" pitchFamily="34" charset="-128"/>
              </a:rPr>
              <a:t>N</a:t>
            </a:r>
          </a:p>
          <a:p>
            <a:r>
              <a:rPr lang="en-US" altLang="en-US" sz="2800">
                <a:solidFill>
                  <a:srgbClr val="0000FF"/>
                </a:solidFill>
                <a:ea typeface="ＭＳ Ｐゴシック" panose="020B0600070205080204" pitchFamily="34" charset="-128"/>
              </a:rPr>
              <a:t>Number of searchers – </a:t>
            </a:r>
            <a:r>
              <a:rPr lang="en-US" altLang="en-US" sz="2800" b="1">
                <a:solidFill>
                  <a:srgbClr val="0000FF"/>
                </a:solidFill>
                <a:ea typeface="ＭＳ Ｐゴシック" panose="020B0600070205080204" pitchFamily="34" charset="-128"/>
              </a:rPr>
              <a:t>M</a:t>
            </a:r>
          </a:p>
          <a:p>
            <a:r>
              <a:rPr lang="en-US" altLang="en-US" sz="2800">
                <a:solidFill>
                  <a:srgbClr val="0000FF"/>
                </a:solidFill>
                <a:ea typeface="ＭＳ Ｐゴシック" panose="020B0600070205080204" pitchFamily="34" charset="-128"/>
              </a:rPr>
              <a:t>Algorithms for indexing, ranking, etc.</a:t>
            </a:r>
            <a:endParaRPr lang="en-US" altLang="en-US">
              <a:solidFill>
                <a:srgbClr val="0000FF"/>
              </a:solidFill>
              <a:ea typeface="ＭＳ Ｐゴシック" panose="020B0600070205080204" pitchFamily="34" charset="-128"/>
            </a:endParaRPr>
          </a:p>
        </p:txBody>
      </p:sp>
      <p:sp>
        <p:nvSpPr>
          <p:cNvPr id="61443" name="Rectangle 4">
            <a:extLst>
              <a:ext uri="{FF2B5EF4-FFF2-40B4-BE49-F238E27FC236}">
                <a16:creationId xmlns:a16="http://schemas.microsoft.com/office/drawing/2014/main" id="{27973EB2-9B65-5ED8-86C2-B8E2920B1BA1}"/>
              </a:ext>
            </a:extLst>
          </p:cNvPr>
          <p:cNvSpPr>
            <a:spLocks noChangeArrowheads="1"/>
          </p:cNvSpPr>
          <p:nvPr/>
        </p:nvSpPr>
        <p:spPr bwMode="auto">
          <a:xfrm>
            <a:off x="1852613" y="19431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latin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8D01FBE7-49EC-F25B-D890-FF090B3C4B64}"/>
              </a:ext>
            </a:extLst>
          </p:cNvPr>
          <p:cNvSpPr>
            <a:spLocks noGrp="1" noChangeArrowheads="1"/>
          </p:cNvSpPr>
          <p:nvPr>
            <p:ph type="title"/>
          </p:nvPr>
        </p:nvSpPr>
        <p:spPr>
          <a:xfrm>
            <a:off x="685800" y="381000"/>
            <a:ext cx="7772400" cy="1143000"/>
          </a:xfrm>
        </p:spPr>
        <p:txBody>
          <a:bodyPr/>
          <a:lstStyle/>
          <a:p>
            <a:pPr eaLnBrk="1" hangingPunct="1"/>
            <a:r>
              <a:rPr lang="en-US" altLang="en-US" sz="4000">
                <a:solidFill>
                  <a:srgbClr val="660066"/>
                </a:solidFill>
                <a:ea typeface="ＭＳ Ｐゴシック" panose="020B0600070205080204" pitchFamily="34" charset="-128"/>
              </a:rPr>
              <a:t>Measuring the Growth of Work or Hardness of a Problem</a:t>
            </a:r>
          </a:p>
        </p:txBody>
      </p:sp>
      <p:sp>
        <p:nvSpPr>
          <p:cNvPr id="28675" name="Rectangle 3">
            <a:extLst>
              <a:ext uri="{FF2B5EF4-FFF2-40B4-BE49-F238E27FC236}">
                <a16:creationId xmlns:a16="http://schemas.microsoft.com/office/drawing/2014/main" id="{8A0D0885-DD0F-52A9-8A38-62D32D88E785}"/>
              </a:ext>
            </a:extLst>
          </p:cNvPr>
          <p:cNvSpPr>
            <a:spLocks noGrp="1" noChangeArrowheads="1"/>
          </p:cNvSpPr>
          <p:nvPr>
            <p:ph type="body" idx="1"/>
          </p:nvPr>
        </p:nvSpPr>
        <p:spPr>
          <a:xfrm>
            <a:off x="762000" y="1524000"/>
            <a:ext cx="7010400" cy="3733800"/>
          </a:xfrm>
        </p:spPr>
        <p:txBody>
          <a:bodyPr/>
          <a:lstStyle/>
          <a:p>
            <a:pPr eaLnBrk="1" hangingPunct="1"/>
            <a:r>
              <a:rPr lang="en-US" altLang="en-US" sz="2800" b="1">
                <a:ea typeface="ＭＳ Ｐゴシック" panose="020B0600070205080204" pitchFamily="34" charset="-128"/>
              </a:rPr>
              <a:t>   While it is possible to measure the work done by an algorithm for a given set of inputs, we need a way to:</a:t>
            </a:r>
            <a:br>
              <a:rPr lang="en-US" altLang="en-US" sz="2800" b="1">
                <a:ea typeface="ＭＳ Ｐゴシック" panose="020B0600070205080204" pitchFamily="34" charset="-128"/>
              </a:rPr>
            </a:br>
            <a:endParaRPr lang="en-US" altLang="en-US" sz="2800" b="1">
              <a:ea typeface="ＭＳ Ｐゴシック" panose="020B0600070205080204" pitchFamily="34" charset="-128"/>
            </a:endParaRPr>
          </a:p>
          <a:p>
            <a:pPr eaLnBrk="1" hangingPunct="1"/>
            <a:r>
              <a:rPr lang="en-US" altLang="en-US" sz="2800" b="1">
                <a:ea typeface="ＭＳ Ｐゴシック" panose="020B0600070205080204" pitchFamily="34" charset="-128"/>
              </a:rPr>
              <a:t>Measure the </a:t>
            </a:r>
            <a:r>
              <a:rPr lang="en-US" altLang="en-US" sz="2800" b="1">
                <a:solidFill>
                  <a:srgbClr val="3333FF"/>
                </a:solidFill>
                <a:ea typeface="ＭＳ Ｐゴシック" panose="020B0600070205080204" pitchFamily="34" charset="-128"/>
              </a:rPr>
              <a:t>rate of growth</a:t>
            </a:r>
            <a:r>
              <a:rPr lang="en-US" altLang="en-US" sz="2800" b="1">
                <a:ea typeface="ＭＳ Ｐゴシック" panose="020B0600070205080204" pitchFamily="34" charset="-128"/>
              </a:rPr>
              <a:t> of an algorithm </a:t>
            </a:r>
            <a:r>
              <a:rPr lang="en-US" altLang="en-US" sz="2800" b="1">
                <a:solidFill>
                  <a:srgbClr val="FF0033"/>
                </a:solidFill>
                <a:ea typeface="ＭＳ Ｐゴシック" panose="020B0600070205080204" pitchFamily="34" charset="-128"/>
              </a:rPr>
              <a:t>based upon the size of the input (or output)</a:t>
            </a:r>
          </a:p>
          <a:p>
            <a:pPr eaLnBrk="1" hangingPunct="1"/>
            <a:r>
              <a:rPr lang="en-US" altLang="en-US" sz="2800" b="1">
                <a:solidFill>
                  <a:srgbClr val="3333FF"/>
                </a:solidFill>
                <a:ea typeface="ＭＳ Ｐゴシック" panose="020B0600070205080204" pitchFamily="34" charset="-128"/>
              </a:rPr>
              <a:t>Compare algorithms</a:t>
            </a:r>
            <a:r>
              <a:rPr lang="en-US" altLang="en-US" sz="2800" b="1">
                <a:ea typeface="ＭＳ Ｐゴシック" panose="020B0600070205080204" pitchFamily="34" charset="-128"/>
              </a:rPr>
              <a:t> to determine which is better for the situation</a:t>
            </a:r>
          </a:p>
          <a:p>
            <a:pPr eaLnBrk="1" hangingPunct="1"/>
            <a:r>
              <a:rPr lang="en-US" altLang="en-US" sz="2800" b="1">
                <a:ea typeface="ＭＳ Ｐゴシック" panose="020B0600070205080204" pitchFamily="34" charset="-128"/>
              </a:rPr>
              <a:t>Compare and analyze for </a:t>
            </a:r>
            <a:r>
              <a:rPr lang="en-US" altLang="en-US" sz="2800" b="1" i="1" u="sng">
                <a:ea typeface="ＭＳ Ｐゴシック" panose="020B0600070205080204" pitchFamily="34" charset="-128"/>
              </a:rPr>
              <a:t>large</a:t>
            </a:r>
            <a:r>
              <a:rPr lang="en-US" altLang="en-US" sz="2800" b="1">
                <a:ea typeface="ＭＳ Ｐゴシック" panose="020B0600070205080204" pitchFamily="34" charset="-128"/>
              </a:rPr>
              <a:t> problems</a:t>
            </a:r>
          </a:p>
          <a:p>
            <a:pPr lvl="1" eaLnBrk="1" hangingPunct="1"/>
            <a:r>
              <a:rPr lang="en-US" altLang="en-US" b="1">
                <a:ea typeface="ＭＳ Ｐゴシック" panose="020B0600070205080204" pitchFamily="34" charset="-128"/>
              </a:rPr>
              <a:t>Examples of large problems?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8E30D925-8A3D-4310-EB71-BB8E858F9EE5}"/>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Time vs. Space</a:t>
            </a:r>
          </a:p>
        </p:txBody>
      </p:sp>
      <p:sp>
        <p:nvSpPr>
          <p:cNvPr id="63491" name="Rectangle 3">
            <a:extLst>
              <a:ext uri="{FF2B5EF4-FFF2-40B4-BE49-F238E27FC236}">
                <a16:creationId xmlns:a16="http://schemas.microsoft.com/office/drawing/2014/main" id="{2737C5F2-9D49-844E-67C6-372F9D016902}"/>
              </a:ext>
            </a:extLst>
          </p:cNvPr>
          <p:cNvSpPr>
            <a:spLocks noGrp="1" noChangeArrowheads="1"/>
          </p:cNvSpPr>
          <p:nvPr>
            <p:ph type="body" idx="1"/>
          </p:nvPr>
        </p:nvSpPr>
        <p:spPr/>
        <p:txBody>
          <a:bodyPr/>
          <a:lstStyle/>
          <a:p>
            <a:pPr eaLnBrk="1" hangingPunct="1"/>
            <a:r>
              <a:rPr lang="en-US" altLang="en-US" sz="2800" b="1">
                <a:ea typeface="ＭＳ Ｐゴシック" panose="020B0600070205080204" pitchFamily="34" charset="-128"/>
              </a:rPr>
              <a:t>Very often, we can trade space for time:</a:t>
            </a:r>
          </a:p>
          <a:p>
            <a:pPr eaLnBrk="1" hangingPunct="1"/>
            <a:endParaRPr lang="en-US" altLang="en-US" sz="2800" b="1">
              <a:ea typeface="ＭＳ Ｐゴシック" panose="020B0600070205080204" pitchFamily="34" charset="-128"/>
            </a:endParaRPr>
          </a:p>
          <a:p>
            <a:pPr eaLnBrk="1" hangingPunct="1"/>
            <a:r>
              <a:rPr lang="en-US" altLang="en-US" sz="2800" b="1">
                <a:ea typeface="ＭＳ Ｐゴシック" panose="020B0600070205080204" pitchFamily="34" charset="-128"/>
              </a:rPr>
              <a:t>For example: maintain a collection of students</a:t>
            </a:r>
            <a:r>
              <a:rPr lang="ja-JP" altLang="en-US" sz="2800" b="1">
                <a:ea typeface="ＭＳ Ｐゴシック" panose="020B0600070205080204" pitchFamily="34" charset="-128"/>
              </a:rPr>
              <a:t>’</a:t>
            </a:r>
            <a:r>
              <a:rPr lang="en-US" altLang="ja-JP" sz="2800" b="1">
                <a:ea typeface="ＭＳ Ｐゴシック" panose="020B0600070205080204" pitchFamily="34" charset="-128"/>
              </a:rPr>
              <a:t> with ID information.</a:t>
            </a:r>
          </a:p>
          <a:p>
            <a:pPr lvl="1" eaLnBrk="1" hangingPunct="1"/>
            <a:r>
              <a:rPr lang="en-US" altLang="en-US" b="1">
                <a:ea typeface="ＭＳ Ｐゴシック" panose="020B0600070205080204" pitchFamily="34" charset="-128"/>
              </a:rPr>
              <a:t>Use an array of a billion elements and have </a:t>
            </a:r>
            <a:r>
              <a:rPr lang="en-US" altLang="en-US" b="1">
                <a:solidFill>
                  <a:srgbClr val="3333FF"/>
                </a:solidFill>
                <a:ea typeface="ＭＳ Ｐゴシック" panose="020B0600070205080204" pitchFamily="34" charset="-128"/>
              </a:rPr>
              <a:t>immediate access</a:t>
            </a:r>
            <a:r>
              <a:rPr lang="en-US" altLang="en-US" b="1">
                <a:ea typeface="ＭＳ Ｐゴシック" panose="020B0600070205080204" pitchFamily="34" charset="-128"/>
              </a:rPr>
              <a:t> (better time)</a:t>
            </a:r>
          </a:p>
          <a:p>
            <a:pPr lvl="1" eaLnBrk="1" hangingPunct="1"/>
            <a:r>
              <a:rPr lang="en-US" altLang="en-US" b="1">
                <a:ea typeface="ＭＳ Ｐゴシック" panose="020B0600070205080204" pitchFamily="34" charset="-128"/>
              </a:rPr>
              <a:t>Use an array of number of students and have to </a:t>
            </a:r>
            <a:r>
              <a:rPr lang="en-US" altLang="en-US" b="1">
                <a:solidFill>
                  <a:srgbClr val="3333FF"/>
                </a:solidFill>
                <a:ea typeface="ＭＳ Ｐゴシック" panose="020B0600070205080204" pitchFamily="34" charset="-128"/>
              </a:rPr>
              <a:t>search</a:t>
            </a:r>
            <a:r>
              <a:rPr lang="en-US" altLang="en-US" b="1">
                <a:ea typeface="ＭＳ Ｐゴシック" panose="020B0600070205080204" pitchFamily="34" charset="-128"/>
              </a:rPr>
              <a:t> (better space)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83D223E0-BEB5-84FF-6233-FAF24710FB22}"/>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Introducing Big O Notation</a:t>
            </a:r>
          </a:p>
        </p:txBody>
      </p:sp>
      <p:sp>
        <p:nvSpPr>
          <p:cNvPr id="31747" name="Rectangle 3">
            <a:extLst>
              <a:ext uri="{FF2B5EF4-FFF2-40B4-BE49-F238E27FC236}">
                <a16:creationId xmlns:a16="http://schemas.microsoft.com/office/drawing/2014/main" id="{6F70E4BE-247C-D6CA-18D1-E0EF1D1E1248}"/>
              </a:ext>
            </a:extLst>
          </p:cNvPr>
          <p:cNvSpPr>
            <a:spLocks noGrp="1" noChangeArrowheads="1"/>
          </p:cNvSpPr>
          <p:nvPr>
            <p:ph type="body" idx="1"/>
          </p:nvPr>
        </p:nvSpPr>
        <p:spPr/>
        <p:txBody>
          <a:bodyPr/>
          <a:lstStyle/>
          <a:p>
            <a:pPr eaLnBrk="1" hangingPunct="1"/>
            <a:r>
              <a:rPr lang="en-US" altLang="en-US" sz="2800">
                <a:ea typeface="ＭＳ Ｐゴシック" panose="020B0600070205080204" pitchFamily="34" charset="-128"/>
              </a:rPr>
              <a:t>Will allow us to evaluate algorithms and understand scaling.</a:t>
            </a:r>
          </a:p>
          <a:p>
            <a:pPr eaLnBrk="1" hangingPunct="1"/>
            <a:r>
              <a:rPr lang="en-US" altLang="en-US" sz="2800">
                <a:ea typeface="ＭＳ Ｐゴシック" panose="020B0600070205080204" pitchFamily="34" charset="-128"/>
              </a:rPr>
              <a:t>Has precise mathematical definition</a:t>
            </a:r>
          </a:p>
          <a:p>
            <a:pPr eaLnBrk="1" hangingPunct="1"/>
            <a:r>
              <a:rPr lang="en-US" altLang="en-US" sz="2800">
                <a:ea typeface="ＭＳ Ｐゴシック" panose="020B0600070205080204" pitchFamily="34" charset="-128"/>
              </a:rPr>
              <a:t>Used in a sense to put algorithms into families</a:t>
            </a:r>
          </a:p>
          <a:p>
            <a:pPr eaLnBrk="1" hangingPunct="1"/>
            <a:r>
              <a:rPr lang="en-US" altLang="en-US" sz="2800">
                <a:ea typeface="ＭＳ Ｐゴシック" panose="020B0600070205080204" pitchFamily="34" charset="-128"/>
              </a:rPr>
              <a:t>Worst case scenario</a:t>
            </a:r>
          </a:p>
          <a:p>
            <a:pPr lvl="1" eaLnBrk="1" hangingPunct="1"/>
            <a:r>
              <a:rPr lang="en-US" altLang="en-US">
                <a:ea typeface="ＭＳ Ｐゴシック" panose="020B0600070205080204" pitchFamily="34" charset="-128"/>
              </a:rPr>
              <a:t>What does this mean?</a:t>
            </a:r>
          </a:p>
          <a:p>
            <a:pPr lvl="1" eaLnBrk="1" hangingPunct="1"/>
            <a:r>
              <a:rPr lang="en-US" altLang="en-US">
                <a:ea typeface="ＭＳ Ｐゴシック" panose="020B0600070205080204" pitchFamily="34" charset="-128"/>
              </a:rPr>
              <a:t>Other types of cases?</a:t>
            </a:r>
          </a:p>
          <a:p>
            <a:pPr eaLnBrk="1" hangingPunct="1"/>
            <a:endParaRPr lang="en-US" altLang="en-US" b="1">
              <a:ea typeface="ＭＳ Ｐゴシック" panose="020B0600070205080204" pitchFamily="34" charset="-128"/>
            </a:endParaRPr>
          </a:p>
          <a:p>
            <a:pPr eaLnBrk="1" hangingPunct="1"/>
            <a:endParaRPr lang="en-US" altLang="en-US" b="1">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47A4087C-81E4-CDDB-73A3-A0E2A95588B2}"/>
              </a:ext>
            </a:extLst>
          </p:cNvPr>
          <p:cNvSpPr>
            <a:spLocks noGrp="1" noChangeArrowheads="1"/>
          </p:cNvSpPr>
          <p:nvPr>
            <p:ph type="title"/>
          </p:nvPr>
        </p:nvSpPr>
        <p:spPr>
          <a:xfrm>
            <a:off x="685800" y="457200"/>
            <a:ext cx="7772400" cy="1143000"/>
          </a:xfrm>
        </p:spPr>
        <p:txBody>
          <a:bodyPr/>
          <a:lstStyle/>
          <a:p>
            <a:pPr eaLnBrk="1" hangingPunct="1"/>
            <a:r>
              <a:rPr lang="en-US" altLang="en-US" sz="4000">
                <a:ea typeface="ＭＳ Ｐゴシック" panose="020B0600070205080204" pitchFamily="34" charset="-128"/>
              </a:rPr>
              <a:t>Size of Input</a:t>
            </a:r>
            <a:br>
              <a:rPr lang="en-US" altLang="en-US" sz="4000">
                <a:ea typeface="ＭＳ Ｐゴシック" panose="020B0600070205080204" pitchFamily="34" charset="-128"/>
              </a:rPr>
            </a:br>
            <a:r>
              <a:rPr lang="en-US" altLang="en-US">
                <a:ea typeface="ＭＳ Ｐゴシック" panose="020B0600070205080204" pitchFamily="34" charset="-128"/>
              </a:rPr>
              <a:t>(measure of work)</a:t>
            </a:r>
          </a:p>
        </p:txBody>
      </p:sp>
      <p:sp>
        <p:nvSpPr>
          <p:cNvPr id="34819" name="Rectangle 3">
            <a:extLst>
              <a:ext uri="{FF2B5EF4-FFF2-40B4-BE49-F238E27FC236}">
                <a16:creationId xmlns:a16="http://schemas.microsoft.com/office/drawing/2014/main" id="{6002E7AD-393E-D7E0-AD67-AB38323426BB}"/>
              </a:ext>
            </a:extLst>
          </p:cNvPr>
          <p:cNvSpPr>
            <a:spLocks noGrp="1" noChangeArrowheads="1"/>
          </p:cNvSpPr>
          <p:nvPr>
            <p:ph type="body" idx="1"/>
          </p:nvPr>
        </p:nvSpPr>
        <p:spPr>
          <a:xfrm>
            <a:off x="609600" y="1752600"/>
            <a:ext cx="7772400" cy="4114800"/>
          </a:xfrm>
        </p:spPr>
        <p:txBody>
          <a:bodyPr/>
          <a:lstStyle/>
          <a:p>
            <a:pPr eaLnBrk="1" hangingPunct="1">
              <a:lnSpc>
                <a:spcPct val="80000"/>
              </a:lnSpc>
            </a:pPr>
            <a:r>
              <a:rPr lang="en-US" altLang="en-US" b="1">
                <a:ea typeface="ＭＳ Ｐゴシック" panose="020B0600070205080204" pitchFamily="34" charset="-128"/>
                <a:sym typeface="Wingdings" pitchFamily="2" charset="2"/>
              </a:rPr>
              <a:t>In analyzing rate of growth based upon size of input, we</a:t>
            </a:r>
            <a:r>
              <a:rPr lang="ja-JP" altLang="en-US" b="1">
                <a:ea typeface="ＭＳ Ｐゴシック" panose="020B0600070205080204" pitchFamily="34" charset="-128"/>
                <a:sym typeface="Wingdings" pitchFamily="2" charset="2"/>
              </a:rPr>
              <a:t>’</a:t>
            </a:r>
            <a:r>
              <a:rPr lang="en-US" altLang="ja-JP" b="1">
                <a:ea typeface="ＭＳ Ｐゴシック" panose="020B0600070205080204" pitchFamily="34" charset="-128"/>
                <a:sym typeface="Wingdings" pitchFamily="2" charset="2"/>
              </a:rPr>
              <a:t>ll use a variable</a:t>
            </a:r>
          </a:p>
          <a:p>
            <a:pPr eaLnBrk="1" hangingPunct="1">
              <a:lnSpc>
                <a:spcPct val="80000"/>
              </a:lnSpc>
            </a:pPr>
            <a:r>
              <a:rPr lang="en-US" altLang="en-US" b="1">
                <a:ea typeface="ＭＳ Ｐゴシック" panose="020B0600070205080204" pitchFamily="34" charset="-128"/>
                <a:sym typeface="Wingdings" pitchFamily="2" charset="2"/>
              </a:rPr>
              <a:t>Why?</a:t>
            </a:r>
          </a:p>
          <a:p>
            <a:pPr lvl="1" eaLnBrk="1" hangingPunct="1">
              <a:lnSpc>
                <a:spcPct val="80000"/>
              </a:lnSpc>
            </a:pPr>
            <a:r>
              <a:rPr lang="en-US" altLang="en-US" b="1">
                <a:ea typeface="ＭＳ Ｐゴシック" panose="020B0600070205080204" pitchFamily="34" charset="-128"/>
              </a:rPr>
              <a:t>For each factor in the size, use a new variable</a:t>
            </a:r>
          </a:p>
          <a:p>
            <a:pPr lvl="1" eaLnBrk="1" hangingPunct="1">
              <a:lnSpc>
                <a:spcPct val="80000"/>
              </a:lnSpc>
            </a:pPr>
            <a:r>
              <a:rPr lang="en-US" altLang="en-US" b="1">
                <a:solidFill>
                  <a:srgbClr val="FF0000"/>
                </a:solidFill>
                <a:ea typeface="ＭＳ Ｐゴシック" panose="020B0600070205080204" pitchFamily="34" charset="-128"/>
              </a:rPr>
              <a:t>n</a:t>
            </a:r>
            <a:r>
              <a:rPr lang="en-US" altLang="en-US" b="1">
                <a:ea typeface="ＭＳ Ｐゴシック" panose="020B0600070205080204" pitchFamily="34" charset="-128"/>
              </a:rPr>
              <a:t> is most common…</a:t>
            </a:r>
          </a:p>
          <a:p>
            <a:pPr eaLnBrk="1" hangingPunct="1">
              <a:lnSpc>
                <a:spcPct val="80000"/>
              </a:lnSpc>
            </a:pPr>
            <a:endParaRPr lang="en-US" altLang="en-US" b="1">
              <a:ea typeface="ＭＳ Ｐゴシック" panose="020B0600070205080204" pitchFamily="34" charset="-128"/>
            </a:endParaRPr>
          </a:p>
          <a:p>
            <a:pPr eaLnBrk="1" hangingPunct="1">
              <a:lnSpc>
                <a:spcPct val="80000"/>
              </a:lnSpc>
            </a:pPr>
            <a:r>
              <a:rPr lang="en-US" altLang="en-US" b="1">
                <a:ea typeface="ＭＳ Ｐゴシック" panose="020B0600070205080204" pitchFamily="34" charset="-128"/>
              </a:rPr>
              <a:t>Examples:</a:t>
            </a:r>
          </a:p>
          <a:p>
            <a:pPr lvl="1" eaLnBrk="1" hangingPunct="1">
              <a:lnSpc>
                <a:spcPct val="80000"/>
              </a:lnSpc>
            </a:pPr>
            <a:r>
              <a:rPr lang="en-US" altLang="en-US" b="1">
                <a:ea typeface="ＭＳ Ｐゴシック" panose="020B0600070205080204" pitchFamily="34" charset="-128"/>
              </a:rPr>
              <a:t>A linked list of </a:t>
            </a:r>
            <a:r>
              <a:rPr lang="en-US" altLang="en-US" b="1">
                <a:solidFill>
                  <a:srgbClr val="3333FF"/>
                </a:solidFill>
                <a:ea typeface="ＭＳ Ｐゴシック" panose="020B0600070205080204" pitchFamily="34" charset="-128"/>
              </a:rPr>
              <a:t>n elements</a:t>
            </a:r>
          </a:p>
          <a:p>
            <a:pPr lvl="1" eaLnBrk="1" hangingPunct="1">
              <a:lnSpc>
                <a:spcPct val="80000"/>
              </a:lnSpc>
            </a:pPr>
            <a:r>
              <a:rPr lang="en-US" altLang="en-US" b="1">
                <a:ea typeface="ＭＳ Ｐゴシック" panose="020B0600070205080204" pitchFamily="34" charset="-128"/>
              </a:rPr>
              <a:t>A 2D array of </a:t>
            </a:r>
            <a:r>
              <a:rPr lang="en-US" altLang="en-US" b="1">
                <a:solidFill>
                  <a:srgbClr val="3333FF"/>
                </a:solidFill>
                <a:ea typeface="ＭＳ Ｐゴシック" panose="020B0600070205080204" pitchFamily="34" charset="-128"/>
              </a:rPr>
              <a:t>n x m elements</a:t>
            </a:r>
          </a:p>
          <a:p>
            <a:pPr lvl="1" eaLnBrk="1" hangingPunct="1">
              <a:lnSpc>
                <a:spcPct val="80000"/>
              </a:lnSpc>
            </a:pPr>
            <a:r>
              <a:rPr lang="en-US" altLang="en-US" b="1">
                <a:ea typeface="ＭＳ Ｐゴシック" panose="020B0600070205080204" pitchFamily="34" charset="-128"/>
              </a:rPr>
              <a:t>A Binary Search Tree of </a:t>
            </a:r>
            <a:r>
              <a:rPr lang="en-US" altLang="en-US" b="1">
                <a:solidFill>
                  <a:srgbClr val="3333FF"/>
                </a:solidFill>
                <a:ea typeface="ＭＳ Ｐゴシック" panose="020B0600070205080204" pitchFamily="34" charset="-128"/>
              </a:rPr>
              <a:t>p elements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81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8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8DF8880B-94BB-E51E-F595-17358BB8D4B6}"/>
              </a:ext>
            </a:extLst>
          </p:cNvPr>
          <p:cNvSpPr>
            <a:spLocks noGrp="1" noChangeArrowheads="1"/>
          </p:cNvSpPr>
          <p:nvPr>
            <p:ph type="title"/>
          </p:nvPr>
        </p:nvSpPr>
        <p:spPr>
          <a:xfrm>
            <a:off x="685800" y="381000"/>
            <a:ext cx="7772400" cy="914400"/>
          </a:xfrm>
        </p:spPr>
        <p:txBody>
          <a:bodyPr/>
          <a:lstStyle/>
          <a:p>
            <a:pPr eaLnBrk="1" hangingPunct="1"/>
            <a:r>
              <a:rPr lang="en-US" altLang="en-US">
                <a:ea typeface="ＭＳ Ｐゴシック" panose="020B0600070205080204" pitchFamily="34" charset="-128"/>
              </a:rPr>
              <a:t>Simplifying O( ) Answers</a:t>
            </a:r>
            <a:endParaRPr lang="en-US" altLang="en-US">
              <a:solidFill>
                <a:srgbClr val="FF0033"/>
              </a:solidFill>
              <a:ea typeface="ＭＳ Ｐゴシック" panose="020B0600070205080204" pitchFamily="34" charset="-128"/>
            </a:endParaRPr>
          </a:p>
        </p:txBody>
      </p:sp>
      <p:sp>
        <p:nvSpPr>
          <p:cNvPr id="71682" name="Rectangle 3">
            <a:extLst>
              <a:ext uri="{FF2B5EF4-FFF2-40B4-BE49-F238E27FC236}">
                <a16:creationId xmlns:a16="http://schemas.microsoft.com/office/drawing/2014/main" id="{B62441DF-5A9D-047A-BC6E-88DF818BE7C9}"/>
              </a:ext>
            </a:extLst>
          </p:cNvPr>
          <p:cNvSpPr>
            <a:spLocks noGrp="1" noChangeArrowheads="1"/>
          </p:cNvSpPr>
          <p:nvPr>
            <p:ph type="body" idx="1"/>
          </p:nvPr>
        </p:nvSpPr>
        <p:spPr>
          <a:xfrm>
            <a:off x="685800" y="1524000"/>
            <a:ext cx="8077200" cy="4876800"/>
          </a:xfrm>
        </p:spPr>
        <p:txBody>
          <a:bodyPr/>
          <a:lstStyle/>
          <a:p>
            <a:pPr eaLnBrk="1" hangingPunct="1">
              <a:lnSpc>
                <a:spcPct val="80000"/>
              </a:lnSpc>
            </a:pPr>
            <a:r>
              <a:rPr lang="en-US" altLang="en-US" sz="2800" b="1">
                <a:ea typeface="ＭＳ Ｐゴシック" panose="020B0600070205080204" pitchFamily="34" charset="-128"/>
              </a:rPr>
              <a:t>We say Big O complexity of  </a:t>
            </a:r>
          </a:p>
          <a:p>
            <a:pPr eaLnBrk="1" hangingPunct="1">
              <a:lnSpc>
                <a:spcPct val="80000"/>
              </a:lnSpc>
            </a:pPr>
            <a:r>
              <a:rPr lang="en-US" altLang="en-US" sz="2800" b="1">
                <a:ea typeface="ＭＳ Ｐゴシック" panose="020B0600070205080204" pitchFamily="34" charset="-128"/>
              </a:rPr>
              <a:t>3n</a:t>
            </a:r>
            <a:r>
              <a:rPr lang="en-US" altLang="en-US" sz="2800" b="1" baseline="30000">
                <a:ea typeface="ＭＳ Ｐゴシック" panose="020B0600070205080204" pitchFamily="34" charset="-128"/>
              </a:rPr>
              <a:t>2</a:t>
            </a:r>
            <a:r>
              <a:rPr lang="en-US" altLang="en-US" sz="2800" b="1">
                <a:ea typeface="ＭＳ Ｐゴシック" panose="020B0600070205080204" pitchFamily="34" charset="-128"/>
              </a:rPr>
              <a:t> + 2 = O(n</a:t>
            </a:r>
            <a:r>
              <a:rPr lang="en-US" altLang="en-US" sz="2800" b="1" baseline="30000">
                <a:ea typeface="ＭＳ Ｐゴシック" panose="020B0600070205080204" pitchFamily="34" charset="-128"/>
              </a:rPr>
              <a:t>2</a:t>
            </a:r>
            <a:r>
              <a:rPr lang="en-US" altLang="en-US" sz="2800" b="1">
                <a:ea typeface="ＭＳ Ｐゴシック" panose="020B0600070205080204" pitchFamily="34" charset="-128"/>
              </a:rPr>
              <a:t>)     </a:t>
            </a:r>
            <a:r>
              <a:rPr lang="en-US" altLang="en-US" b="1">
                <a:solidFill>
                  <a:srgbClr val="FF0033"/>
                </a:solidFill>
                <a:ea typeface="ＭＳ Ｐゴシック" panose="020B0600070205080204" pitchFamily="34" charset="-128"/>
                <a:sym typeface="Symbol" pitchFamily="2" charset="2"/>
              </a:rPr>
              <a:t></a:t>
            </a:r>
            <a:r>
              <a:rPr lang="en-US" altLang="en-US" sz="2800" b="1">
                <a:ea typeface="ＭＳ Ｐゴシック" panose="020B0600070205080204" pitchFamily="34" charset="-128"/>
                <a:sym typeface="Symbol" pitchFamily="2" charset="2"/>
              </a:rPr>
              <a:t>     </a:t>
            </a:r>
            <a:r>
              <a:rPr lang="en-US" altLang="en-US" sz="2800" b="1">
                <a:solidFill>
                  <a:srgbClr val="FF0033"/>
                </a:solidFill>
                <a:ea typeface="ＭＳ Ｐゴシック" panose="020B0600070205080204" pitchFamily="34" charset="-128"/>
              </a:rPr>
              <a:t>drop constants!</a:t>
            </a:r>
          </a:p>
          <a:p>
            <a:pPr eaLnBrk="1" hangingPunct="1">
              <a:lnSpc>
                <a:spcPct val="80000"/>
              </a:lnSpc>
            </a:pPr>
            <a:endParaRPr lang="en-US" altLang="en-US" sz="2800" b="1">
              <a:solidFill>
                <a:srgbClr val="FF0033"/>
              </a:solidFill>
              <a:ea typeface="ＭＳ Ｐゴシック" panose="020B0600070205080204" pitchFamily="34" charset="-128"/>
            </a:endParaRPr>
          </a:p>
          <a:p>
            <a:pPr eaLnBrk="1" hangingPunct="1">
              <a:lnSpc>
                <a:spcPct val="80000"/>
              </a:lnSpc>
            </a:pPr>
            <a:r>
              <a:rPr lang="en-US" altLang="en-US" sz="2800" b="1">
                <a:ea typeface="ＭＳ Ｐゴシック" panose="020B0600070205080204" pitchFamily="34" charset="-128"/>
              </a:rPr>
              <a:t>because we can show that there is a n</a:t>
            </a:r>
            <a:r>
              <a:rPr lang="en-US" altLang="en-US" sz="2800" b="1" baseline="-25000">
                <a:ea typeface="ＭＳ Ｐゴシック" panose="020B0600070205080204" pitchFamily="34" charset="-128"/>
              </a:rPr>
              <a:t>0</a:t>
            </a:r>
            <a:r>
              <a:rPr lang="en-US" altLang="en-US" sz="2800" b="1">
                <a:ea typeface="ＭＳ Ｐゴシック" panose="020B0600070205080204" pitchFamily="34" charset="-128"/>
              </a:rPr>
              <a:t> and a c such that:</a:t>
            </a:r>
          </a:p>
          <a:p>
            <a:pPr eaLnBrk="1" hangingPunct="1">
              <a:lnSpc>
                <a:spcPct val="80000"/>
              </a:lnSpc>
            </a:pPr>
            <a:r>
              <a:rPr lang="en-US" altLang="en-US" sz="2800" b="1">
                <a:ea typeface="ＭＳ Ｐゴシック" panose="020B0600070205080204" pitchFamily="34" charset="-128"/>
              </a:rPr>
              <a:t>	0 </a:t>
            </a:r>
            <a:r>
              <a:rPr lang="en-US" altLang="en-US" sz="2800" b="1">
                <a:ea typeface="ＭＳ Ｐゴシック" panose="020B0600070205080204" pitchFamily="34" charset="-128"/>
                <a:sym typeface="Symbol" pitchFamily="2" charset="2"/>
              </a:rPr>
              <a:t>  3</a:t>
            </a:r>
            <a:r>
              <a:rPr lang="en-US" altLang="en-US" sz="2800" b="1">
                <a:ea typeface="ＭＳ Ｐゴシック" panose="020B0600070205080204" pitchFamily="34" charset="-128"/>
              </a:rPr>
              <a:t>n</a:t>
            </a:r>
            <a:r>
              <a:rPr lang="en-US" altLang="en-US" sz="2800" b="1" baseline="30000">
                <a:ea typeface="ＭＳ Ｐゴシック" panose="020B0600070205080204" pitchFamily="34" charset="-128"/>
              </a:rPr>
              <a:t>2</a:t>
            </a:r>
            <a:r>
              <a:rPr lang="en-US" altLang="en-US" sz="2800" b="1">
                <a:ea typeface="ＭＳ Ｐゴシック" panose="020B0600070205080204" pitchFamily="34" charset="-128"/>
              </a:rPr>
              <a:t> + 2  </a:t>
            </a:r>
            <a:r>
              <a:rPr lang="en-US" altLang="en-US" sz="2800" b="1">
                <a:ea typeface="ＭＳ Ｐゴシック" panose="020B0600070205080204" pitchFamily="34" charset="-128"/>
                <a:sym typeface="Symbol" pitchFamily="2" charset="2"/>
              </a:rPr>
              <a:t> cn</a:t>
            </a:r>
            <a:r>
              <a:rPr lang="en-US" altLang="en-US" sz="2800" b="1" baseline="30000">
                <a:ea typeface="ＭＳ Ｐゴシック" panose="020B0600070205080204" pitchFamily="34" charset="-128"/>
              </a:rPr>
              <a:t>2</a:t>
            </a:r>
            <a:r>
              <a:rPr lang="en-US" altLang="en-US" sz="2800" b="1">
                <a:ea typeface="ＭＳ Ｐゴシック" panose="020B0600070205080204" pitchFamily="34" charset="-128"/>
              </a:rPr>
              <a:t> for n </a:t>
            </a:r>
            <a:r>
              <a:rPr lang="en-US" altLang="en-US" sz="2800" b="1">
                <a:ea typeface="ＭＳ Ｐゴシック" panose="020B0600070205080204" pitchFamily="34" charset="-128"/>
                <a:sym typeface="Symbol" pitchFamily="2" charset="2"/>
              </a:rPr>
              <a:t> n</a:t>
            </a:r>
            <a:r>
              <a:rPr lang="en-US" altLang="en-US" sz="2800" b="1" baseline="-25000">
                <a:ea typeface="ＭＳ Ｐゴシック" panose="020B0600070205080204" pitchFamily="34" charset="-128"/>
              </a:rPr>
              <a:t>0</a:t>
            </a:r>
          </a:p>
          <a:p>
            <a:pPr eaLnBrk="1" hangingPunct="1">
              <a:lnSpc>
                <a:spcPct val="80000"/>
              </a:lnSpc>
            </a:pPr>
            <a:endParaRPr lang="en-US" altLang="en-US" sz="2800" b="1">
              <a:ea typeface="ＭＳ Ｐゴシック" panose="020B0600070205080204" pitchFamily="34" charset="-128"/>
            </a:endParaRPr>
          </a:p>
          <a:p>
            <a:pPr eaLnBrk="1" hangingPunct="1">
              <a:lnSpc>
                <a:spcPct val="80000"/>
              </a:lnSpc>
            </a:pPr>
            <a:r>
              <a:rPr lang="en-US" altLang="en-US" sz="2800" b="1">
                <a:ea typeface="ＭＳ Ｐゴシック" panose="020B0600070205080204" pitchFamily="34" charset="-128"/>
              </a:rPr>
              <a:t>i.e. c = 4 and n</a:t>
            </a:r>
            <a:r>
              <a:rPr lang="en-US" altLang="en-US" sz="2800" b="1" baseline="-25000">
                <a:ea typeface="ＭＳ Ｐゴシック" panose="020B0600070205080204" pitchFamily="34" charset="-128"/>
              </a:rPr>
              <a:t>0</a:t>
            </a:r>
            <a:r>
              <a:rPr lang="en-US" altLang="en-US" sz="2800" b="1">
                <a:ea typeface="ＭＳ Ｐゴシック" panose="020B0600070205080204" pitchFamily="34" charset="-128"/>
              </a:rPr>
              <a:t> = 2 yields:</a:t>
            </a:r>
          </a:p>
          <a:p>
            <a:pPr eaLnBrk="1" hangingPunct="1">
              <a:lnSpc>
                <a:spcPct val="80000"/>
              </a:lnSpc>
            </a:pPr>
            <a:r>
              <a:rPr lang="en-US" altLang="en-US" sz="2800" b="1">
                <a:ea typeface="ＭＳ Ｐゴシック" panose="020B0600070205080204" pitchFamily="34" charset="-128"/>
              </a:rPr>
              <a:t>	0 </a:t>
            </a:r>
            <a:r>
              <a:rPr lang="en-US" altLang="en-US" sz="2800" b="1">
                <a:ea typeface="ＭＳ Ｐゴシック" panose="020B0600070205080204" pitchFamily="34" charset="-128"/>
                <a:sym typeface="Symbol" pitchFamily="2" charset="2"/>
              </a:rPr>
              <a:t>  3</a:t>
            </a:r>
            <a:r>
              <a:rPr lang="en-US" altLang="en-US" sz="2800" b="1">
                <a:ea typeface="ＭＳ Ｐゴシック" panose="020B0600070205080204" pitchFamily="34" charset="-128"/>
              </a:rPr>
              <a:t>n</a:t>
            </a:r>
            <a:r>
              <a:rPr lang="en-US" altLang="en-US" sz="2800" b="1" baseline="30000">
                <a:ea typeface="ＭＳ Ｐゴシック" panose="020B0600070205080204" pitchFamily="34" charset="-128"/>
              </a:rPr>
              <a:t>2</a:t>
            </a:r>
            <a:r>
              <a:rPr lang="en-US" altLang="en-US" sz="2800" b="1">
                <a:ea typeface="ＭＳ Ｐゴシック" panose="020B0600070205080204" pitchFamily="34" charset="-128"/>
              </a:rPr>
              <a:t> + 2  </a:t>
            </a:r>
            <a:r>
              <a:rPr lang="en-US" altLang="en-US" sz="2800" b="1">
                <a:ea typeface="ＭＳ Ｐゴシック" panose="020B0600070205080204" pitchFamily="34" charset="-128"/>
                <a:sym typeface="Symbol" pitchFamily="2" charset="2"/>
              </a:rPr>
              <a:t> 4n</a:t>
            </a:r>
            <a:r>
              <a:rPr lang="en-US" altLang="en-US" sz="2800" b="1" baseline="30000">
                <a:ea typeface="ＭＳ Ｐゴシック" panose="020B0600070205080204" pitchFamily="34" charset="-128"/>
              </a:rPr>
              <a:t>2</a:t>
            </a:r>
            <a:r>
              <a:rPr lang="en-US" altLang="en-US" sz="2800" b="1">
                <a:ea typeface="ＭＳ Ｐゴシック" panose="020B0600070205080204" pitchFamily="34" charset="-128"/>
              </a:rPr>
              <a:t> for n </a:t>
            </a:r>
            <a:r>
              <a:rPr lang="en-US" altLang="en-US" sz="2800" b="1">
                <a:ea typeface="ＭＳ Ｐゴシック" panose="020B0600070205080204" pitchFamily="34" charset="-128"/>
                <a:sym typeface="Symbol" pitchFamily="2" charset="2"/>
              </a:rPr>
              <a:t> 2</a:t>
            </a:r>
          </a:p>
          <a:p>
            <a:pPr eaLnBrk="1" hangingPunct="1">
              <a:lnSpc>
                <a:spcPct val="80000"/>
              </a:lnSpc>
            </a:pPr>
            <a:endParaRPr lang="en-US" altLang="en-US" sz="2800" b="1">
              <a:ea typeface="ＭＳ Ｐゴシック" panose="020B0600070205080204" pitchFamily="34" charset="-128"/>
            </a:endParaRPr>
          </a:p>
          <a:p>
            <a:pPr eaLnBrk="1" hangingPunct="1">
              <a:lnSpc>
                <a:spcPct val="80000"/>
              </a:lnSpc>
            </a:pPr>
            <a:r>
              <a:rPr lang="en-US" altLang="en-US" sz="2800" b="1">
                <a:ea typeface="ＭＳ Ｐゴシック" panose="020B0600070205080204" pitchFamily="34" charset="-128"/>
              </a:rPr>
              <a:t>What does this mean?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4FD17C3F-CF0F-1E8C-0C2C-5BB54640353C}"/>
              </a:ext>
            </a:extLst>
          </p:cNvPr>
          <p:cNvSpPr>
            <a:spLocks noGrp="1" noChangeArrowheads="1"/>
          </p:cNvSpPr>
          <p:nvPr>
            <p:ph type="title"/>
          </p:nvPr>
        </p:nvSpPr>
        <p:spPr/>
        <p:txBody>
          <a:bodyPr/>
          <a:lstStyle/>
          <a:p>
            <a:pPr eaLnBrk="1" hangingPunct="1"/>
            <a:r>
              <a:rPr lang="en-US" altLang="en-US">
                <a:solidFill>
                  <a:srgbClr val="3366FF"/>
                </a:solidFill>
                <a:ea typeface="ＭＳ Ｐゴシック" panose="020B0600070205080204" pitchFamily="34" charset="-128"/>
              </a:rPr>
              <a:t>Big O issues</a:t>
            </a:r>
          </a:p>
        </p:txBody>
      </p:sp>
      <p:sp>
        <p:nvSpPr>
          <p:cNvPr id="73730" name="Rectangle 3">
            <a:extLst>
              <a:ext uri="{FF2B5EF4-FFF2-40B4-BE49-F238E27FC236}">
                <a16:creationId xmlns:a16="http://schemas.microsoft.com/office/drawing/2014/main" id="{9E1AE00B-2009-C791-1ABD-80DB211D8F29}"/>
              </a:ext>
            </a:extLst>
          </p:cNvPr>
          <p:cNvSpPr>
            <a:spLocks noGrp="1" noChangeArrowheads="1"/>
          </p:cNvSpPr>
          <p:nvPr>
            <p:ph type="body" idx="1"/>
          </p:nvPr>
        </p:nvSpPr>
        <p:spPr>
          <a:xfrm>
            <a:off x="685800" y="1676400"/>
            <a:ext cx="8001000" cy="4648200"/>
          </a:xfrm>
        </p:spPr>
        <p:txBody>
          <a:bodyPr/>
          <a:lstStyle/>
          <a:p>
            <a:pPr eaLnBrk="1" hangingPunct="1"/>
            <a:r>
              <a:rPr lang="en-US" altLang="en-US" b="1">
                <a:ea typeface="ＭＳ Ｐゴシック" panose="020B0600070205080204" pitchFamily="34" charset="-128"/>
              </a:rPr>
              <a:t>Useful for scaling</a:t>
            </a: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Sometimes constants matter for real problems</a:t>
            </a:r>
          </a:p>
          <a:p>
            <a:pPr lvl="1" eaLnBrk="1" hangingPunct="1"/>
            <a:r>
              <a:rPr lang="en-US" altLang="en-US" sz="3200" b="1">
                <a:ea typeface="ＭＳ Ｐゴシック" panose="020B0600070205080204" pitchFamily="34" charset="-128"/>
              </a:rPr>
              <a:t>c is .0001 vs c is 10</a:t>
            </a:r>
            <a:r>
              <a:rPr lang="en-US" altLang="en-US" sz="3200" b="1" baseline="30000">
                <a:ea typeface="ＭＳ Ｐゴシック" panose="020B0600070205080204" pitchFamily="34" charset="-128"/>
              </a:rPr>
              <a:t>6</a:t>
            </a:r>
          </a:p>
          <a:p>
            <a:pPr eaLnBrk="1" hangingPunct="1"/>
            <a:endParaRPr lang="en-US" altLang="en-US" b="1">
              <a:ea typeface="ＭＳ Ｐゴシック" panose="020B0600070205080204" pitchFamily="34" charset="-128"/>
            </a:endParaRPr>
          </a:p>
          <a:p>
            <a:pPr eaLnBrk="1" hangingPunct="1"/>
            <a:r>
              <a:rPr lang="en-US" altLang="en-US" b="1">
                <a:ea typeface="ＭＳ Ｐゴシック" panose="020B0600070205080204" pitchFamily="34" charset="-128"/>
              </a:rPr>
              <a:t>Use Big O carefully</a:t>
            </a:r>
          </a:p>
          <a:p>
            <a:pPr eaLnBrk="1" hangingPunct="1"/>
            <a:endParaRPr lang="en-US" altLang="en-US" b="1">
              <a:ea typeface="ＭＳ Ｐゴシック"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A7E0EDA2-A1C3-B15D-B5B3-785BEC52A35A}"/>
              </a:ext>
            </a:extLst>
          </p:cNvPr>
          <p:cNvSpPr>
            <a:spLocks noGrp="1" noChangeArrowheads="1"/>
          </p:cNvSpPr>
          <p:nvPr>
            <p:ph type="title"/>
          </p:nvPr>
        </p:nvSpPr>
        <p:spPr>
          <a:xfrm>
            <a:off x="1676400" y="228600"/>
            <a:ext cx="6005513" cy="600075"/>
          </a:xfrm>
          <a:noFill/>
        </p:spPr>
        <p:txBody>
          <a:bodyPr wrap="none" lIns="63500" tIns="25400" rIns="63500" bIns="25400" anchor="t">
            <a:spAutoFit/>
          </a:bodyPr>
          <a:lstStyle/>
          <a:p>
            <a:r>
              <a:rPr lang="en-US" altLang="en-US">
                <a:ea typeface="ＭＳ Ｐゴシック" panose="020B0600070205080204" pitchFamily="34" charset="-128"/>
              </a:rPr>
              <a:t>Two Categories of Algorithms</a:t>
            </a:r>
            <a:endParaRPr lang="en-US" altLang="en-US" sz="4000">
              <a:ea typeface="ＭＳ Ｐゴシック" panose="020B0600070205080204" pitchFamily="34" charset="-128"/>
            </a:endParaRPr>
          </a:p>
        </p:txBody>
      </p:sp>
      <p:sp>
        <p:nvSpPr>
          <p:cNvPr id="75778" name="Line 3">
            <a:extLst>
              <a:ext uri="{FF2B5EF4-FFF2-40B4-BE49-F238E27FC236}">
                <a16:creationId xmlns:a16="http://schemas.microsoft.com/office/drawing/2014/main" id="{514873B2-49BC-E04D-5EEC-475808DE1D34}"/>
              </a:ext>
            </a:extLst>
          </p:cNvPr>
          <p:cNvSpPr>
            <a:spLocks noChangeShapeType="1"/>
          </p:cNvSpPr>
          <p:nvPr/>
        </p:nvSpPr>
        <p:spPr bwMode="auto">
          <a:xfrm>
            <a:off x="2103438" y="1844675"/>
            <a:ext cx="0" cy="37338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5779" name="Line 4">
            <a:extLst>
              <a:ext uri="{FF2B5EF4-FFF2-40B4-BE49-F238E27FC236}">
                <a16:creationId xmlns:a16="http://schemas.microsoft.com/office/drawing/2014/main" id="{74A2290B-8533-2F1F-D1EB-FB01A88427B7}"/>
              </a:ext>
            </a:extLst>
          </p:cNvPr>
          <p:cNvSpPr>
            <a:spLocks noChangeShapeType="1"/>
          </p:cNvSpPr>
          <p:nvPr/>
        </p:nvSpPr>
        <p:spPr bwMode="auto">
          <a:xfrm>
            <a:off x="2103438" y="5607050"/>
            <a:ext cx="5980112"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5780" name="Rectangle 5">
            <a:extLst>
              <a:ext uri="{FF2B5EF4-FFF2-40B4-BE49-F238E27FC236}">
                <a16:creationId xmlns:a16="http://schemas.microsoft.com/office/drawing/2014/main" id="{89BA04B9-DBF6-5DAB-E739-DAFABD647EF1}"/>
              </a:ext>
            </a:extLst>
          </p:cNvPr>
          <p:cNvSpPr>
            <a:spLocks noChangeArrowheads="1"/>
          </p:cNvSpPr>
          <p:nvPr/>
        </p:nvSpPr>
        <p:spPr bwMode="auto">
          <a:xfrm>
            <a:off x="2057400" y="5610225"/>
            <a:ext cx="5353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b="1">
                <a:latin typeface="Arial" panose="020B0604020202020204" pitchFamily="34" charset="0"/>
              </a:rPr>
              <a:t>2  4  8  16 32  64  128  256  512  1024</a:t>
            </a:r>
          </a:p>
        </p:txBody>
      </p:sp>
      <p:sp>
        <p:nvSpPr>
          <p:cNvPr id="75781" name="Rectangle 6">
            <a:extLst>
              <a:ext uri="{FF2B5EF4-FFF2-40B4-BE49-F238E27FC236}">
                <a16:creationId xmlns:a16="http://schemas.microsoft.com/office/drawing/2014/main" id="{451A215E-3339-5BDF-FA5A-A1ED06E58814}"/>
              </a:ext>
            </a:extLst>
          </p:cNvPr>
          <p:cNvSpPr>
            <a:spLocks noChangeArrowheads="1"/>
          </p:cNvSpPr>
          <p:nvPr/>
        </p:nvSpPr>
        <p:spPr bwMode="auto">
          <a:xfrm>
            <a:off x="3505200" y="6019800"/>
            <a:ext cx="2503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b="1">
                <a:latin typeface="Arial" panose="020B0604020202020204" pitchFamily="34" charset="0"/>
              </a:rPr>
              <a:t>Size of Input (N)</a:t>
            </a:r>
            <a:endParaRPr lang="en-US" altLang="en-US" sz="2400">
              <a:latin typeface="Arial" panose="020B0604020202020204" pitchFamily="34" charset="0"/>
            </a:endParaRPr>
          </a:p>
        </p:txBody>
      </p:sp>
      <p:sp>
        <p:nvSpPr>
          <p:cNvPr id="75782" name="Rectangle 7">
            <a:extLst>
              <a:ext uri="{FF2B5EF4-FFF2-40B4-BE49-F238E27FC236}">
                <a16:creationId xmlns:a16="http://schemas.microsoft.com/office/drawing/2014/main" id="{34177CB4-7F10-154F-796F-4A768E6A0FCB}"/>
              </a:ext>
            </a:extLst>
          </p:cNvPr>
          <p:cNvSpPr>
            <a:spLocks noChangeArrowheads="1"/>
          </p:cNvSpPr>
          <p:nvPr/>
        </p:nvSpPr>
        <p:spPr bwMode="auto">
          <a:xfrm>
            <a:off x="838200" y="1682750"/>
            <a:ext cx="116681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b="1">
                <a:latin typeface="Arial" panose="020B0604020202020204" pitchFamily="34" charset="0"/>
              </a:rPr>
              <a:t>10</a:t>
            </a:r>
            <a:r>
              <a:rPr lang="en-US" altLang="en-US" sz="2400" b="1" baseline="20000">
                <a:latin typeface="Arial" panose="020B0604020202020204" pitchFamily="34" charset="0"/>
              </a:rPr>
              <a:t>35</a:t>
            </a: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10</a:t>
            </a:r>
            <a:r>
              <a:rPr lang="en-US" altLang="en-US" sz="2400" b="1" baseline="20000">
                <a:latin typeface="Arial" panose="020B0604020202020204" pitchFamily="34" charset="0"/>
              </a:rPr>
              <a:t>30</a:t>
            </a: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10</a:t>
            </a:r>
            <a:r>
              <a:rPr lang="en-US" altLang="en-US" sz="2400" b="1" baseline="20000">
                <a:latin typeface="Arial" panose="020B0604020202020204" pitchFamily="34" charset="0"/>
              </a:rPr>
              <a:t>25</a:t>
            </a: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10</a:t>
            </a:r>
            <a:r>
              <a:rPr lang="en-US" altLang="en-US" sz="2400" b="1" baseline="20000">
                <a:latin typeface="Arial" panose="020B0604020202020204" pitchFamily="34" charset="0"/>
              </a:rPr>
              <a:t>20</a:t>
            </a: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10</a:t>
            </a:r>
            <a:r>
              <a:rPr lang="en-US" altLang="en-US" sz="2400" b="1" baseline="20000">
                <a:latin typeface="Arial" panose="020B0604020202020204" pitchFamily="34" charset="0"/>
              </a:rPr>
              <a:t>15</a:t>
            </a:r>
            <a:endParaRPr lang="en-US" altLang="en-US" sz="2400" b="1">
              <a:latin typeface="Arial" panose="020B0604020202020204" pitchFamily="34" charset="0"/>
            </a:endParaRPr>
          </a:p>
          <a:p>
            <a:pPr>
              <a:spcBef>
                <a:spcPct val="0"/>
              </a:spcBef>
              <a:buClrTx/>
              <a:buFontTx/>
              <a:buNone/>
            </a:pPr>
            <a:r>
              <a:rPr lang="en-US" altLang="en-US" sz="2400" b="1">
                <a:latin typeface="Arial" panose="020B0604020202020204" pitchFamily="34" charset="0"/>
              </a:rPr>
              <a:t>trillion</a:t>
            </a:r>
          </a:p>
          <a:p>
            <a:pPr>
              <a:spcBef>
                <a:spcPct val="0"/>
              </a:spcBef>
              <a:buClrTx/>
              <a:buFontTx/>
              <a:buNone/>
            </a:pPr>
            <a:r>
              <a:rPr lang="en-US" altLang="en-US" sz="2400" b="1">
                <a:latin typeface="Arial" panose="020B0604020202020204" pitchFamily="34" charset="0"/>
              </a:rPr>
              <a:t>billion</a:t>
            </a:r>
          </a:p>
          <a:p>
            <a:pPr>
              <a:spcBef>
                <a:spcPct val="0"/>
              </a:spcBef>
              <a:buClrTx/>
              <a:buFontTx/>
              <a:buNone/>
            </a:pPr>
            <a:r>
              <a:rPr lang="en-US" altLang="en-US" sz="2400" b="1">
                <a:latin typeface="Arial" panose="020B0604020202020204" pitchFamily="34" charset="0"/>
              </a:rPr>
              <a:t>million</a:t>
            </a:r>
          </a:p>
          <a:p>
            <a:pPr>
              <a:spcBef>
                <a:spcPct val="0"/>
              </a:spcBef>
              <a:buClrTx/>
              <a:buFontTx/>
              <a:buNone/>
            </a:pPr>
            <a:r>
              <a:rPr lang="en-US" altLang="en-US" sz="2400" b="1">
                <a:latin typeface="Arial" panose="020B0604020202020204" pitchFamily="34" charset="0"/>
              </a:rPr>
              <a:t>1000</a:t>
            </a:r>
          </a:p>
          <a:p>
            <a:pPr>
              <a:spcBef>
                <a:spcPct val="0"/>
              </a:spcBef>
              <a:buClrTx/>
              <a:buFontTx/>
              <a:buNone/>
            </a:pPr>
            <a:r>
              <a:rPr lang="en-US" altLang="en-US" sz="2400" b="1">
                <a:latin typeface="Arial" panose="020B0604020202020204" pitchFamily="34" charset="0"/>
              </a:rPr>
              <a:t>100</a:t>
            </a:r>
          </a:p>
          <a:p>
            <a:pPr>
              <a:spcBef>
                <a:spcPct val="0"/>
              </a:spcBef>
              <a:buClrTx/>
              <a:buFontTx/>
              <a:buNone/>
            </a:pPr>
            <a:r>
              <a:rPr lang="en-US" altLang="en-US" sz="2400" b="1">
                <a:latin typeface="Arial" panose="020B0604020202020204" pitchFamily="34" charset="0"/>
              </a:rPr>
              <a:t>10</a:t>
            </a:r>
          </a:p>
        </p:txBody>
      </p:sp>
      <p:sp>
        <p:nvSpPr>
          <p:cNvPr id="75783" name="Line 8">
            <a:extLst>
              <a:ext uri="{FF2B5EF4-FFF2-40B4-BE49-F238E27FC236}">
                <a16:creationId xmlns:a16="http://schemas.microsoft.com/office/drawing/2014/main" id="{ED4ACD58-8607-21BC-C9C1-288FF1DC901C}"/>
              </a:ext>
            </a:extLst>
          </p:cNvPr>
          <p:cNvSpPr>
            <a:spLocks noChangeShapeType="1"/>
          </p:cNvSpPr>
          <p:nvPr/>
        </p:nvSpPr>
        <p:spPr bwMode="auto">
          <a:xfrm flipV="1">
            <a:off x="2103438" y="4572000"/>
            <a:ext cx="5821362" cy="1020763"/>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5784" name="Rectangle 9">
            <a:extLst>
              <a:ext uri="{FF2B5EF4-FFF2-40B4-BE49-F238E27FC236}">
                <a16:creationId xmlns:a16="http://schemas.microsoft.com/office/drawing/2014/main" id="{01D22FA8-8217-61D0-BB3D-818C36CBC729}"/>
              </a:ext>
            </a:extLst>
          </p:cNvPr>
          <p:cNvSpPr>
            <a:spLocks noChangeArrowheads="1"/>
          </p:cNvSpPr>
          <p:nvPr/>
        </p:nvSpPr>
        <p:spPr bwMode="auto">
          <a:xfrm>
            <a:off x="7086600" y="47244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2075" tIns="46038" rIns="92075" bIns="46038">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b="1">
                <a:latin typeface="Arial" panose="020B0604020202020204" pitchFamily="34" charset="0"/>
              </a:rPr>
              <a:t>N</a:t>
            </a:r>
            <a:endParaRPr lang="en-US" altLang="en-US" sz="2400">
              <a:latin typeface="Arial" panose="020B0604020202020204" pitchFamily="34" charset="0"/>
            </a:endParaRPr>
          </a:p>
        </p:txBody>
      </p:sp>
      <p:sp>
        <p:nvSpPr>
          <p:cNvPr id="75785" name="Line 10">
            <a:extLst>
              <a:ext uri="{FF2B5EF4-FFF2-40B4-BE49-F238E27FC236}">
                <a16:creationId xmlns:a16="http://schemas.microsoft.com/office/drawing/2014/main" id="{03335B57-8A9F-9604-05C9-44F8AB190F94}"/>
              </a:ext>
            </a:extLst>
          </p:cNvPr>
          <p:cNvSpPr>
            <a:spLocks noChangeShapeType="1"/>
          </p:cNvSpPr>
          <p:nvPr/>
        </p:nvSpPr>
        <p:spPr bwMode="auto">
          <a:xfrm flipV="1">
            <a:off x="2159000" y="2971800"/>
            <a:ext cx="5994400" cy="2620963"/>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5786" name="Rectangle 11">
            <a:extLst>
              <a:ext uri="{FF2B5EF4-FFF2-40B4-BE49-F238E27FC236}">
                <a16:creationId xmlns:a16="http://schemas.microsoft.com/office/drawing/2014/main" id="{E42922C1-6C0C-360D-36CE-22859666C8F4}"/>
              </a:ext>
            </a:extLst>
          </p:cNvPr>
          <p:cNvSpPr>
            <a:spLocks noChangeArrowheads="1"/>
          </p:cNvSpPr>
          <p:nvPr/>
        </p:nvSpPr>
        <p:spPr bwMode="auto">
          <a:xfrm>
            <a:off x="7467600" y="3276600"/>
            <a:ext cx="55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2075" tIns="46038" rIns="92075" bIns="46038">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b="1">
                <a:latin typeface="Arial" panose="020B0604020202020204" pitchFamily="34" charset="0"/>
              </a:rPr>
              <a:t>N</a:t>
            </a:r>
            <a:r>
              <a:rPr lang="en-US" altLang="en-US" b="1" baseline="20000">
                <a:latin typeface="Arial" panose="020B0604020202020204" pitchFamily="34" charset="0"/>
              </a:rPr>
              <a:t>5</a:t>
            </a:r>
            <a:endParaRPr lang="en-US" altLang="en-US" baseline="20000">
              <a:latin typeface="Arial" panose="020B0604020202020204" pitchFamily="34" charset="0"/>
            </a:endParaRPr>
          </a:p>
        </p:txBody>
      </p:sp>
      <p:sp>
        <p:nvSpPr>
          <p:cNvPr id="75787" name="Arc 12">
            <a:extLst>
              <a:ext uri="{FF2B5EF4-FFF2-40B4-BE49-F238E27FC236}">
                <a16:creationId xmlns:a16="http://schemas.microsoft.com/office/drawing/2014/main" id="{D5871BF7-99C7-8BDB-4759-4BE2A1290521}"/>
              </a:ext>
            </a:extLst>
          </p:cNvPr>
          <p:cNvSpPr>
            <a:spLocks/>
          </p:cNvSpPr>
          <p:nvPr/>
        </p:nvSpPr>
        <p:spPr bwMode="auto">
          <a:xfrm>
            <a:off x="2103438" y="1616075"/>
            <a:ext cx="3232150" cy="3962400"/>
          </a:xfrm>
          <a:custGeom>
            <a:avLst/>
            <a:gdLst>
              <a:gd name="T0" fmla="*/ 2147483646 w 21600"/>
              <a:gd name="T1" fmla="*/ 0 h 21600"/>
              <a:gd name="T2" fmla="*/ 0 w 21600"/>
              <a:gd name="T3" fmla="*/ 214748364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381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788" name="Rectangle 13">
            <a:extLst>
              <a:ext uri="{FF2B5EF4-FFF2-40B4-BE49-F238E27FC236}">
                <a16:creationId xmlns:a16="http://schemas.microsoft.com/office/drawing/2014/main" id="{D8C094D0-A741-DBC3-A65A-6BABF5DBAB54}"/>
              </a:ext>
            </a:extLst>
          </p:cNvPr>
          <p:cNvSpPr>
            <a:spLocks noChangeArrowheads="1"/>
          </p:cNvSpPr>
          <p:nvPr/>
        </p:nvSpPr>
        <p:spPr bwMode="auto">
          <a:xfrm>
            <a:off x="4724400" y="2209800"/>
            <a:ext cx="54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2075" tIns="46038" rIns="92075" bIns="46038">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b="1">
                <a:latin typeface="Arial" panose="020B0604020202020204" pitchFamily="34" charset="0"/>
              </a:rPr>
              <a:t>2</a:t>
            </a:r>
            <a:r>
              <a:rPr lang="en-US" altLang="en-US" b="1" baseline="20000">
                <a:latin typeface="Arial" panose="020B0604020202020204" pitchFamily="34" charset="0"/>
              </a:rPr>
              <a:t>N</a:t>
            </a:r>
            <a:endParaRPr lang="en-US" altLang="en-US" baseline="20000">
              <a:latin typeface="Arial" panose="020B0604020202020204" pitchFamily="34" charset="0"/>
            </a:endParaRPr>
          </a:p>
        </p:txBody>
      </p:sp>
      <p:sp>
        <p:nvSpPr>
          <p:cNvPr id="75789" name="Arc 14">
            <a:extLst>
              <a:ext uri="{FF2B5EF4-FFF2-40B4-BE49-F238E27FC236}">
                <a16:creationId xmlns:a16="http://schemas.microsoft.com/office/drawing/2014/main" id="{3A5E96C2-8231-5392-824A-4CD2695BAADB}"/>
              </a:ext>
            </a:extLst>
          </p:cNvPr>
          <p:cNvSpPr>
            <a:spLocks/>
          </p:cNvSpPr>
          <p:nvPr/>
        </p:nvSpPr>
        <p:spPr bwMode="auto">
          <a:xfrm>
            <a:off x="2128838" y="1573213"/>
            <a:ext cx="1400175" cy="4005262"/>
          </a:xfrm>
          <a:custGeom>
            <a:avLst/>
            <a:gdLst>
              <a:gd name="T0" fmla="*/ 2147483646 w 21600"/>
              <a:gd name="T1" fmla="*/ 0 h 21600"/>
              <a:gd name="T2" fmla="*/ 0 w 21600"/>
              <a:gd name="T3" fmla="*/ 214748364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381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790" name="Rectangle 15">
            <a:extLst>
              <a:ext uri="{FF2B5EF4-FFF2-40B4-BE49-F238E27FC236}">
                <a16:creationId xmlns:a16="http://schemas.microsoft.com/office/drawing/2014/main" id="{089F8A0D-52F6-9029-1872-8D93F32C3952}"/>
              </a:ext>
            </a:extLst>
          </p:cNvPr>
          <p:cNvSpPr>
            <a:spLocks noChangeArrowheads="1"/>
          </p:cNvSpPr>
          <p:nvPr/>
        </p:nvSpPr>
        <p:spPr bwMode="auto">
          <a:xfrm>
            <a:off x="3508375" y="1989138"/>
            <a:ext cx="59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2075" tIns="46038" rIns="92075" bIns="46038">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b="1">
                <a:latin typeface="Arial" panose="020B0604020202020204" pitchFamily="34" charset="0"/>
              </a:rPr>
              <a:t>N</a:t>
            </a:r>
            <a:r>
              <a:rPr lang="en-US" altLang="en-US" b="1" baseline="20000">
                <a:latin typeface="Arial" panose="020B0604020202020204" pitchFamily="34" charset="0"/>
              </a:rPr>
              <a:t>N</a:t>
            </a:r>
          </a:p>
        </p:txBody>
      </p:sp>
      <p:sp>
        <p:nvSpPr>
          <p:cNvPr id="75791" name="Line 16">
            <a:extLst>
              <a:ext uri="{FF2B5EF4-FFF2-40B4-BE49-F238E27FC236}">
                <a16:creationId xmlns:a16="http://schemas.microsoft.com/office/drawing/2014/main" id="{54646591-D77C-A352-BAE5-9DAC1B0DF2B3}"/>
              </a:ext>
            </a:extLst>
          </p:cNvPr>
          <p:cNvSpPr>
            <a:spLocks noChangeShapeType="1"/>
          </p:cNvSpPr>
          <p:nvPr/>
        </p:nvSpPr>
        <p:spPr bwMode="auto">
          <a:xfrm flipV="1">
            <a:off x="2971800" y="1676400"/>
            <a:ext cx="5257800" cy="3886200"/>
          </a:xfrm>
          <a:prstGeom prst="line">
            <a:avLst/>
          </a:prstGeom>
          <a:noFill/>
          <a:ln w="76200">
            <a:solidFill>
              <a:srgbClr val="CC66FF"/>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5792" name="Text Box 17">
            <a:extLst>
              <a:ext uri="{FF2B5EF4-FFF2-40B4-BE49-F238E27FC236}">
                <a16:creationId xmlns:a16="http://schemas.microsoft.com/office/drawing/2014/main" id="{837B8139-7E96-3781-ED84-8150F8FE284F}"/>
              </a:ext>
            </a:extLst>
          </p:cNvPr>
          <p:cNvSpPr txBox="1">
            <a:spLocks noChangeArrowheads="1"/>
          </p:cNvSpPr>
          <p:nvPr/>
        </p:nvSpPr>
        <p:spPr bwMode="auto">
          <a:xfrm>
            <a:off x="5334000" y="1524000"/>
            <a:ext cx="220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b="1">
                <a:solidFill>
                  <a:srgbClr val="B933FF"/>
                </a:solidFill>
                <a:latin typeface="Arial" panose="020B0604020202020204" pitchFamily="34" charset="0"/>
              </a:rPr>
              <a:t>Unreasonable</a:t>
            </a:r>
          </a:p>
        </p:txBody>
      </p:sp>
      <p:sp>
        <p:nvSpPr>
          <p:cNvPr id="75793" name="Text Box 18">
            <a:extLst>
              <a:ext uri="{FF2B5EF4-FFF2-40B4-BE49-F238E27FC236}">
                <a16:creationId xmlns:a16="http://schemas.microsoft.com/office/drawing/2014/main" id="{D7B4F08B-C287-DA55-240C-A318CA539CCB}"/>
              </a:ext>
            </a:extLst>
          </p:cNvPr>
          <p:cNvSpPr txBox="1">
            <a:spLocks noChangeArrowheads="1"/>
          </p:cNvSpPr>
          <p:nvPr/>
        </p:nvSpPr>
        <p:spPr bwMode="auto">
          <a:xfrm>
            <a:off x="2166938" y="5086350"/>
            <a:ext cx="1566862"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b="1">
                <a:solidFill>
                  <a:srgbClr val="3333FF"/>
                </a:solidFill>
                <a:latin typeface="Arial" panose="020B0604020202020204" pitchFamily="34" charset="0"/>
              </a:rPr>
              <a:t>Don</a:t>
            </a:r>
            <a:r>
              <a:rPr lang="ja-JP" altLang="en-US" sz="2000" b="1">
                <a:solidFill>
                  <a:srgbClr val="3333FF"/>
                </a:solidFill>
                <a:latin typeface="Arial" panose="020B0604020202020204" pitchFamily="34" charset="0"/>
              </a:rPr>
              <a:t>’</a:t>
            </a:r>
            <a:r>
              <a:rPr lang="en-US" altLang="ja-JP" sz="2000" b="1">
                <a:solidFill>
                  <a:srgbClr val="3333FF"/>
                </a:solidFill>
                <a:latin typeface="Arial" panose="020B0604020202020204" pitchFamily="34" charset="0"/>
              </a:rPr>
              <a:t>t Care!</a:t>
            </a:r>
            <a:endParaRPr lang="en-US" altLang="en-US" sz="2800" b="1">
              <a:solidFill>
                <a:srgbClr val="3333FF"/>
              </a:solidFill>
              <a:latin typeface="Arial" panose="020B0604020202020204" pitchFamily="34" charset="0"/>
            </a:endParaRPr>
          </a:p>
        </p:txBody>
      </p:sp>
      <p:sp>
        <p:nvSpPr>
          <p:cNvPr id="75794" name="Text Box 19">
            <a:extLst>
              <a:ext uri="{FF2B5EF4-FFF2-40B4-BE49-F238E27FC236}">
                <a16:creationId xmlns:a16="http://schemas.microsoft.com/office/drawing/2014/main" id="{9E3BC0B8-5FA9-70A4-62A4-7AB99E96B357}"/>
              </a:ext>
            </a:extLst>
          </p:cNvPr>
          <p:cNvSpPr txBox="1">
            <a:spLocks noChangeArrowheads="1"/>
          </p:cNvSpPr>
          <p:nvPr/>
        </p:nvSpPr>
        <p:spPr bwMode="auto">
          <a:xfrm>
            <a:off x="7086600" y="2514600"/>
            <a:ext cx="1912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b="1">
                <a:solidFill>
                  <a:srgbClr val="B933FF"/>
                </a:solidFill>
                <a:latin typeface="Arial" panose="020B0604020202020204" pitchFamily="34" charset="0"/>
              </a:rPr>
              <a:t>Reasonable</a:t>
            </a:r>
          </a:p>
        </p:txBody>
      </p:sp>
      <p:sp>
        <p:nvSpPr>
          <p:cNvPr id="75795" name="Rectangle 20">
            <a:extLst>
              <a:ext uri="{FF2B5EF4-FFF2-40B4-BE49-F238E27FC236}">
                <a16:creationId xmlns:a16="http://schemas.microsoft.com/office/drawing/2014/main" id="{341DCE15-B134-698E-7633-69A94EA30FB7}"/>
              </a:ext>
            </a:extLst>
          </p:cNvPr>
          <p:cNvSpPr>
            <a:spLocks noChangeArrowheads="1"/>
          </p:cNvSpPr>
          <p:nvPr/>
        </p:nvSpPr>
        <p:spPr bwMode="auto">
          <a:xfrm rot="-5400000">
            <a:off x="-388938" y="2947988"/>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b="1">
                <a:latin typeface="Arial" panose="020B0604020202020204" pitchFamily="34" charset="0"/>
              </a:rPr>
              <a:t>Runtime sec</a:t>
            </a:r>
            <a:endParaRPr lang="en-US" altLang="en-US" sz="2400">
              <a:latin typeface="Arial" panose="020B0604020202020204" pitchFamily="34" charset="0"/>
            </a:endParaRPr>
          </a:p>
        </p:txBody>
      </p:sp>
      <p:sp>
        <p:nvSpPr>
          <p:cNvPr id="75796" name="Text Box 21">
            <a:extLst>
              <a:ext uri="{FF2B5EF4-FFF2-40B4-BE49-F238E27FC236}">
                <a16:creationId xmlns:a16="http://schemas.microsoft.com/office/drawing/2014/main" id="{663D9126-D576-AB17-EA4C-25EC6004301F}"/>
              </a:ext>
            </a:extLst>
          </p:cNvPr>
          <p:cNvSpPr txBox="1">
            <a:spLocks noChangeArrowheads="1"/>
          </p:cNvSpPr>
          <p:nvPr/>
        </p:nvSpPr>
        <p:spPr bwMode="auto">
          <a:xfrm>
            <a:off x="457200" y="990600"/>
            <a:ext cx="439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800">
                <a:solidFill>
                  <a:schemeClr val="accent1"/>
                </a:solidFill>
              </a:rPr>
              <a:t>Lifetime of the universe 10</a:t>
            </a:r>
            <a:r>
              <a:rPr lang="en-US" altLang="en-US" sz="1800" baseline="30000">
                <a:solidFill>
                  <a:schemeClr val="accent1"/>
                </a:solidFill>
              </a:rPr>
              <a:t>10</a:t>
            </a:r>
            <a:r>
              <a:rPr lang="en-US" altLang="en-US" sz="1800">
                <a:solidFill>
                  <a:schemeClr val="accent1"/>
                </a:solidFill>
              </a:rPr>
              <a:t> years = 10</a:t>
            </a:r>
            <a:r>
              <a:rPr lang="en-US" altLang="en-US" sz="1800" baseline="30000">
                <a:solidFill>
                  <a:schemeClr val="accent1"/>
                </a:solidFill>
              </a:rPr>
              <a:t>17</a:t>
            </a:r>
            <a:r>
              <a:rPr lang="en-US" altLang="en-US" sz="1800">
                <a:solidFill>
                  <a:schemeClr val="accent1"/>
                </a:solidFill>
              </a:rPr>
              <a:t> sec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28A61966-CE82-E0D7-7B5E-EFAF6C291975}"/>
              </a:ext>
            </a:extLst>
          </p:cNvPr>
          <p:cNvSpPr>
            <a:spLocks noGrp="1" noChangeArrowheads="1"/>
          </p:cNvSpPr>
          <p:nvPr>
            <p:ph type="title"/>
          </p:nvPr>
        </p:nvSpPr>
        <p:spPr/>
        <p:txBody>
          <a:bodyPr/>
          <a:lstStyle/>
          <a:p>
            <a:r>
              <a:rPr lang="en-US" altLang="en-US" sz="4800">
                <a:solidFill>
                  <a:srgbClr val="FF0000"/>
                </a:solidFill>
                <a:ea typeface="ＭＳ Ｐゴシック" panose="020B0600070205080204" pitchFamily="34" charset="-128"/>
              </a:rPr>
              <a:t>Hints</a:t>
            </a:r>
          </a:p>
        </p:txBody>
      </p:sp>
      <p:sp>
        <p:nvSpPr>
          <p:cNvPr id="22530" name="Rectangle 3">
            <a:extLst>
              <a:ext uri="{FF2B5EF4-FFF2-40B4-BE49-F238E27FC236}">
                <a16:creationId xmlns:a16="http://schemas.microsoft.com/office/drawing/2014/main" id="{4237202F-3D92-2A42-62B2-4109E06E10C4}"/>
              </a:ext>
            </a:extLst>
          </p:cNvPr>
          <p:cNvSpPr>
            <a:spLocks noGrp="1" noChangeArrowheads="1"/>
          </p:cNvSpPr>
          <p:nvPr>
            <p:ph type="body" idx="1"/>
          </p:nvPr>
        </p:nvSpPr>
        <p:spPr>
          <a:xfrm>
            <a:off x="381000" y="1752600"/>
            <a:ext cx="8229600" cy="4495800"/>
          </a:xfrm>
        </p:spPr>
        <p:txBody>
          <a:bodyPr/>
          <a:lstStyle/>
          <a:p>
            <a:pPr marL="609600" indent="-609600">
              <a:buFontTx/>
              <a:buNone/>
            </a:pPr>
            <a:r>
              <a:rPr lang="en-US" altLang="en-US" sz="4000">
                <a:ea typeface="ＭＳ Ｐゴシック" panose="020B0600070205080204" pitchFamily="34" charset="-128"/>
              </a:rPr>
              <a:t>All questions covered in the </a:t>
            </a:r>
            <a:r>
              <a:rPr lang="en-US" altLang="en-US" sz="4000" u="sng">
                <a:ea typeface="ＭＳ Ｐゴシック" panose="020B0600070205080204" pitchFamily="34" charset="-128"/>
              </a:rPr>
              <a:t>exercises</a:t>
            </a:r>
            <a:r>
              <a:rPr lang="en-US" altLang="en-US" sz="4000">
                <a:ea typeface="ＭＳ Ｐゴシック" panose="020B0600070205080204" pitchFamily="34" charset="-128"/>
              </a:rPr>
              <a:t> are appropriate exam questions</a:t>
            </a:r>
          </a:p>
          <a:p>
            <a:pPr marL="609600" indent="-609600">
              <a:buFontTx/>
              <a:buNone/>
            </a:pPr>
            <a:r>
              <a:rPr lang="en-US" altLang="en-US" sz="4000">
                <a:ea typeface="ＭＳ Ｐゴシック" panose="020B0600070205080204" pitchFamily="34" charset="-128"/>
              </a:rPr>
              <a:t>Past exams are good study guides</a:t>
            </a:r>
          </a:p>
          <a:p>
            <a:pPr marL="609600" indent="-609600">
              <a:buFontTx/>
              <a:buNone/>
            </a:pPr>
            <a:r>
              <a:rPr lang="en-US" altLang="en-US" sz="4000">
                <a:ea typeface="ＭＳ Ｐゴシック" panose="020B0600070205080204" pitchFamily="34" charset="-128"/>
              </a:rPr>
              <a:t>There will be </a:t>
            </a:r>
            <a:r>
              <a:rPr lang="en-US" altLang="en-US" sz="4000" i="1">
                <a:ea typeface="ＭＳ Ｐゴシック" panose="020B0600070205080204" pitchFamily="34" charset="-128"/>
              </a:rPr>
              <a:t>new</a:t>
            </a:r>
            <a:r>
              <a:rPr lang="en-US" altLang="en-US" sz="4000">
                <a:ea typeface="ＭＳ Ｐゴシック" panose="020B0600070205080204" pitchFamily="34" charset="-128"/>
              </a:rPr>
              <a:t> questions this year</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18CE657F-E887-5648-E885-FACE14D889EB}"/>
              </a:ext>
            </a:extLst>
          </p:cNvPr>
          <p:cNvSpPr>
            <a:spLocks noGrp="1" noChangeArrowheads="1"/>
          </p:cNvSpPr>
          <p:nvPr>
            <p:ph type="title"/>
          </p:nvPr>
        </p:nvSpPr>
        <p:spPr>
          <a:xfrm>
            <a:off x="685800" y="152400"/>
            <a:ext cx="7772400" cy="1143000"/>
          </a:xfrm>
        </p:spPr>
        <p:txBody>
          <a:bodyPr/>
          <a:lstStyle/>
          <a:p>
            <a:r>
              <a:rPr lang="en-US" altLang="en-US">
                <a:ea typeface="ＭＳ Ｐゴシック" panose="020B0600070205080204" pitchFamily="34" charset="-128"/>
              </a:rPr>
              <a:t>Measuring the Growth of Work</a:t>
            </a:r>
          </a:p>
        </p:txBody>
      </p:sp>
      <p:sp>
        <p:nvSpPr>
          <p:cNvPr id="77826" name="Rectangle 3">
            <a:extLst>
              <a:ext uri="{FF2B5EF4-FFF2-40B4-BE49-F238E27FC236}">
                <a16:creationId xmlns:a16="http://schemas.microsoft.com/office/drawing/2014/main" id="{4D755F11-B3C1-553B-7669-74A034BA2E0E}"/>
              </a:ext>
            </a:extLst>
          </p:cNvPr>
          <p:cNvSpPr>
            <a:spLocks noGrp="1" noChangeArrowheads="1"/>
          </p:cNvSpPr>
          <p:nvPr>
            <p:ph type="body" idx="1"/>
          </p:nvPr>
        </p:nvSpPr>
        <p:spPr>
          <a:xfrm>
            <a:off x="381000" y="1143000"/>
            <a:ext cx="7010400" cy="3733800"/>
          </a:xfrm>
        </p:spPr>
        <p:txBody>
          <a:bodyPr/>
          <a:lstStyle/>
          <a:p>
            <a:pPr>
              <a:lnSpc>
                <a:spcPct val="90000"/>
              </a:lnSpc>
            </a:pPr>
            <a:r>
              <a:rPr lang="en-US" altLang="en-US" sz="1800" b="1">
                <a:ea typeface="ＭＳ Ｐゴシック" panose="020B0600070205080204" pitchFamily="34" charset="-128"/>
              </a:rPr>
              <a:t>As input size N increases, how well does our automated system work?</a:t>
            </a:r>
          </a:p>
          <a:p>
            <a:pPr lvl="1">
              <a:lnSpc>
                <a:spcPct val="90000"/>
              </a:lnSpc>
            </a:pPr>
            <a:r>
              <a:rPr lang="en-US" altLang="en-US" sz="1800" b="1">
                <a:solidFill>
                  <a:schemeClr val="accent2"/>
                </a:solidFill>
                <a:ea typeface="ＭＳ Ｐゴシック" panose="020B0600070205080204" pitchFamily="34" charset="-128"/>
              </a:rPr>
              <a:t>Depends on what you want to do!</a:t>
            </a:r>
          </a:p>
          <a:p>
            <a:pPr>
              <a:lnSpc>
                <a:spcPct val="90000"/>
              </a:lnSpc>
            </a:pPr>
            <a:r>
              <a:rPr lang="en-US" altLang="en-US" sz="1800" b="1">
                <a:ea typeface="ＭＳ Ｐゴシック" panose="020B0600070205080204" pitchFamily="34" charset="-128"/>
              </a:rPr>
              <a:t>Use algorithmic complexity theory:</a:t>
            </a:r>
          </a:p>
          <a:p>
            <a:pPr lvl="1">
              <a:lnSpc>
                <a:spcPct val="90000"/>
              </a:lnSpc>
            </a:pPr>
            <a:r>
              <a:rPr lang="en-US" altLang="en-US" sz="1800" b="1">
                <a:ea typeface="ＭＳ Ｐゴシック" panose="020B0600070205080204" pitchFamily="34" charset="-128"/>
              </a:rPr>
              <a:t>Use measure big O: O(N) which means worst case</a:t>
            </a:r>
          </a:p>
          <a:p>
            <a:pPr>
              <a:lnSpc>
                <a:spcPct val="90000"/>
              </a:lnSpc>
            </a:pPr>
            <a:endParaRPr lang="en-US" altLang="en-US" sz="1800" b="1">
              <a:ea typeface="ＭＳ Ｐゴシック" panose="020B0600070205080204" pitchFamily="34" charset="-128"/>
            </a:endParaRPr>
          </a:p>
          <a:p>
            <a:pPr>
              <a:lnSpc>
                <a:spcPct val="90000"/>
              </a:lnSpc>
            </a:pPr>
            <a:endParaRPr lang="en-US" altLang="en-US" sz="1800" b="1">
              <a:ea typeface="ＭＳ Ｐゴシック" panose="020B0600070205080204" pitchFamily="34" charset="-128"/>
            </a:endParaRPr>
          </a:p>
          <a:p>
            <a:pPr>
              <a:lnSpc>
                <a:spcPct val="90000"/>
              </a:lnSpc>
            </a:pPr>
            <a:r>
              <a:rPr lang="en-US" altLang="en-US" sz="1800" b="1">
                <a:ea typeface="ＭＳ Ｐゴシック" panose="020B0600070205080204" pitchFamily="34" charset="-128"/>
              </a:rPr>
              <a:t>Important for</a:t>
            </a:r>
          </a:p>
          <a:p>
            <a:pPr lvl="1">
              <a:lnSpc>
                <a:spcPct val="90000"/>
              </a:lnSpc>
            </a:pPr>
            <a:r>
              <a:rPr lang="en-US" altLang="en-US" sz="1800" b="1">
                <a:ea typeface="ＭＳ Ｐゴシック" panose="020B0600070205080204" pitchFamily="34" charset="-128"/>
              </a:rPr>
              <a:t>Search engines</a:t>
            </a:r>
          </a:p>
          <a:p>
            <a:pPr lvl="1">
              <a:lnSpc>
                <a:spcPct val="90000"/>
              </a:lnSpc>
            </a:pPr>
            <a:r>
              <a:rPr lang="en-US" altLang="en-US" sz="1800" b="1">
                <a:ea typeface="ＭＳ Ｐゴシック" panose="020B0600070205080204" pitchFamily="34" charset="-128"/>
              </a:rPr>
              <a:t>Databases</a:t>
            </a:r>
          </a:p>
          <a:p>
            <a:pPr lvl="1">
              <a:lnSpc>
                <a:spcPct val="90000"/>
              </a:lnSpc>
            </a:pPr>
            <a:r>
              <a:rPr lang="en-US" altLang="en-US" sz="1800" b="1">
                <a:ea typeface="ＭＳ Ｐゴシック" panose="020B0600070205080204" pitchFamily="34" charset="-128"/>
              </a:rPr>
              <a:t>Social networks</a:t>
            </a:r>
          </a:p>
          <a:p>
            <a:pPr lvl="1">
              <a:lnSpc>
                <a:spcPct val="90000"/>
              </a:lnSpc>
            </a:pPr>
            <a:r>
              <a:rPr lang="en-US" altLang="en-US" sz="1800" b="1">
                <a:ea typeface="ＭＳ Ｐゴシック" panose="020B0600070205080204" pitchFamily="34" charset="-128"/>
              </a:rPr>
              <a:t>Crime/terrorism</a:t>
            </a:r>
          </a:p>
          <a:p>
            <a:pPr lvl="1">
              <a:lnSpc>
                <a:spcPct val="90000"/>
              </a:lnSpc>
            </a:pPr>
            <a:endParaRPr lang="en-US" altLang="en-US" sz="1800" b="1">
              <a:ea typeface="ＭＳ Ｐゴシック" panose="020B0600070205080204" pitchFamily="34" charset="-128"/>
            </a:endParaRPr>
          </a:p>
        </p:txBody>
      </p:sp>
      <p:sp>
        <p:nvSpPr>
          <p:cNvPr id="77827" name="Rectangle 4">
            <a:extLst>
              <a:ext uri="{FF2B5EF4-FFF2-40B4-BE49-F238E27FC236}">
                <a16:creationId xmlns:a16="http://schemas.microsoft.com/office/drawing/2014/main" id="{3C99B5F1-4BD1-180D-0EB2-2F1CD82BA477}"/>
              </a:ext>
            </a:extLst>
          </p:cNvPr>
          <p:cNvSpPr>
            <a:spLocks noChangeArrowheads="1"/>
          </p:cNvSpPr>
          <p:nvPr/>
        </p:nvSpPr>
        <p:spPr bwMode="auto">
          <a:xfrm>
            <a:off x="4572000" y="3581400"/>
            <a:ext cx="3886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2520950">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defTabSz="2520950">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defTabSz="252095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252095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defTabSz="252095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defTabSz="252095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defTabSz="252095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defTabSz="252095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defTabSz="252095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buClrTx/>
              <a:buFontTx/>
              <a:buNone/>
            </a:pPr>
            <a:r>
              <a:rPr lang="en-US" altLang="en-US" sz="1800" b="1"/>
              <a:t>Sub-linear  	O(Log N)</a:t>
            </a:r>
          </a:p>
          <a:p>
            <a:pPr>
              <a:buClrTx/>
              <a:buFontTx/>
              <a:buNone/>
            </a:pPr>
            <a:r>
              <a:rPr lang="en-US" altLang="en-US" sz="1800" b="1"/>
              <a:t>Linear 	O(N)</a:t>
            </a:r>
          </a:p>
          <a:p>
            <a:pPr>
              <a:buClrTx/>
              <a:buFontTx/>
              <a:buNone/>
            </a:pPr>
            <a:r>
              <a:rPr lang="en-US" altLang="en-US" sz="1800" b="1"/>
              <a:t>Nearly linear 	O(N Log N)</a:t>
            </a:r>
          </a:p>
          <a:p>
            <a:pPr>
              <a:buClrTx/>
              <a:buFontTx/>
              <a:buNone/>
            </a:pPr>
            <a:r>
              <a:rPr lang="en-US" altLang="en-US" sz="1800" b="1"/>
              <a:t>Quadratic  	O(N</a:t>
            </a:r>
            <a:r>
              <a:rPr lang="en-US" altLang="en-US" sz="1800" b="1" baseline="30000"/>
              <a:t>2</a:t>
            </a:r>
            <a:r>
              <a:rPr lang="en-US" altLang="en-US" sz="1800" b="1"/>
              <a:t>)</a:t>
            </a:r>
          </a:p>
          <a:p>
            <a:pPr>
              <a:buClrTx/>
              <a:buFontTx/>
              <a:buNone/>
            </a:pPr>
            <a:endParaRPr lang="en-US" altLang="en-US" sz="1800" b="1"/>
          </a:p>
          <a:p>
            <a:pPr>
              <a:buClrTx/>
              <a:buFontTx/>
              <a:buNone/>
            </a:pPr>
            <a:r>
              <a:rPr lang="en-US" altLang="en-US" sz="1800" b="1">
                <a:solidFill>
                  <a:srgbClr val="3333FF"/>
                </a:solidFill>
              </a:rPr>
              <a:t>Exponential</a:t>
            </a:r>
            <a:r>
              <a:rPr lang="en-US" altLang="en-US" sz="1800" b="1"/>
              <a:t> 	O(2</a:t>
            </a:r>
            <a:r>
              <a:rPr lang="en-US" altLang="en-US" sz="1800" b="1" baseline="30000"/>
              <a:t>N</a:t>
            </a:r>
            <a:r>
              <a:rPr lang="en-US" altLang="en-US" sz="1800" b="1"/>
              <a:t>)</a:t>
            </a:r>
          </a:p>
          <a:p>
            <a:pPr>
              <a:buClrTx/>
              <a:buFontTx/>
              <a:buNone/>
            </a:pPr>
            <a:r>
              <a:rPr lang="en-US" altLang="en-US" sz="1800" b="1"/>
              <a:t>		O(N!)</a:t>
            </a:r>
          </a:p>
          <a:p>
            <a:pPr>
              <a:buClrTx/>
              <a:buFontTx/>
              <a:buNone/>
            </a:pPr>
            <a:r>
              <a:rPr lang="en-US" altLang="en-US" sz="1800" b="1"/>
              <a:t>		O(N</a:t>
            </a:r>
            <a:r>
              <a:rPr lang="en-US" altLang="en-US" sz="1800" b="1" baseline="30000"/>
              <a:t>N</a:t>
            </a:r>
            <a:r>
              <a:rPr lang="en-US" altLang="en-US" sz="1800" b="1"/>
              <a:t>)</a:t>
            </a:r>
          </a:p>
        </p:txBody>
      </p:sp>
      <p:sp>
        <p:nvSpPr>
          <p:cNvPr id="77828" name="Text Box 5">
            <a:extLst>
              <a:ext uri="{FF2B5EF4-FFF2-40B4-BE49-F238E27FC236}">
                <a16:creationId xmlns:a16="http://schemas.microsoft.com/office/drawing/2014/main" id="{82F897C0-FF9D-B19A-D7D6-B6BA43957CED}"/>
              </a:ext>
            </a:extLst>
          </p:cNvPr>
          <p:cNvSpPr txBox="1">
            <a:spLocks noChangeArrowheads="1"/>
          </p:cNvSpPr>
          <p:nvPr/>
        </p:nvSpPr>
        <p:spPr bwMode="auto">
          <a:xfrm>
            <a:off x="5165725" y="2871788"/>
            <a:ext cx="266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solidFill>
                  <a:srgbClr val="0000CC"/>
                </a:solidFill>
              </a:rPr>
              <a:t>Performance classes</a:t>
            </a:r>
          </a:p>
        </p:txBody>
      </p:sp>
      <p:sp>
        <p:nvSpPr>
          <p:cNvPr id="77829" name="Text Box 7">
            <a:extLst>
              <a:ext uri="{FF2B5EF4-FFF2-40B4-BE49-F238E27FC236}">
                <a16:creationId xmlns:a16="http://schemas.microsoft.com/office/drawing/2014/main" id="{252B200E-A739-0947-0B6F-5DB6E8782CEE}"/>
              </a:ext>
            </a:extLst>
          </p:cNvPr>
          <p:cNvSpPr txBox="1">
            <a:spLocks noChangeArrowheads="1"/>
          </p:cNvSpPr>
          <p:nvPr/>
        </p:nvSpPr>
        <p:spPr bwMode="auto">
          <a:xfrm>
            <a:off x="4572000" y="3352800"/>
            <a:ext cx="1268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600" b="1">
                <a:solidFill>
                  <a:srgbClr val="0000CC"/>
                </a:solidFill>
                <a:latin typeface="Arial" panose="020B0604020202020204" pitchFamily="34" charset="0"/>
              </a:rPr>
              <a:t>Polynomial</a:t>
            </a:r>
          </a:p>
        </p:txBody>
      </p:sp>
      <p:grpSp>
        <p:nvGrpSpPr>
          <p:cNvPr id="2" name="Group 12">
            <a:extLst>
              <a:ext uri="{FF2B5EF4-FFF2-40B4-BE49-F238E27FC236}">
                <a16:creationId xmlns:a16="http://schemas.microsoft.com/office/drawing/2014/main" id="{81B96E92-533F-3D23-970B-C2BE380D05CB}"/>
              </a:ext>
            </a:extLst>
          </p:cNvPr>
          <p:cNvGrpSpPr>
            <a:grpSpLocks/>
          </p:cNvGrpSpPr>
          <p:nvPr/>
        </p:nvGrpSpPr>
        <p:grpSpPr bwMode="auto">
          <a:xfrm>
            <a:off x="2819400" y="4572000"/>
            <a:ext cx="6172200" cy="1371600"/>
            <a:chOff x="1776" y="2880"/>
            <a:chExt cx="3456" cy="864"/>
          </a:xfrm>
        </p:grpSpPr>
        <p:sp>
          <p:nvSpPr>
            <p:cNvPr id="77834" name="Line 8">
              <a:extLst>
                <a:ext uri="{FF2B5EF4-FFF2-40B4-BE49-F238E27FC236}">
                  <a16:creationId xmlns:a16="http://schemas.microsoft.com/office/drawing/2014/main" id="{031F6DAF-8CCF-D429-29C0-E0D2E0B90F62}"/>
                </a:ext>
              </a:extLst>
            </p:cNvPr>
            <p:cNvSpPr>
              <a:spLocks noChangeShapeType="1"/>
            </p:cNvSpPr>
            <p:nvPr/>
          </p:nvSpPr>
          <p:spPr bwMode="auto">
            <a:xfrm>
              <a:off x="2592" y="2880"/>
              <a:ext cx="264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5" name="Line 10">
              <a:extLst>
                <a:ext uri="{FF2B5EF4-FFF2-40B4-BE49-F238E27FC236}">
                  <a16:creationId xmlns:a16="http://schemas.microsoft.com/office/drawing/2014/main" id="{4DBBC6B8-A78C-2B7D-54BA-05216ED5923C}"/>
                </a:ext>
              </a:extLst>
            </p:cNvPr>
            <p:cNvSpPr>
              <a:spLocks noChangeShapeType="1"/>
            </p:cNvSpPr>
            <p:nvPr/>
          </p:nvSpPr>
          <p:spPr bwMode="auto">
            <a:xfrm>
              <a:off x="2592" y="2976"/>
              <a:ext cx="0" cy="76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7836" name="Text Box 11">
              <a:extLst>
                <a:ext uri="{FF2B5EF4-FFF2-40B4-BE49-F238E27FC236}">
                  <a16:creationId xmlns:a16="http://schemas.microsoft.com/office/drawing/2014/main" id="{B2A7D69E-9EFA-68BB-3B62-0C8FC2B92619}"/>
                </a:ext>
              </a:extLst>
            </p:cNvPr>
            <p:cNvSpPr txBox="1">
              <a:spLocks noChangeArrowheads="1"/>
            </p:cNvSpPr>
            <p:nvPr/>
          </p:nvSpPr>
          <p:spPr bwMode="auto">
            <a:xfrm>
              <a:off x="1776" y="2880"/>
              <a:ext cx="86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800" b="1">
                  <a:solidFill>
                    <a:srgbClr val="FF0000"/>
                  </a:solidFill>
                  <a:latin typeface="Arial" panose="020B0604020202020204" pitchFamily="34" charset="0"/>
                </a:rPr>
                <a:t>Usually death to</a:t>
              </a:r>
            </a:p>
            <a:p>
              <a:pPr>
                <a:spcBef>
                  <a:spcPct val="0"/>
                </a:spcBef>
                <a:buClrTx/>
                <a:buFontTx/>
                <a:buNone/>
              </a:pPr>
              <a:r>
                <a:rPr lang="en-US" altLang="en-US" sz="1800" b="1">
                  <a:solidFill>
                    <a:srgbClr val="FF0000"/>
                  </a:solidFill>
                  <a:latin typeface="Arial" panose="020B0604020202020204" pitchFamily="34" charset="0"/>
                </a:rPr>
                <a:t>scaling</a:t>
              </a:r>
            </a:p>
          </p:txBody>
        </p:sp>
      </p:grpSp>
      <p:sp>
        <p:nvSpPr>
          <p:cNvPr id="77831" name="Text Box 11">
            <a:extLst>
              <a:ext uri="{FF2B5EF4-FFF2-40B4-BE49-F238E27FC236}">
                <a16:creationId xmlns:a16="http://schemas.microsoft.com/office/drawing/2014/main" id="{61C38FCD-B71E-E78C-1838-CECAD2065050}"/>
              </a:ext>
            </a:extLst>
          </p:cNvPr>
          <p:cNvSpPr txBox="1">
            <a:spLocks noChangeArrowheads="1"/>
          </p:cNvSpPr>
          <p:nvPr/>
        </p:nvSpPr>
        <p:spPr bwMode="auto">
          <a:xfrm>
            <a:off x="2514600" y="5638800"/>
            <a:ext cx="1479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800" b="1">
                <a:solidFill>
                  <a:srgbClr val="FF0000"/>
                </a:solidFill>
                <a:latin typeface="Arial" panose="020B0604020202020204" pitchFamily="34" charset="0"/>
              </a:rPr>
              <a:t>MapReduce</a:t>
            </a:r>
          </a:p>
          <a:p>
            <a:pPr>
              <a:spcBef>
                <a:spcPct val="0"/>
              </a:spcBef>
              <a:buClrTx/>
              <a:buFontTx/>
              <a:buNone/>
            </a:pPr>
            <a:r>
              <a:rPr lang="en-US" altLang="en-US" sz="1800" b="1">
                <a:solidFill>
                  <a:srgbClr val="FF0000"/>
                </a:solidFill>
                <a:latin typeface="Arial" panose="020B0604020202020204" pitchFamily="34" charset="0"/>
              </a:rPr>
              <a:t>may help</a:t>
            </a:r>
          </a:p>
        </p:txBody>
      </p:sp>
      <p:sp>
        <p:nvSpPr>
          <p:cNvPr id="77832" name="TextBox 2">
            <a:extLst>
              <a:ext uri="{FF2B5EF4-FFF2-40B4-BE49-F238E27FC236}">
                <a16:creationId xmlns:a16="http://schemas.microsoft.com/office/drawing/2014/main" id="{12B2EDE5-BBB3-F4DB-3BCA-814FBA9374F2}"/>
              </a:ext>
            </a:extLst>
          </p:cNvPr>
          <p:cNvSpPr txBox="1">
            <a:spLocks noChangeArrowheads="1"/>
          </p:cNvSpPr>
          <p:nvPr/>
        </p:nvSpPr>
        <p:spPr bwMode="auto">
          <a:xfrm>
            <a:off x="5715000" y="381000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solidFill>
                  <a:srgbClr val="008000"/>
                </a:solidFill>
              </a:rPr>
              <a:t>practical</a:t>
            </a:r>
          </a:p>
        </p:txBody>
      </p:sp>
      <p:sp>
        <p:nvSpPr>
          <p:cNvPr id="77833" name="TextBox 12">
            <a:extLst>
              <a:ext uri="{FF2B5EF4-FFF2-40B4-BE49-F238E27FC236}">
                <a16:creationId xmlns:a16="http://schemas.microsoft.com/office/drawing/2014/main" id="{16C92B67-0A02-D136-C972-A0366CFFF7D4}"/>
              </a:ext>
            </a:extLst>
          </p:cNvPr>
          <p:cNvSpPr txBox="1">
            <a:spLocks noChangeArrowheads="1"/>
          </p:cNvSpPr>
          <p:nvPr/>
        </p:nvSpPr>
        <p:spPr bwMode="auto">
          <a:xfrm>
            <a:off x="5715000" y="4876800"/>
            <a:ext cx="1338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solidFill>
                  <a:srgbClr val="008000"/>
                </a:solidFill>
              </a:rPr>
              <a:t>impractical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D3877D64-AF60-C0CB-7C54-D52746DC6BC7}"/>
              </a:ext>
            </a:extLst>
          </p:cNvPr>
          <p:cNvSpPr>
            <a:spLocks noGrp="1" noChangeArrowheads="1"/>
          </p:cNvSpPr>
          <p:nvPr>
            <p:ph type="title"/>
          </p:nvPr>
        </p:nvSpPr>
        <p:spPr>
          <a:xfrm>
            <a:off x="685800" y="609600"/>
            <a:ext cx="7772400" cy="609600"/>
          </a:xfrm>
        </p:spPr>
        <p:txBody>
          <a:bodyPr/>
          <a:lstStyle/>
          <a:p>
            <a:r>
              <a:rPr lang="en-US" altLang="en-US">
                <a:ea typeface="ＭＳ Ｐゴシック" panose="020B0600070205080204" pitchFamily="34" charset="-128"/>
              </a:rPr>
              <a:t>Reasonable vs. Unreasonable</a:t>
            </a:r>
          </a:p>
        </p:txBody>
      </p:sp>
      <p:sp>
        <p:nvSpPr>
          <p:cNvPr id="79874" name="Rectangle 3">
            <a:extLst>
              <a:ext uri="{FF2B5EF4-FFF2-40B4-BE49-F238E27FC236}">
                <a16:creationId xmlns:a16="http://schemas.microsoft.com/office/drawing/2014/main" id="{850D9CF8-6CEB-BBCA-305A-63EB8A4E9E74}"/>
              </a:ext>
            </a:extLst>
          </p:cNvPr>
          <p:cNvSpPr>
            <a:spLocks noGrp="1" noChangeArrowheads="1"/>
          </p:cNvSpPr>
          <p:nvPr>
            <p:ph type="body" idx="1"/>
          </p:nvPr>
        </p:nvSpPr>
        <p:spPr>
          <a:xfrm>
            <a:off x="685800" y="1447800"/>
            <a:ext cx="7772400" cy="4648200"/>
          </a:xfrm>
        </p:spPr>
        <p:txBody>
          <a:bodyPr/>
          <a:lstStyle/>
          <a:p>
            <a:r>
              <a:rPr lang="en-US" altLang="en-US" sz="2800" b="1">
                <a:solidFill>
                  <a:srgbClr val="FF0033"/>
                </a:solidFill>
                <a:ea typeface="ＭＳ Ｐゴシック" panose="020B0600070205080204" pitchFamily="34" charset="-128"/>
              </a:rPr>
              <a:t>Reasonable</a:t>
            </a:r>
            <a:r>
              <a:rPr lang="en-US" altLang="en-US" sz="2800" b="1">
                <a:ea typeface="ＭＳ Ｐゴシック" panose="020B0600070205080204" pitchFamily="34" charset="-128"/>
              </a:rPr>
              <a:t> algorithms have </a:t>
            </a:r>
            <a:r>
              <a:rPr lang="en-US" altLang="en-US" sz="2800" b="1">
                <a:solidFill>
                  <a:srgbClr val="FF0033"/>
                </a:solidFill>
                <a:ea typeface="ＭＳ Ｐゴシック" panose="020B0600070205080204" pitchFamily="34" charset="-128"/>
              </a:rPr>
              <a:t>polynomial</a:t>
            </a:r>
            <a:r>
              <a:rPr lang="en-US" altLang="en-US" sz="2800" b="1">
                <a:ea typeface="ＭＳ Ｐゴシック" panose="020B0600070205080204" pitchFamily="34" charset="-128"/>
              </a:rPr>
              <a:t> factors</a:t>
            </a:r>
          </a:p>
          <a:p>
            <a:pPr lvl="1"/>
            <a:r>
              <a:rPr lang="en-US" altLang="en-US" b="1">
                <a:ea typeface="ＭＳ Ｐゴシック" panose="020B0600070205080204" pitchFamily="34" charset="-128"/>
              </a:rPr>
              <a:t>O (Log N)</a:t>
            </a:r>
          </a:p>
          <a:p>
            <a:pPr lvl="1"/>
            <a:r>
              <a:rPr lang="en-US" altLang="en-US" b="1">
                <a:ea typeface="ＭＳ Ｐゴシック" panose="020B0600070205080204" pitchFamily="34" charset="-128"/>
              </a:rPr>
              <a:t>O (N)</a:t>
            </a:r>
          </a:p>
          <a:p>
            <a:pPr lvl="1"/>
            <a:r>
              <a:rPr lang="en-US" altLang="en-US" b="1">
                <a:ea typeface="ＭＳ Ｐゴシック" panose="020B0600070205080204" pitchFamily="34" charset="-128"/>
              </a:rPr>
              <a:t>O (N</a:t>
            </a:r>
            <a:r>
              <a:rPr lang="en-US" altLang="en-US" b="1" baseline="30000">
                <a:ea typeface="ＭＳ Ｐゴシック" panose="020B0600070205080204" pitchFamily="34" charset="-128"/>
              </a:rPr>
              <a:t>K</a:t>
            </a:r>
            <a:r>
              <a:rPr lang="en-US" altLang="en-US" b="1">
                <a:ea typeface="ＭＳ Ｐゴシック" panose="020B0600070205080204" pitchFamily="34" charset="-128"/>
              </a:rPr>
              <a:t>)  where K is a constant</a:t>
            </a:r>
          </a:p>
          <a:p>
            <a:endParaRPr lang="en-US" altLang="en-US" sz="2800" b="1">
              <a:ea typeface="ＭＳ Ｐゴシック" panose="020B0600070205080204" pitchFamily="34" charset="-128"/>
            </a:endParaRPr>
          </a:p>
          <a:p>
            <a:r>
              <a:rPr lang="en-US" altLang="en-US" sz="2800" b="1">
                <a:solidFill>
                  <a:srgbClr val="3333FF"/>
                </a:solidFill>
                <a:ea typeface="ＭＳ Ｐゴシック" panose="020B0600070205080204" pitchFamily="34" charset="-128"/>
              </a:rPr>
              <a:t>Unreasonable</a:t>
            </a:r>
            <a:r>
              <a:rPr lang="en-US" altLang="en-US" sz="2800" b="1">
                <a:ea typeface="ＭＳ Ｐゴシック" panose="020B0600070205080204" pitchFamily="34" charset="-128"/>
              </a:rPr>
              <a:t> algorithms have </a:t>
            </a:r>
            <a:r>
              <a:rPr lang="en-US" altLang="en-US" sz="2800" b="1">
                <a:solidFill>
                  <a:srgbClr val="3333FF"/>
                </a:solidFill>
                <a:ea typeface="ＭＳ Ｐゴシック" panose="020B0600070205080204" pitchFamily="34" charset="-128"/>
              </a:rPr>
              <a:t>exponential</a:t>
            </a:r>
            <a:r>
              <a:rPr lang="en-US" altLang="en-US" sz="2800" b="1">
                <a:ea typeface="ＭＳ Ｐゴシック" panose="020B0600070205080204" pitchFamily="34" charset="-128"/>
              </a:rPr>
              <a:t> factors</a:t>
            </a:r>
          </a:p>
          <a:p>
            <a:pPr lvl="1"/>
            <a:r>
              <a:rPr lang="en-US" altLang="en-US" b="1">
                <a:ea typeface="ＭＳ Ｐゴシック" panose="020B0600070205080204" pitchFamily="34" charset="-128"/>
              </a:rPr>
              <a:t>O (2</a:t>
            </a:r>
            <a:r>
              <a:rPr lang="en-US" altLang="en-US" b="1" baseline="30000">
                <a:ea typeface="ＭＳ Ｐゴシック" panose="020B0600070205080204" pitchFamily="34" charset="-128"/>
              </a:rPr>
              <a:t>N</a:t>
            </a:r>
            <a:r>
              <a:rPr lang="en-US" altLang="en-US" b="1">
                <a:ea typeface="ＭＳ Ｐゴシック" panose="020B0600070205080204" pitchFamily="34" charset="-128"/>
              </a:rPr>
              <a:t>)</a:t>
            </a:r>
          </a:p>
          <a:p>
            <a:pPr lvl="1"/>
            <a:r>
              <a:rPr lang="en-US" altLang="en-US" b="1">
                <a:ea typeface="ＭＳ Ｐゴシック" panose="020B0600070205080204" pitchFamily="34" charset="-128"/>
              </a:rPr>
              <a:t>O (N!)</a:t>
            </a:r>
          </a:p>
          <a:p>
            <a:pPr lvl="1"/>
            <a:r>
              <a:rPr lang="en-US" altLang="en-US" b="1">
                <a:ea typeface="ＭＳ Ｐゴシック" panose="020B0600070205080204" pitchFamily="34" charset="-128"/>
              </a:rPr>
              <a:t>O (N</a:t>
            </a:r>
            <a:r>
              <a:rPr lang="en-US" altLang="en-US" b="1" baseline="30000">
                <a:ea typeface="ＭＳ Ｐゴシック" panose="020B0600070205080204" pitchFamily="34" charset="-128"/>
              </a:rPr>
              <a:t>N</a:t>
            </a:r>
            <a:r>
              <a:rPr lang="en-US" altLang="en-US" b="1">
                <a:ea typeface="ＭＳ Ｐゴシック" panose="020B0600070205080204" pitchFamily="34" charset="-128"/>
              </a:rPr>
              <a:t>)</a:t>
            </a:r>
          </a:p>
        </p:txBody>
      </p:sp>
      <p:sp>
        <p:nvSpPr>
          <p:cNvPr id="79875" name="Rectangle 4">
            <a:extLst>
              <a:ext uri="{FF2B5EF4-FFF2-40B4-BE49-F238E27FC236}">
                <a16:creationId xmlns:a16="http://schemas.microsoft.com/office/drawing/2014/main" id="{BDC4BD7F-80C5-C0EB-B9C3-0B113A3A49FA}"/>
              </a:ext>
            </a:extLst>
          </p:cNvPr>
          <p:cNvSpPr>
            <a:spLocks noChangeArrowheads="1"/>
          </p:cNvSpPr>
          <p:nvPr/>
        </p:nvSpPr>
        <p:spPr bwMode="auto">
          <a:xfrm>
            <a:off x="1852613" y="19431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latin typeface="Arial" panose="020B060402020202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68C75F11-5A86-ACA9-F428-E9D9CFC6F9D9}"/>
              </a:ext>
            </a:extLst>
          </p:cNvPr>
          <p:cNvSpPr>
            <a:spLocks noGrp="1" noChangeArrowheads="1"/>
          </p:cNvSpPr>
          <p:nvPr>
            <p:ph type="title"/>
          </p:nvPr>
        </p:nvSpPr>
        <p:spPr/>
        <p:txBody>
          <a:bodyPr/>
          <a:lstStyle/>
          <a:p>
            <a:r>
              <a:rPr lang="en-US" altLang="en-US">
                <a:ea typeface="ＭＳ Ｐゴシック" panose="020B0600070205080204" pitchFamily="34" charset="-128"/>
              </a:rPr>
              <a:t>Reasonable vs. Unreasonable</a:t>
            </a:r>
          </a:p>
        </p:txBody>
      </p:sp>
      <p:sp>
        <p:nvSpPr>
          <p:cNvPr id="81922" name="Rectangle 3">
            <a:extLst>
              <a:ext uri="{FF2B5EF4-FFF2-40B4-BE49-F238E27FC236}">
                <a16:creationId xmlns:a16="http://schemas.microsoft.com/office/drawing/2014/main" id="{71FB1EDA-AEA2-361D-CDBA-C69BB15E35EC}"/>
              </a:ext>
            </a:extLst>
          </p:cNvPr>
          <p:cNvSpPr>
            <a:spLocks noGrp="1" noChangeArrowheads="1"/>
          </p:cNvSpPr>
          <p:nvPr>
            <p:ph type="body" idx="1"/>
          </p:nvPr>
        </p:nvSpPr>
        <p:spPr>
          <a:xfrm>
            <a:off x="685800" y="1752600"/>
            <a:ext cx="7772400" cy="4114800"/>
          </a:xfrm>
        </p:spPr>
        <p:txBody>
          <a:bodyPr/>
          <a:lstStyle/>
          <a:p>
            <a:r>
              <a:rPr lang="en-US" altLang="en-US" sz="2800" b="1">
                <a:solidFill>
                  <a:srgbClr val="FF0033"/>
                </a:solidFill>
                <a:ea typeface="ＭＳ Ｐゴシック" panose="020B0600070205080204" pitchFamily="34" charset="-128"/>
              </a:rPr>
              <a:t>Reasonable</a:t>
            </a:r>
            <a:r>
              <a:rPr lang="en-US" altLang="en-US" sz="2800" b="1">
                <a:ea typeface="ＭＳ Ｐゴシック" panose="020B0600070205080204" pitchFamily="34" charset="-128"/>
              </a:rPr>
              <a:t> algorithms</a:t>
            </a:r>
          </a:p>
          <a:p>
            <a:r>
              <a:rPr lang="en-US" altLang="en-US" sz="2800" b="1">
                <a:ea typeface="ＭＳ Ｐゴシック" panose="020B0600070205080204" pitchFamily="34" charset="-128"/>
              </a:rPr>
              <a:t>May be usable depending upon the input size</a:t>
            </a:r>
          </a:p>
          <a:p>
            <a:endParaRPr lang="en-US" altLang="en-US" sz="2800" b="1">
              <a:ea typeface="ＭＳ Ｐゴシック" panose="020B0600070205080204" pitchFamily="34" charset="-128"/>
            </a:endParaRPr>
          </a:p>
          <a:p>
            <a:r>
              <a:rPr lang="en-US" altLang="en-US" sz="2800" b="1">
                <a:solidFill>
                  <a:srgbClr val="3333FF"/>
                </a:solidFill>
                <a:ea typeface="ＭＳ Ｐゴシック" panose="020B0600070205080204" pitchFamily="34" charset="-128"/>
              </a:rPr>
              <a:t>Unreasonable</a:t>
            </a:r>
            <a:r>
              <a:rPr lang="en-US" altLang="en-US" sz="2800" b="1">
                <a:ea typeface="ＭＳ Ｐゴシック" panose="020B0600070205080204" pitchFamily="34" charset="-128"/>
              </a:rPr>
              <a:t> algorithms</a:t>
            </a:r>
          </a:p>
          <a:p>
            <a:r>
              <a:rPr lang="en-US" altLang="en-US" sz="2800" b="1">
                <a:ea typeface="ＭＳ Ｐゴシック" panose="020B0600070205080204" pitchFamily="34" charset="-128"/>
              </a:rPr>
              <a:t>Are impractical and useful to theorists</a:t>
            </a:r>
          </a:p>
          <a:p>
            <a:r>
              <a:rPr lang="en-US" altLang="en-US" sz="2800" b="1">
                <a:ea typeface="ＭＳ Ｐゴシック" panose="020B0600070205080204" pitchFamily="34" charset="-128"/>
              </a:rPr>
              <a:t>Demonstrate need for </a:t>
            </a:r>
            <a:r>
              <a:rPr lang="en-US" altLang="en-US" sz="2800" b="1">
                <a:solidFill>
                  <a:srgbClr val="3333FF"/>
                </a:solidFill>
                <a:ea typeface="ＭＳ Ｐゴシック" panose="020B0600070205080204" pitchFamily="34" charset="-128"/>
              </a:rPr>
              <a:t>approximate solutions</a:t>
            </a:r>
            <a:endParaRPr lang="en-US" altLang="en-US" sz="2800" b="1">
              <a:ea typeface="ＭＳ Ｐゴシック" panose="020B0600070205080204" pitchFamily="34" charset="-128"/>
            </a:endParaRPr>
          </a:p>
          <a:p>
            <a:r>
              <a:rPr lang="en-US" altLang="en-US" sz="2800" b="1" i="1">
                <a:ea typeface="ＭＳ Ｐゴシック" panose="020B0600070205080204" pitchFamily="34" charset="-128"/>
              </a:rPr>
              <a:t>Remember we</a:t>
            </a:r>
            <a:r>
              <a:rPr lang="ja-JP" altLang="en-US" sz="2800" b="1" i="1">
                <a:ea typeface="ＭＳ Ｐゴシック" panose="020B0600070205080204" pitchFamily="34" charset="-128"/>
              </a:rPr>
              <a:t>’</a:t>
            </a:r>
            <a:r>
              <a:rPr lang="en-US" altLang="ja-JP" sz="2800" b="1" i="1">
                <a:ea typeface="ＭＳ Ｐゴシック" panose="020B0600070205080204" pitchFamily="34" charset="-128"/>
              </a:rPr>
              <a:t>re dealing with large N (input size)</a:t>
            </a:r>
            <a:endParaRPr lang="en-US" altLang="en-US" sz="2800" b="1" i="1">
              <a:ea typeface="ＭＳ Ｐゴシック" panose="020B0600070205080204"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310F8BA0-1D61-3BC0-7069-A30D312FB3EC}"/>
              </a:ext>
            </a:extLst>
          </p:cNvPr>
          <p:cNvSpPr>
            <a:spLocks noGrp="1" noChangeArrowheads="1"/>
          </p:cNvSpPr>
          <p:nvPr>
            <p:ph type="title"/>
          </p:nvPr>
        </p:nvSpPr>
        <p:spPr/>
        <p:txBody>
          <a:bodyPr/>
          <a:lstStyle/>
          <a:p>
            <a:r>
              <a:rPr lang="en-US" altLang="en-US">
                <a:ea typeface="ＭＳ Ｐゴシック" panose="020B0600070205080204" pitchFamily="34" charset="-128"/>
              </a:rPr>
              <a:t>Trying to fill a terabyte in a year</a:t>
            </a:r>
          </a:p>
        </p:txBody>
      </p:sp>
      <p:graphicFrame>
        <p:nvGraphicFramePr>
          <p:cNvPr id="325663" name="Group 31">
            <a:extLst>
              <a:ext uri="{FF2B5EF4-FFF2-40B4-BE49-F238E27FC236}">
                <a16:creationId xmlns:a16="http://schemas.microsoft.com/office/drawing/2014/main" id="{4CA6FC67-BF07-6041-C938-6D764E8890A3}"/>
              </a:ext>
            </a:extLst>
          </p:cNvPr>
          <p:cNvGraphicFramePr>
            <a:graphicFrameLocks noGrp="1"/>
          </p:cNvGraphicFramePr>
          <p:nvPr>
            <p:ph sz="quarter" idx="3"/>
          </p:nvPr>
        </p:nvGraphicFramePr>
        <p:xfrm>
          <a:off x="1295400" y="1752600"/>
          <a:ext cx="6548438" cy="3824289"/>
        </p:xfrm>
        <a:graphic>
          <a:graphicData uri="http://schemas.openxmlformats.org/drawingml/2006/table">
            <a:tbl>
              <a:tblPr/>
              <a:tblGrid>
                <a:gridCol w="2951163">
                  <a:extLst>
                    <a:ext uri="{9D8B030D-6E8A-4147-A177-3AD203B41FA5}">
                      <a16:colId xmlns:a16="http://schemas.microsoft.com/office/drawing/2014/main" val="20000"/>
                    </a:ext>
                  </a:extLst>
                </a:gridCol>
                <a:gridCol w="1654175">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tblGrid>
              <a:tr h="645920">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800" b="1" i="0" u="none" strike="noStrike" cap="none" normalizeH="0" baseline="0">
                          <a:ln>
                            <a:noFill/>
                          </a:ln>
                          <a:solidFill>
                            <a:schemeClr val="tx1"/>
                          </a:solidFill>
                          <a:effectLst/>
                          <a:latin typeface="Times New Roman" charset="0"/>
                        </a:rPr>
                        <a:t>Item</a:t>
                      </a:r>
                    </a:p>
                  </a:txBody>
                  <a:tcPr marT="45706" marB="45706"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Tx/>
                        <a:buNone/>
                        <a:tabLst/>
                      </a:pPr>
                      <a:r>
                        <a:rPr kumimoji="0" lang="en-US" sz="2800" b="1" i="0" u="none" strike="noStrike" cap="none" normalizeH="0" baseline="0">
                          <a:ln>
                            <a:noFill/>
                          </a:ln>
                          <a:solidFill>
                            <a:schemeClr val="tx1"/>
                          </a:solidFill>
                          <a:effectLst/>
                          <a:latin typeface="Times New Roman" charset="0"/>
                        </a:rPr>
                        <a:t>Items/TB</a:t>
                      </a:r>
                    </a:p>
                  </a:txBody>
                  <a:tcPr marT="45706" marB="45706"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Tx/>
                        <a:buNone/>
                        <a:tabLst/>
                      </a:pPr>
                      <a:r>
                        <a:rPr kumimoji="0" lang="en-US" sz="2800" b="1" i="0" u="none" strike="noStrike" cap="none" normalizeH="0" baseline="0">
                          <a:ln>
                            <a:noFill/>
                          </a:ln>
                          <a:solidFill>
                            <a:schemeClr val="tx1"/>
                          </a:solidFill>
                          <a:effectLst/>
                          <a:latin typeface="Times New Roman" charset="0"/>
                        </a:rPr>
                        <a:t>Items/day</a:t>
                      </a:r>
                    </a:p>
                  </a:txBody>
                  <a:tcPr marT="45706" marB="45706"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5920">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800" b="0" i="0" u="none" strike="noStrike" cap="none" normalizeH="0" baseline="0">
                          <a:ln>
                            <a:noFill/>
                          </a:ln>
                          <a:solidFill>
                            <a:schemeClr val="tx1"/>
                          </a:solidFill>
                          <a:effectLst/>
                          <a:latin typeface="Times New Roman" charset="0"/>
                        </a:rPr>
                        <a:t>300 KB JPEG</a:t>
                      </a:r>
                    </a:p>
                  </a:txBody>
                  <a:tcPr marT="45706" marB="45706"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Tx/>
                        <a:buNone/>
                        <a:tabLst/>
                      </a:pPr>
                      <a:r>
                        <a:rPr kumimoji="0" lang="en-US" sz="2800" b="0" i="0" u="none" strike="noStrike" cap="none" normalizeH="0" baseline="0">
                          <a:ln>
                            <a:noFill/>
                          </a:ln>
                          <a:solidFill>
                            <a:schemeClr val="tx1"/>
                          </a:solidFill>
                          <a:effectLst/>
                          <a:latin typeface="Times New Roman" charset="0"/>
                        </a:rPr>
                        <a:t>3 M</a:t>
                      </a:r>
                    </a:p>
                  </a:txBody>
                  <a:tcPr marT="45706" marB="45706"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a:noFill/>
                    </a:lnTlToBr>
                    <a:lnBlToTr>
                      <a:noFill/>
                    </a:lnBlToTr>
                    <a:noFill/>
                  </a:tcPr>
                </a:tc>
                <a:tc>
                  <a:txBody>
                    <a:bodyPr/>
                    <a:lstStyle/>
                    <a:p>
                      <a:pPr marL="0" marR="0" lvl="0" indent="0" algn="r" defTabSz="744538" rtl="0" eaLnBrk="0" fontAlgn="base" latinLnBrk="0" hangingPunct="0">
                        <a:lnSpc>
                          <a:spcPct val="100000"/>
                        </a:lnSpc>
                        <a:spcBef>
                          <a:spcPct val="20000"/>
                        </a:spcBef>
                        <a:spcAft>
                          <a:spcPct val="0"/>
                        </a:spcAft>
                        <a:buClr>
                          <a:schemeClr val="accent2"/>
                        </a:buClr>
                        <a:buSzTx/>
                        <a:buFontTx/>
                        <a:buNone/>
                        <a:tabLst>
                          <a:tab pos="1658938" algn="dec"/>
                        </a:tabLst>
                      </a:pPr>
                      <a:r>
                        <a:rPr kumimoji="0" lang="en-US" sz="2800" b="0" i="0" u="none" strike="noStrike" cap="none" normalizeH="0" baseline="0">
                          <a:ln>
                            <a:noFill/>
                          </a:ln>
                          <a:solidFill>
                            <a:schemeClr val="tx1"/>
                          </a:solidFill>
                          <a:effectLst/>
                          <a:latin typeface="Times New Roman" charset="0"/>
                        </a:rPr>
                        <a:t>9,800</a:t>
                      </a:r>
                    </a:p>
                  </a:txBody>
                  <a:tcPr marT="45706" marB="45706"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2745">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800" b="0" i="0" u="none" strike="noStrike" cap="none" normalizeH="0" baseline="0">
                          <a:ln>
                            <a:noFill/>
                          </a:ln>
                          <a:solidFill>
                            <a:schemeClr val="tx1"/>
                          </a:solidFill>
                          <a:effectLst/>
                          <a:latin typeface="Times New Roman" charset="0"/>
                        </a:rPr>
                        <a:t>1 MB Doc</a:t>
                      </a:r>
                    </a:p>
                  </a:txBody>
                  <a:tcPr marT="45706" marB="45706"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Tx/>
                        <a:buNone/>
                        <a:tabLst/>
                      </a:pPr>
                      <a:r>
                        <a:rPr kumimoji="0" lang="en-US" sz="2800" b="0" i="0" u="none" strike="noStrike" cap="none" normalizeH="0" baseline="0">
                          <a:ln>
                            <a:noFill/>
                          </a:ln>
                          <a:solidFill>
                            <a:schemeClr val="tx1"/>
                          </a:solidFill>
                          <a:effectLst/>
                          <a:latin typeface="Times New Roman" charset="0"/>
                        </a:rPr>
                        <a:t>1 M</a:t>
                      </a:r>
                    </a:p>
                  </a:txBody>
                  <a:tcPr marT="45706" marB="45706"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Tx/>
                        <a:buNone/>
                        <a:tabLst/>
                      </a:pPr>
                      <a:r>
                        <a:rPr kumimoji="0" lang="en-US" sz="2800" b="0" i="0" u="none" strike="noStrike" cap="none" normalizeH="0" baseline="0">
                          <a:ln>
                            <a:noFill/>
                          </a:ln>
                          <a:solidFill>
                            <a:schemeClr val="tx1"/>
                          </a:solidFill>
                          <a:effectLst/>
                          <a:latin typeface="Times New Roman" charset="0"/>
                        </a:rPr>
                        <a:t>2,900</a:t>
                      </a:r>
                    </a:p>
                  </a:txBody>
                  <a:tcPr marT="45706" marB="45706"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851">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800" b="0" i="0" u="none" strike="noStrike" cap="none" normalizeH="0" baseline="0">
                          <a:ln>
                            <a:noFill/>
                          </a:ln>
                          <a:solidFill>
                            <a:schemeClr val="tx1"/>
                          </a:solidFill>
                          <a:effectLst/>
                          <a:latin typeface="Times New Roman" charset="0"/>
                        </a:rPr>
                        <a:t>1 hour 256 kb/s MP3 audio</a:t>
                      </a:r>
                    </a:p>
                  </a:txBody>
                  <a:tcPr marT="45706" marB="45706"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Tx/>
                        <a:buNone/>
                        <a:tabLst/>
                      </a:pPr>
                      <a:r>
                        <a:rPr kumimoji="0" lang="en-US" sz="2800" b="0" i="0" u="none" strike="noStrike" cap="none" normalizeH="0" baseline="0">
                          <a:ln>
                            <a:noFill/>
                          </a:ln>
                          <a:solidFill>
                            <a:schemeClr val="tx1"/>
                          </a:solidFill>
                          <a:effectLst/>
                          <a:latin typeface="Times New Roman" charset="0"/>
                        </a:rPr>
                        <a:t>9 K</a:t>
                      </a:r>
                    </a:p>
                  </a:txBody>
                  <a:tcPr marT="45706" marB="45706"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Tx/>
                        <a:buNone/>
                        <a:tabLst/>
                      </a:pPr>
                      <a:r>
                        <a:rPr kumimoji="0" lang="en-US" sz="2800" b="0" i="0" u="none" strike="noStrike" cap="none" normalizeH="0" baseline="0">
                          <a:ln>
                            <a:noFill/>
                          </a:ln>
                          <a:solidFill>
                            <a:schemeClr val="tx1"/>
                          </a:solidFill>
                          <a:effectLst/>
                          <a:latin typeface="Times New Roman" charset="0"/>
                        </a:rPr>
                        <a:t>26</a:t>
                      </a:r>
                    </a:p>
                  </a:txBody>
                  <a:tcPr marT="45706" marB="45706"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4851">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800" b="0" i="0" u="none" strike="noStrike" cap="none" normalizeH="0" baseline="0">
                          <a:ln>
                            <a:noFill/>
                          </a:ln>
                          <a:solidFill>
                            <a:schemeClr val="tx1"/>
                          </a:solidFill>
                          <a:effectLst/>
                          <a:latin typeface="Times New Roman" charset="0"/>
                        </a:rPr>
                        <a:t>1 hour 1.5 Mbp/s MPEG video</a:t>
                      </a:r>
                    </a:p>
                  </a:txBody>
                  <a:tcPr marT="45706" marB="45706"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Tx/>
                        <a:buNone/>
                        <a:tabLst/>
                      </a:pPr>
                      <a:r>
                        <a:rPr kumimoji="0" lang="en-US" sz="2800" b="0" i="0" u="none" strike="noStrike" cap="none" normalizeH="0" baseline="0">
                          <a:ln>
                            <a:noFill/>
                          </a:ln>
                          <a:solidFill>
                            <a:schemeClr val="tx1"/>
                          </a:solidFill>
                          <a:effectLst/>
                          <a:latin typeface="Times New Roman" charset="0"/>
                        </a:rPr>
                        <a:t>290</a:t>
                      </a:r>
                    </a:p>
                  </a:txBody>
                  <a:tcPr marT="45706" marB="45706"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
                          <a:schemeClr val="accent2"/>
                        </a:buClr>
                        <a:buSzTx/>
                        <a:buFontTx/>
                        <a:buNone/>
                        <a:tabLst/>
                      </a:pPr>
                      <a:r>
                        <a:rPr kumimoji="0" lang="en-US" sz="2800" b="0" i="0" u="none" strike="noStrike" cap="none" normalizeH="0" baseline="0">
                          <a:ln>
                            <a:noFill/>
                          </a:ln>
                          <a:solidFill>
                            <a:schemeClr val="tx1"/>
                          </a:solidFill>
                          <a:effectLst/>
                          <a:latin typeface="Times New Roman" charset="0"/>
                        </a:rPr>
                        <a:t>0.8</a:t>
                      </a:r>
                    </a:p>
                  </a:txBody>
                  <a:tcPr marT="45706" marB="45706" horzOverflow="overflow">
                    <a:lnL w="12700" cap="flat" cmpd="sng" algn="ctr">
                      <a:solidFill>
                        <a:schemeClr val="bg2"/>
                      </a:solidFill>
                      <a:prstDash val="sysDot"/>
                      <a:round/>
                      <a:headEnd type="none" w="med" len="med"/>
                      <a:tailEnd type="none" w="med" len="med"/>
                    </a:lnL>
                    <a:lnR w="12700" cap="flat" cmpd="sng" algn="ctr">
                      <a:solidFill>
                        <a:schemeClr val="bg2"/>
                      </a:solidFill>
                      <a:prstDash val="sysDot"/>
                      <a:round/>
                      <a:headEnd type="none" w="med" len="med"/>
                      <a:tailEnd type="none" w="med" len="med"/>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3996" name="Rectangle 29">
            <a:extLst>
              <a:ext uri="{FF2B5EF4-FFF2-40B4-BE49-F238E27FC236}">
                <a16:creationId xmlns:a16="http://schemas.microsoft.com/office/drawing/2014/main" id="{8458810C-60F8-5B72-09AD-C6C608C14E91}"/>
              </a:ext>
            </a:extLst>
          </p:cNvPr>
          <p:cNvSpPr>
            <a:spLocks noChangeArrowheads="1"/>
          </p:cNvSpPr>
          <p:nvPr/>
        </p:nvSpPr>
        <p:spPr bwMode="auto">
          <a:xfrm>
            <a:off x="1143000" y="1752600"/>
            <a:ext cx="6934200" cy="381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83997" name="Text Box 30">
            <a:extLst>
              <a:ext uri="{FF2B5EF4-FFF2-40B4-BE49-F238E27FC236}">
                <a16:creationId xmlns:a16="http://schemas.microsoft.com/office/drawing/2014/main" id="{2BE6DD93-D83F-F42A-8625-35992FD20BF6}"/>
              </a:ext>
            </a:extLst>
          </p:cNvPr>
          <p:cNvSpPr txBox="1">
            <a:spLocks noChangeArrowheads="1"/>
          </p:cNvSpPr>
          <p:nvPr/>
        </p:nvSpPr>
        <p:spPr bwMode="auto">
          <a:xfrm>
            <a:off x="2193925" y="5908675"/>
            <a:ext cx="3722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Moore</a:t>
            </a:r>
            <a:r>
              <a:rPr lang="ja-JP" altLang="en-US" sz="2400"/>
              <a:t>’</a:t>
            </a:r>
            <a:r>
              <a:rPr lang="en-US" altLang="ja-JP" sz="2400"/>
              <a:t>s Law and its impact!</a:t>
            </a:r>
            <a:endParaRPr lang="en-US" altLang="en-US" sz="24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521E9B96-14E1-F145-0873-43969E6F92B2}"/>
              </a:ext>
            </a:extLst>
          </p:cNvPr>
          <p:cNvSpPr>
            <a:spLocks noGrp="1" noChangeArrowheads="1"/>
          </p:cNvSpPr>
          <p:nvPr>
            <p:ph type="title"/>
          </p:nvPr>
        </p:nvSpPr>
        <p:spPr>
          <a:xfrm>
            <a:off x="609600" y="304800"/>
            <a:ext cx="7772400" cy="990600"/>
          </a:xfrm>
        </p:spPr>
        <p:txBody>
          <a:bodyPr/>
          <a:lstStyle/>
          <a:p>
            <a:r>
              <a:rPr lang="en-US" altLang="en-US">
                <a:ea typeface="ＭＳ Ｐゴシック" panose="020B0600070205080204" pitchFamily="34" charset="-128"/>
              </a:rPr>
              <a:t>Definitions for IR</a:t>
            </a:r>
          </a:p>
        </p:txBody>
      </p:sp>
      <p:sp>
        <p:nvSpPr>
          <p:cNvPr id="86018" name="Rectangle 3">
            <a:extLst>
              <a:ext uri="{FF2B5EF4-FFF2-40B4-BE49-F238E27FC236}">
                <a16:creationId xmlns:a16="http://schemas.microsoft.com/office/drawing/2014/main" id="{E6A77DDA-56F4-0D2D-06AF-A18B01153E86}"/>
              </a:ext>
            </a:extLst>
          </p:cNvPr>
          <p:cNvSpPr>
            <a:spLocks noGrp="1" noChangeArrowheads="1"/>
          </p:cNvSpPr>
          <p:nvPr>
            <p:ph type="body" idx="1"/>
          </p:nvPr>
        </p:nvSpPr>
        <p:spPr>
          <a:xfrm>
            <a:off x="685800" y="1447800"/>
            <a:ext cx="7772400" cy="4648200"/>
          </a:xfrm>
        </p:spPr>
        <p:txBody>
          <a:bodyPr/>
          <a:lstStyle/>
          <a:p>
            <a:pPr>
              <a:lnSpc>
                <a:spcPct val="90000"/>
              </a:lnSpc>
            </a:pPr>
            <a:r>
              <a:rPr lang="en-US" altLang="en-US" sz="2400">
                <a:ea typeface="ＭＳ Ｐゴシック" panose="020B0600070205080204" pitchFamily="34" charset="-128"/>
              </a:rPr>
              <a:t>Document</a:t>
            </a:r>
          </a:p>
          <a:p>
            <a:pPr lvl="1">
              <a:lnSpc>
                <a:spcPct val="90000"/>
              </a:lnSpc>
            </a:pPr>
            <a:r>
              <a:rPr lang="en-US" altLang="en-US" sz="2000">
                <a:ea typeface="ＭＳ Ｐゴシック" panose="020B0600070205080204" pitchFamily="34" charset="-128"/>
              </a:rPr>
              <a:t>what we will index, usually a body of text which is a sequence of terms</a:t>
            </a:r>
          </a:p>
          <a:p>
            <a:pPr>
              <a:lnSpc>
                <a:spcPct val="90000"/>
              </a:lnSpc>
            </a:pPr>
            <a:r>
              <a:rPr lang="en-US" altLang="en-US" sz="2400">
                <a:ea typeface="ＭＳ Ｐゴシック" panose="020B0600070205080204" pitchFamily="34" charset="-128"/>
              </a:rPr>
              <a:t>Tokens or terms</a:t>
            </a:r>
          </a:p>
          <a:p>
            <a:pPr lvl="1">
              <a:lnSpc>
                <a:spcPct val="90000"/>
              </a:lnSpc>
            </a:pPr>
            <a:r>
              <a:rPr lang="en-US" altLang="en-US" sz="2000">
                <a:ea typeface="ＭＳ Ｐゴシック" panose="020B0600070205080204" pitchFamily="34" charset="-128"/>
              </a:rPr>
              <a:t>semantic word or phrase</a:t>
            </a:r>
          </a:p>
          <a:p>
            <a:pPr>
              <a:lnSpc>
                <a:spcPct val="90000"/>
              </a:lnSpc>
            </a:pPr>
            <a:r>
              <a:rPr lang="en-US" altLang="en-US" sz="2400">
                <a:ea typeface="ＭＳ Ｐゴシック" panose="020B0600070205080204" pitchFamily="34" charset="-128"/>
              </a:rPr>
              <a:t>Collections or repositories</a:t>
            </a:r>
          </a:p>
          <a:p>
            <a:pPr lvl="1">
              <a:lnSpc>
                <a:spcPct val="90000"/>
              </a:lnSpc>
            </a:pPr>
            <a:r>
              <a:rPr lang="en-US" altLang="en-US" sz="2000">
                <a:ea typeface="ＭＳ Ｐゴシック" panose="020B0600070205080204" pitchFamily="34" charset="-128"/>
              </a:rPr>
              <a:t>particular collections of documents</a:t>
            </a:r>
          </a:p>
          <a:p>
            <a:pPr lvl="1">
              <a:lnSpc>
                <a:spcPct val="90000"/>
              </a:lnSpc>
            </a:pPr>
            <a:r>
              <a:rPr lang="en-US" altLang="en-US" sz="2000">
                <a:ea typeface="ＭＳ Ｐゴシック" panose="020B0600070205080204" pitchFamily="34" charset="-128"/>
              </a:rPr>
              <a:t>sometimes called a database</a:t>
            </a:r>
          </a:p>
          <a:p>
            <a:pPr>
              <a:lnSpc>
                <a:spcPct val="90000"/>
              </a:lnSpc>
            </a:pPr>
            <a:r>
              <a:rPr lang="en-US" altLang="en-US" sz="2400">
                <a:ea typeface="ＭＳ Ｐゴシック" panose="020B0600070205080204" pitchFamily="34" charset="-128"/>
              </a:rPr>
              <a:t>Query</a:t>
            </a:r>
          </a:p>
          <a:p>
            <a:pPr lvl="1">
              <a:lnSpc>
                <a:spcPct val="90000"/>
              </a:lnSpc>
            </a:pPr>
            <a:r>
              <a:rPr lang="en-US" altLang="en-US" sz="2000">
                <a:ea typeface="ＭＳ Ｐゴシック" panose="020B0600070205080204" pitchFamily="34" charset="-128"/>
              </a:rPr>
              <a:t>request for documents on a topic</a:t>
            </a:r>
          </a:p>
          <a:p>
            <a:pPr>
              <a:lnSpc>
                <a:spcPct val="90000"/>
              </a:lnSpc>
            </a:pPr>
            <a:endParaRPr lang="en-US" altLang="en-US" sz="2400">
              <a:ea typeface="ＭＳ Ｐゴシック" panose="020B0600070205080204" pitchFamily="3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200D7439-E6AC-55E7-D29D-A168623A34BB}"/>
              </a:ext>
            </a:extLst>
          </p:cNvPr>
          <p:cNvSpPr>
            <a:spLocks noGrp="1" noChangeArrowheads="1"/>
          </p:cNvSpPr>
          <p:nvPr>
            <p:ph type="title"/>
          </p:nvPr>
        </p:nvSpPr>
        <p:spPr>
          <a:xfrm>
            <a:off x="685800" y="304800"/>
            <a:ext cx="7772400" cy="1143000"/>
          </a:xfrm>
        </p:spPr>
        <p:txBody>
          <a:bodyPr/>
          <a:lstStyle/>
          <a:p>
            <a:r>
              <a:rPr lang="en-US" altLang="en-US">
                <a:ea typeface="ＭＳ Ｐゴシック" panose="020B0600070205080204" pitchFamily="34" charset="-128"/>
              </a:rPr>
              <a:t>What is a Document?</a:t>
            </a:r>
          </a:p>
        </p:txBody>
      </p:sp>
      <p:sp>
        <p:nvSpPr>
          <p:cNvPr id="88066" name="Rectangle 3">
            <a:extLst>
              <a:ext uri="{FF2B5EF4-FFF2-40B4-BE49-F238E27FC236}">
                <a16:creationId xmlns:a16="http://schemas.microsoft.com/office/drawing/2014/main" id="{6D4620DB-D7E4-7733-B12F-0C5CD3500879}"/>
              </a:ext>
            </a:extLst>
          </p:cNvPr>
          <p:cNvSpPr>
            <a:spLocks noGrp="1" noChangeArrowheads="1"/>
          </p:cNvSpPr>
          <p:nvPr>
            <p:ph type="body" idx="1"/>
          </p:nvPr>
        </p:nvSpPr>
        <p:spPr>
          <a:xfrm>
            <a:off x="685800" y="1600200"/>
            <a:ext cx="7772400" cy="4495800"/>
          </a:xfrm>
        </p:spPr>
        <p:txBody>
          <a:bodyPr/>
          <a:lstStyle/>
          <a:p>
            <a:pPr>
              <a:lnSpc>
                <a:spcPct val="90000"/>
              </a:lnSpc>
              <a:spcBef>
                <a:spcPct val="50000"/>
              </a:spcBef>
              <a:buClrTx/>
            </a:pPr>
            <a:r>
              <a:rPr lang="en-US" altLang="en-US" sz="2800">
                <a:ea typeface="ＭＳ Ｐゴシック" panose="020B0600070205080204" pitchFamily="34" charset="-128"/>
              </a:rPr>
              <a:t>A </a:t>
            </a:r>
            <a:r>
              <a:rPr lang="en-US" altLang="en-US" sz="2800" b="1">
                <a:solidFill>
                  <a:srgbClr val="0000CC"/>
                </a:solidFill>
                <a:ea typeface="ＭＳ Ｐゴシック" panose="020B0600070205080204" pitchFamily="34" charset="-128"/>
              </a:rPr>
              <a:t>document </a:t>
            </a:r>
            <a:r>
              <a:rPr lang="en-US" altLang="en-US" sz="2800">
                <a:ea typeface="ＭＳ Ｐゴシック" panose="020B0600070205080204" pitchFamily="34" charset="-128"/>
              </a:rPr>
              <a:t>is a digital object</a:t>
            </a:r>
          </a:p>
          <a:p>
            <a:pPr lvl="1">
              <a:lnSpc>
                <a:spcPct val="90000"/>
              </a:lnSpc>
              <a:spcBef>
                <a:spcPct val="50000"/>
              </a:spcBef>
              <a:buClrTx/>
            </a:pPr>
            <a:r>
              <a:rPr lang="en-US" altLang="en-US" sz="2400">
                <a:ea typeface="ＭＳ Ｐゴシック" panose="020B0600070205080204" pitchFamily="34" charset="-128"/>
              </a:rPr>
              <a:t>Indexable</a:t>
            </a:r>
          </a:p>
          <a:p>
            <a:pPr lvl="1">
              <a:lnSpc>
                <a:spcPct val="90000"/>
              </a:lnSpc>
              <a:spcBef>
                <a:spcPct val="50000"/>
              </a:spcBef>
              <a:buClrTx/>
            </a:pPr>
            <a:r>
              <a:rPr lang="en-US" altLang="en-US" sz="2400">
                <a:ea typeface="ＭＳ Ｐゴシック" panose="020B0600070205080204" pitchFamily="34" charset="-128"/>
              </a:rPr>
              <a:t>Can be queried and retrieved.</a:t>
            </a:r>
          </a:p>
          <a:p>
            <a:pPr>
              <a:lnSpc>
                <a:spcPct val="90000"/>
              </a:lnSpc>
              <a:spcBef>
                <a:spcPct val="50000"/>
              </a:spcBef>
              <a:buClrTx/>
            </a:pPr>
            <a:r>
              <a:rPr lang="en-US" altLang="en-US" sz="2800">
                <a:ea typeface="ＭＳ Ｐゴシック" panose="020B0600070205080204" pitchFamily="34" charset="-128"/>
              </a:rPr>
              <a:t>Many types of documents</a:t>
            </a:r>
          </a:p>
          <a:p>
            <a:pPr lvl="1">
              <a:lnSpc>
                <a:spcPct val="90000"/>
              </a:lnSpc>
              <a:spcBef>
                <a:spcPct val="50000"/>
              </a:spcBef>
              <a:buClrTx/>
            </a:pPr>
            <a:r>
              <a:rPr lang="en-US" altLang="en-US" sz="2400">
                <a:ea typeface="ＭＳ Ｐゴシック" panose="020B0600070205080204" pitchFamily="34" charset="-128"/>
              </a:rPr>
              <a:t>Text</a:t>
            </a:r>
          </a:p>
          <a:p>
            <a:pPr lvl="1">
              <a:lnSpc>
                <a:spcPct val="90000"/>
              </a:lnSpc>
              <a:spcBef>
                <a:spcPct val="50000"/>
              </a:spcBef>
              <a:buClrTx/>
            </a:pPr>
            <a:r>
              <a:rPr lang="en-US" altLang="en-US" sz="2400">
                <a:ea typeface="ＭＳ Ｐゴシック" panose="020B0600070205080204" pitchFamily="34" charset="-128"/>
              </a:rPr>
              <a:t>Image</a:t>
            </a:r>
          </a:p>
          <a:p>
            <a:pPr lvl="1">
              <a:lnSpc>
                <a:spcPct val="90000"/>
              </a:lnSpc>
              <a:spcBef>
                <a:spcPct val="50000"/>
              </a:spcBef>
              <a:buClrTx/>
            </a:pPr>
            <a:r>
              <a:rPr lang="en-US" altLang="en-US" sz="2400">
                <a:ea typeface="ＭＳ Ｐゴシック" panose="020B0600070205080204" pitchFamily="34" charset="-128"/>
              </a:rPr>
              <a:t>Audio</a:t>
            </a:r>
          </a:p>
          <a:p>
            <a:pPr lvl="1">
              <a:lnSpc>
                <a:spcPct val="90000"/>
              </a:lnSpc>
              <a:spcBef>
                <a:spcPct val="50000"/>
              </a:spcBef>
              <a:buClrTx/>
            </a:pPr>
            <a:r>
              <a:rPr lang="en-US" altLang="en-US" sz="2400">
                <a:ea typeface="ＭＳ Ｐゴシック" panose="020B0600070205080204" pitchFamily="34" charset="-128"/>
              </a:rPr>
              <a:t>Video</a:t>
            </a:r>
          </a:p>
          <a:p>
            <a:pPr lvl="1">
              <a:lnSpc>
                <a:spcPct val="90000"/>
              </a:lnSpc>
              <a:spcBef>
                <a:spcPct val="50000"/>
              </a:spcBef>
              <a:buClrTx/>
            </a:pPr>
            <a:r>
              <a:rPr lang="en-US" altLang="en-US" sz="2400">
                <a:ea typeface="ＭＳ Ｐゴシック" panose="020B0600070205080204" pitchFamily="34" charset="-128"/>
              </a:rPr>
              <a:t>data</a:t>
            </a:r>
          </a:p>
          <a:p>
            <a:pPr lvl="1">
              <a:lnSpc>
                <a:spcPct val="90000"/>
              </a:lnSpc>
              <a:spcBef>
                <a:spcPct val="50000"/>
              </a:spcBef>
              <a:buClrTx/>
            </a:pPr>
            <a:endParaRPr lang="en-US" altLang="en-US" sz="2000">
              <a:ea typeface="ＭＳ Ｐゴシック" panose="020B0600070205080204" pitchFamily="34" charset="-128"/>
            </a:endParaRPr>
          </a:p>
          <a:p>
            <a:pPr lvl="1">
              <a:lnSpc>
                <a:spcPct val="90000"/>
              </a:lnSpc>
              <a:spcBef>
                <a:spcPct val="50000"/>
              </a:spcBef>
              <a:buClrTx/>
            </a:pPr>
            <a:endParaRPr lang="en-US" altLang="en-US" sz="1400">
              <a:ea typeface="ＭＳ Ｐゴシック" panose="020B0600070205080204" pitchFamily="34" charset="-128"/>
            </a:endParaRPr>
          </a:p>
          <a:p>
            <a:pPr>
              <a:lnSpc>
                <a:spcPct val="90000"/>
              </a:lnSpc>
            </a:pPr>
            <a:endParaRPr lang="en-US" altLang="en-US" sz="2000">
              <a:ea typeface="ＭＳ Ｐゴシック" panose="020B0600070205080204"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EE3252E4-401E-FA11-0B11-022DD2DDDC7B}"/>
              </a:ext>
            </a:extLst>
          </p:cNvPr>
          <p:cNvSpPr>
            <a:spLocks noGrp="1" noChangeArrowheads="1"/>
          </p:cNvSpPr>
          <p:nvPr>
            <p:ph type="title"/>
          </p:nvPr>
        </p:nvSpPr>
        <p:spPr>
          <a:xfrm>
            <a:off x="609600" y="304800"/>
            <a:ext cx="7772400" cy="1143000"/>
          </a:xfrm>
        </p:spPr>
        <p:txBody>
          <a:bodyPr/>
          <a:lstStyle/>
          <a:p>
            <a:r>
              <a:rPr lang="en-US" altLang="en-US">
                <a:ea typeface="ＭＳ Ｐゴシック" panose="020B0600070205080204" pitchFamily="34" charset="-128"/>
              </a:rPr>
              <a:t>Text Documents</a:t>
            </a:r>
          </a:p>
        </p:txBody>
      </p:sp>
      <p:sp>
        <p:nvSpPr>
          <p:cNvPr id="90114" name="Text Box 3">
            <a:extLst>
              <a:ext uri="{FF2B5EF4-FFF2-40B4-BE49-F238E27FC236}">
                <a16:creationId xmlns:a16="http://schemas.microsoft.com/office/drawing/2014/main" id="{458B4472-21C1-85C4-5110-12414B0BAB24}"/>
              </a:ext>
            </a:extLst>
          </p:cNvPr>
          <p:cNvSpPr txBox="1">
            <a:spLocks noChangeArrowheads="1"/>
          </p:cNvSpPr>
          <p:nvPr/>
        </p:nvSpPr>
        <p:spPr bwMode="auto">
          <a:xfrm>
            <a:off x="533400" y="1447800"/>
            <a:ext cx="86106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Tx/>
              <a:buFontTx/>
              <a:buNone/>
            </a:pPr>
            <a:r>
              <a:rPr lang="en-US" altLang="en-US" sz="2400"/>
              <a:t>A text digital document consists of a sequence of </a:t>
            </a:r>
            <a:r>
              <a:rPr lang="en-US" altLang="en-US" sz="2400" b="1">
                <a:solidFill>
                  <a:srgbClr val="0000CC"/>
                </a:solidFill>
              </a:rPr>
              <a:t>words</a:t>
            </a:r>
            <a:r>
              <a:rPr lang="en-US" altLang="en-US" sz="2400"/>
              <a:t> and other symbols, e.g., punctuation. </a:t>
            </a:r>
          </a:p>
          <a:p>
            <a:pPr>
              <a:spcBef>
                <a:spcPct val="50000"/>
              </a:spcBef>
              <a:buClrTx/>
              <a:buFontTx/>
              <a:buNone/>
            </a:pPr>
            <a:r>
              <a:rPr lang="en-US" altLang="en-US" sz="2400"/>
              <a:t>The individual words and other symbols are known as </a:t>
            </a:r>
            <a:r>
              <a:rPr lang="en-US" altLang="en-US" sz="2400" b="1">
                <a:solidFill>
                  <a:srgbClr val="0000CC"/>
                </a:solidFill>
              </a:rPr>
              <a:t>tokens</a:t>
            </a:r>
            <a:r>
              <a:rPr lang="en-US" altLang="en-US" sz="2400">
                <a:solidFill>
                  <a:schemeClr val="tx2"/>
                </a:solidFill>
              </a:rPr>
              <a:t> or</a:t>
            </a:r>
            <a:r>
              <a:rPr lang="en-US" altLang="en-US" sz="2400" b="1">
                <a:solidFill>
                  <a:srgbClr val="0000CC"/>
                </a:solidFill>
              </a:rPr>
              <a:t> terms</a:t>
            </a:r>
            <a:r>
              <a:rPr lang="en-US" altLang="en-US" sz="2400"/>
              <a:t>.</a:t>
            </a:r>
          </a:p>
          <a:p>
            <a:pPr>
              <a:spcBef>
                <a:spcPct val="50000"/>
              </a:spcBef>
              <a:buClrTx/>
              <a:buFontTx/>
              <a:buNone/>
            </a:pPr>
            <a:r>
              <a:rPr lang="en-US" altLang="en-US" sz="2400"/>
              <a:t>A textual document can be:</a:t>
            </a:r>
          </a:p>
          <a:p>
            <a:pPr>
              <a:spcBef>
                <a:spcPct val="50000"/>
              </a:spcBef>
              <a:buClrTx/>
              <a:buFontTx/>
              <a:buNone/>
            </a:pPr>
            <a:r>
              <a:rPr lang="en-US" altLang="en-US" sz="2400"/>
              <a:t>•    </a:t>
            </a:r>
            <a:r>
              <a:rPr lang="en-US" altLang="en-US" sz="2400" b="1">
                <a:solidFill>
                  <a:srgbClr val="0000CC"/>
                </a:solidFill>
              </a:rPr>
              <a:t>Free text</a:t>
            </a:r>
            <a:r>
              <a:rPr lang="en-US" altLang="en-US" sz="2400"/>
              <a:t>, also known as </a:t>
            </a:r>
            <a:r>
              <a:rPr lang="en-US" altLang="en-US" sz="2400" b="1">
                <a:solidFill>
                  <a:srgbClr val="0000CC"/>
                </a:solidFill>
              </a:rPr>
              <a:t>unstructured</a:t>
            </a:r>
            <a:r>
              <a:rPr lang="en-US" altLang="en-US" sz="2400"/>
              <a:t> text, which is a </a:t>
            </a:r>
          </a:p>
          <a:p>
            <a:pPr>
              <a:spcBef>
                <a:spcPct val="0"/>
              </a:spcBef>
              <a:buClrTx/>
              <a:buFontTx/>
              <a:buNone/>
            </a:pPr>
            <a:r>
              <a:rPr lang="en-US" altLang="en-US" sz="2400"/>
              <a:t>     continuous sequence of tokens.</a:t>
            </a:r>
          </a:p>
          <a:p>
            <a:pPr>
              <a:spcBef>
                <a:spcPct val="50000"/>
              </a:spcBef>
              <a:buClrTx/>
              <a:buFontTx/>
              <a:buNone/>
            </a:pPr>
            <a:r>
              <a:rPr lang="en-US" altLang="en-US" sz="2400"/>
              <a:t>•    </a:t>
            </a:r>
            <a:r>
              <a:rPr lang="en-US" altLang="en-US" sz="2400" b="1">
                <a:solidFill>
                  <a:srgbClr val="0000CC"/>
                </a:solidFill>
              </a:rPr>
              <a:t>Fielded text</a:t>
            </a:r>
            <a:r>
              <a:rPr lang="en-US" altLang="en-US" sz="2400"/>
              <a:t>, also known as </a:t>
            </a:r>
            <a:r>
              <a:rPr lang="en-US" altLang="en-US" sz="2400" b="1">
                <a:solidFill>
                  <a:srgbClr val="0000CC"/>
                </a:solidFill>
              </a:rPr>
              <a:t>structured</a:t>
            </a:r>
            <a:r>
              <a:rPr lang="en-US" altLang="en-US" sz="2400"/>
              <a:t> text, in which the text </a:t>
            </a:r>
          </a:p>
          <a:p>
            <a:pPr>
              <a:spcBef>
                <a:spcPct val="0"/>
              </a:spcBef>
              <a:buClrTx/>
              <a:buFontTx/>
              <a:buNone/>
            </a:pPr>
            <a:r>
              <a:rPr lang="en-US" altLang="en-US" sz="2400"/>
              <a:t>     is broken into sections that are distinguished by tags or other </a:t>
            </a:r>
          </a:p>
          <a:p>
            <a:pPr>
              <a:spcBef>
                <a:spcPct val="0"/>
              </a:spcBef>
              <a:buClrTx/>
              <a:buFontTx/>
              <a:buNone/>
            </a:pPr>
            <a:r>
              <a:rPr lang="en-US" altLang="en-US" sz="2400"/>
              <a:t>     markup.  </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794333A9-FFF3-D1BE-070F-E84185B1D281}"/>
              </a:ext>
            </a:extLst>
          </p:cNvPr>
          <p:cNvSpPr>
            <a:spLocks noGrp="1" noChangeArrowheads="1"/>
          </p:cNvSpPr>
          <p:nvPr>
            <p:ph type="title"/>
          </p:nvPr>
        </p:nvSpPr>
        <p:spPr/>
        <p:txBody>
          <a:bodyPr/>
          <a:lstStyle/>
          <a:p>
            <a:r>
              <a:rPr lang="en-US" altLang="en-US">
                <a:ea typeface="ＭＳ Ｐゴシック" panose="020B0600070205080204" pitchFamily="34" charset="-128"/>
              </a:rPr>
              <a:t>Why the focus on text?</a:t>
            </a:r>
          </a:p>
        </p:txBody>
      </p:sp>
      <p:sp>
        <p:nvSpPr>
          <p:cNvPr id="91138" name="Rectangle 3">
            <a:extLst>
              <a:ext uri="{FF2B5EF4-FFF2-40B4-BE49-F238E27FC236}">
                <a16:creationId xmlns:a16="http://schemas.microsoft.com/office/drawing/2014/main" id="{A94B224F-6EF0-3069-38F7-BE8393CA1890}"/>
              </a:ext>
            </a:extLst>
          </p:cNvPr>
          <p:cNvSpPr>
            <a:spLocks noGrp="1" noChangeArrowheads="1"/>
          </p:cNvSpPr>
          <p:nvPr>
            <p:ph type="body" idx="1"/>
          </p:nvPr>
        </p:nvSpPr>
        <p:spPr/>
        <p:txBody>
          <a:bodyPr/>
          <a:lstStyle/>
          <a:p>
            <a:r>
              <a:rPr lang="en-US" altLang="en-US">
                <a:ea typeface="ＭＳ Ｐゴシック" panose="020B0600070205080204" pitchFamily="34" charset="-128"/>
              </a:rPr>
              <a:t>Language is the most powerful query model</a:t>
            </a:r>
          </a:p>
          <a:p>
            <a:r>
              <a:rPr lang="en-US" altLang="en-US">
                <a:ea typeface="ＭＳ Ｐゴシック" panose="020B0600070205080204" pitchFamily="34" charset="-128"/>
              </a:rPr>
              <a:t>Language can be treated as text</a:t>
            </a:r>
          </a:p>
          <a:p>
            <a:r>
              <a:rPr lang="en-US" altLang="en-US">
                <a:ea typeface="ＭＳ Ｐゴシック" panose="020B0600070205080204" pitchFamily="34" charset="-128"/>
              </a:rPr>
              <a:t>Others?</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55CCFA2D-3FCD-3BCE-AE97-195F2AA11378}"/>
              </a:ext>
            </a:extLst>
          </p:cNvPr>
          <p:cNvSpPr>
            <a:spLocks noGrp="1" noChangeArrowheads="1"/>
          </p:cNvSpPr>
          <p:nvPr>
            <p:ph type="title"/>
          </p:nvPr>
        </p:nvSpPr>
        <p:spPr/>
        <p:txBody>
          <a:bodyPr/>
          <a:lstStyle/>
          <a:p>
            <a:r>
              <a:rPr lang="en-US" altLang="en-US" sz="4000">
                <a:ea typeface="ＭＳ Ｐゴシック" panose="020B0600070205080204" pitchFamily="34" charset="-128"/>
              </a:rPr>
              <a:t>Information Retrieval from Collections of Textual Documents</a:t>
            </a:r>
            <a:endParaRPr lang="en-US" altLang="en-US">
              <a:ea typeface="ＭＳ Ｐゴシック" panose="020B0600070205080204" pitchFamily="34" charset="-128"/>
            </a:endParaRPr>
          </a:p>
        </p:txBody>
      </p:sp>
      <p:sp>
        <p:nvSpPr>
          <p:cNvPr id="92162" name="Text Box 3">
            <a:extLst>
              <a:ext uri="{FF2B5EF4-FFF2-40B4-BE49-F238E27FC236}">
                <a16:creationId xmlns:a16="http://schemas.microsoft.com/office/drawing/2014/main" id="{B6A8C37C-EB29-BE46-9D29-85D425130ED5}"/>
              </a:ext>
            </a:extLst>
          </p:cNvPr>
          <p:cNvSpPr txBox="1">
            <a:spLocks noChangeArrowheads="1"/>
          </p:cNvSpPr>
          <p:nvPr/>
        </p:nvSpPr>
        <p:spPr bwMode="auto">
          <a:xfrm>
            <a:off x="762000" y="1981200"/>
            <a:ext cx="75438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914400" indent="-457200">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Tx/>
              <a:buFont typeface="Times" pitchFamily="2" charset="0"/>
              <a:buNone/>
            </a:pPr>
            <a:r>
              <a:rPr lang="en-US" altLang="en-US" sz="2400" b="1">
                <a:solidFill>
                  <a:srgbClr val="0000CC"/>
                </a:solidFill>
              </a:rPr>
              <a:t>Major Categories of Methods</a:t>
            </a:r>
            <a:endParaRPr lang="en-US" altLang="en-US" sz="2400"/>
          </a:p>
          <a:p>
            <a:pPr>
              <a:spcBef>
                <a:spcPct val="50000"/>
              </a:spcBef>
              <a:buClrTx/>
              <a:buFont typeface="Times" pitchFamily="2" charset="0"/>
              <a:buAutoNum type="arabicPeriod"/>
            </a:pPr>
            <a:r>
              <a:rPr lang="en-US" altLang="en-US" sz="2400" b="1">
                <a:solidFill>
                  <a:srgbClr val="0000CC"/>
                </a:solidFill>
              </a:rPr>
              <a:t>Exact matching</a:t>
            </a:r>
            <a:r>
              <a:rPr lang="en-US" altLang="en-US" sz="2400"/>
              <a:t> (Boolean) </a:t>
            </a:r>
          </a:p>
          <a:p>
            <a:pPr>
              <a:spcBef>
                <a:spcPct val="50000"/>
              </a:spcBef>
              <a:buClrTx/>
              <a:buFont typeface="Times" pitchFamily="2" charset="0"/>
              <a:buAutoNum type="arabicPeriod"/>
            </a:pPr>
            <a:r>
              <a:rPr lang="en-US" altLang="en-US" sz="2400"/>
              <a:t>Ranking by </a:t>
            </a:r>
            <a:r>
              <a:rPr lang="en-US" altLang="en-US" sz="2400" b="1">
                <a:solidFill>
                  <a:srgbClr val="0000CC"/>
                </a:solidFill>
              </a:rPr>
              <a:t>similarity to query</a:t>
            </a:r>
            <a:r>
              <a:rPr lang="en-US" altLang="en-US" sz="2400"/>
              <a:t> (vector space model)</a:t>
            </a:r>
          </a:p>
          <a:p>
            <a:pPr>
              <a:spcBef>
                <a:spcPct val="50000"/>
              </a:spcBef>
              <a:buClrTx/>
              <a:buFont typeface="Times" pitchFamily="2" charset="0"/>
              <a:buAutoNum type="arabicPeriod"/>
            </a:pPr>
            <a:r>
              <a:rPr lang="en-US" altLang="en-US" sz="2400"/>
              <a:t>Ranking of matches by </a:t>
            </a:r>
            <a:r>
              <a:rPr lang="en-US" altLang="en-US" sz="2400" b="1">
                <a:solidFill>
                  <a:srgbClr val="0000CC"/>
                </a:solidFill>
              </a:rPr>
              <a:t>importance of documents</a:t>
            </a:r>
            <a:r>
              <a:rPr lang="en-US" altLang="en-US" sz="2400"/>
              <a:t> (PageRank)</a:t>
            </a:r>
          </a:p>
          <a:p>
            <a:pPr>
              <a:spcBef>
                <a:spcPct val="50000"/>
              </a:spcBef>
              <a:buClrTx/>
              <a:buFont typeface="Times" pitchFamily="2" charset="0"/>
              <a:buAutoNum type="arabicPeriod"/>
            </a:pPr>
            <a:r>
              <a:rPr lang="en-US" altLang="en-US" sz="2400"/>
              <a:t>Combination methods</a:t>
            </a:r>
          </a:p>
          <a:p>
            <a:pPr lvl="1">
              <a:spcBef>
                <a:spcPct val="50000"/>
              </a:spcBef>
              <a:buClrTx/>
              <a:buFont typeface="Times" pitchFamily="2" charset="0"/>
              <a:buNone/>
            </a:pPr>
            <a:r>
              <a:rPr lang="en-US" altLang="en-US" sz="2400"/>
              <a:t>What happens in major search engines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295A7809-B256-EA59-8A66-6FD27B09F953}"/>
              </a:ext>
            </a:extLst>
          </p:cNvPr>
          <p:cNvSpPr>
            <a:spLocks noGrp="1" noChangeArrowheads="1"/>
          </p:cNvSpPr>
          <p:nvPr>
            <p:ph type="title"/>
          </p:nvPr>
        </p:nvSpPr>
        <p:spPr/>
        <p:txBody>
          <a:bodyPr/>
          <a:lstStyle/>
          <a:p>
            <a:r>
              <a:rPr lang="en-US" altLang="en-US">
                <a:ea typeface="ＭＳ Ｐゴシック" panose="020B0600070205080204" pitchFamily="34" charset="-128"/>
              </a:rPr>
              <a:t>Text Based Information Retrieval</a:t>
            </a:r>
          </a:p>
        </p:txBody>
      </p:sp>
      <p:sp>
        <p:nvSpPr>
          <p:cNvPr id="93186" name="Text Box 3">
            <a:extLst>
              <a:ext uri="{FF2B5EF4-FFF2-40B4-BE49-F238E27FC236}">
                <a16:creationId xmlns:a16="http://schemas.microsoft.com/office/drawing/2014/main" id="{D0CB50EE-1279-3A6F-2C24-090ECCA3455C}"/>
              </a:ext>
            </a:extLst>
          </p:cNvPr>
          <p:cNvSpPr txBox="1">
            <a:spLocks noChangeArrowheads="1"/>
          </p:cNvSpPr>
          <p:nvPr/>
        </p:nvSpPr>
        <p:spPr bwMode="auto">
          <a:xfrm>
            <a:off x="1295400" y="1524000"/>
            <a:ext cx="67056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Tx/>
              <a:buFontTx/>
              <a:buNone/>
            </a:pPr>
            <a:r>
              <a:rPr lang="en-US" altLang="en-US" sz="2400"/>
              <a:t>Most </a:t>
            </a:r>
            <a:r>
              <a:rPr lang="en-US" altLang="en-US" sz="2400" b="1">
                <a:solidFill>
                  <a:srgbClr val="0000CC"/>
                </a:solidFill>
              </a:rPr>
              <a:t>matching</a:t>
            </a:r>
            <a:r>
              <a:rPr lang="en-US" altLang="en-US" sz="2400"/>
              <a:t> methods are based on </a:t>
            </a:r>
            <a:r>
              <a:rPr lang="en-US" altLang="en-US" sz="2400" b="1">
                <a:solidFill>
                  <a:srgbClr val="0000CC"/>
                </a:solidFill>
              </a:rPr>
              <a:t>Boolean operators</a:t>
            </a:r>
            <a:r>
              <a:rPr lang="en-US" altLang="en-US" sz="2400"/>
              <a:t>.</a:t>
            </a:r>
          </a:p>
          <a:p>
            <a:pPr>
              <a:spcBef>
                <a:spcPct val="50000"/>
              </a:spcBef>
              <a:buClrTx/>
              <a:buFontTx/>
              <a:buNone/>
            </a:pPr>
            <a:r>
              <a:rPr lang="en-US" altLang="en-US" sz="2400"/>
              <a:t>Most </a:t>
            </a:r>
            <a:r>
              <a:rPr lang="en-US" altLang="en-US" sz="2400" b="1">
                <a:solidFill>
                  <a:srgbClr val="0000CC"/>
                </a:solidFill>
              </a:rPr>
              <a:t>ranking</a:t>
            </a:r>
            <a:r>
              <a:rPr lang="en-US" altLang="en-US" sz="2400"/>
              <a:t> methods are based on the</a:t>
            </a:r>
            <a:r>
              <a:rPr lang="en-US" altLang="en-US" sz="2400" b="1" i="1"/>
              <a:t> </a:t>
            </a:r>
            <a:r>
              <a:rPr lang="en-US" altLang="en-US" sz="2400" b="1">
                <a:solidFill>
                  <a:srgbClr val="0000CC"/>
                </a:solidFill>
              </a:rPr>
              <a:t>vector space model.  </a:t>
            </a:r>
          </a:p>
          <a:p>
            <a:pPr>
              <a:spcBef>
                <a:spcPct val="50000"/>
              </a:spcBef>
              <a:buClrTx/>
              <a:buFontTx/>
              <a:buNone/>
            </a:pPr>
            <a:r>
              <a:rPr lang="en-US" altLang="en-US" sz="2400" b="1">
                <a:solidFill>
                  <a:srgbClr val="0000CC"/>
                </a:solidFill>
              </a:rPr>
              <a:t>Web search</a:t>
            </a:r>
            <a:r>
              <a:rPr lang="en-US" altLang="en-US" sz="2400">
                <a:solidFill>
                  <a:srgbClr val="0000CC"/>
                </a:solidFill>
              </a:rPr>
              <a:t> </a:t>
            </a:r>
            <a:r>
              <a:rPr lang="en-US" altLang="en-US" sz="2400"/>
              <a:t>methods combine vector space model with ranking based on importance of documents.</a:t>
            </a:r>
          </a:p>
          <a:p>
            <a:pPr>
              <a:spcBef>
                <a:spcPct val="50000"/>
              </a:spcBef>
              <a:buClrTx/>
              <a:buFontTx/>
              <a:buNone/>
            </a:pPr>
            <a:r>
              <a:rPr lang="en-US" altLang="en-US" sz="2400"/>
              <a:t>Many practical systems combine features of several approaches.</a:t>
            </a:r>
          </a:p>
          <a:p>
            <a:pPr>
              <a:spcBef>
                <a:spcPct val="50000"/>
              </a:spcBef>
              <a:buClrTx/>
              <a:buFontTx/>
              <a:buNone/>
            </a:pPr>
            <a:r>
              <a:rPr lang="en-US" altLang="en-US" sz="2400"/>
              <a:t>In the basic form, all approaches treat </a:t>
            </a:r>
            <a:r>
              <a:rPr lang="en-US" altLang="en-US" sz="2400" b="1">
                <a:solidFill>
                  <a:srgbClr val="0000CC"/>
                </a:solidFill>
              </a:rPr>
              <a:t>words</a:t>
            </a:r>
            <a:r>
              <a:rPr lang="en-US" altLang="en-US" sz="2400"/>
              <a:t> as </a:t>
            </a:r>
            <a:r>
              <a:rPr lang="en-US" altLang="en-US" sz="2400" b="1">
                <a:solidFill>
                  <a:srgbClr val="0000CC"/>
                </a:solidFill>
              </a:rPr>
              <a:t>separate tokens</a:t>
            </a:r>
            <a:r>
              <a:rPr lang="en-US" altLang="en-US" sz="2400"/>
              <a:t> with minimal attempt to interpret them linguistically.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7" name="Picture 2">
            <a:extLst>
              <a:ext uri="{FF2B5EF4-FFF2-40B4-BE49-F238E27FC236}">
                <a16:creationId xmlns:a16="http://schemas.microsoft.com/office/drawing/2014/main" id="{76AE36D5-F5B7-340C-2EDA-0EBF18CF3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64389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3">
            <a:extLst>
              <a:ext uri="{FF2B5EF4-FFF2-40B4-BE49-F238E27FC236}">
                <a16:creationId xmlns:a16="http://schemas.microsoft.com/office/drawing/2014/main" id="{743288E0-CCEF-A15D-C43A-45308AD2D9AD}"/>
              </a:ext>
            </a:extLst>
          </p:cNvPr>
          <p:cNvSpPr>
            <a:spLocks noChangeArrowheads="1"/>
          </p:cNvSpPr>
          <p:nvPr/>
        </p:nvSpPr>
        <p:spPr bwMode="auto">
          <a:xfrm>
            <a:off x="0" y="15240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buClrTx/>
            </a:pPr>
            <a:r>
              <a:rPr lang="en-US" altLang="en-US" sz="1600" b="1"/>
              <a:t>Soon most everything will be recorded  and indexed</a:t>
            </a:r>
          </a:p>
          <a:p>
            <a:pPr>
              <a:buClrTx/>
            </a:pPr>
            <a:r>
              <a:rPr lang="en-US" altLang="en-US" sz="1600" b="1"/>
              <a:t>Much will remain local</a:t>
            </a:r>
          </a:p>
          <a:p>
            <a:pPr>
              <a:buClrTx/>
            </a:pPr>
            <a:r>
              <a:rPr lang="en-US" altLang="en-US" sz="1600" b="1"/>
              <a:t>Most bytes will never be seen by humans.</a:t>
            </a:r>
          </a:p>
          <a:p>
            <a:pPr>
              <a:buClrTx/>
            </a:pPr>
            <a:r>
              <a:rPr lang="en-US" altLang="en-US" sz="1600" b="1"/>
              <a:t>Search, data summarization, trend detection, information and knowledge extraction and discovery are key technologies</a:t>
            </a:r>
          </a:p>
          <a:p>
            <a:pPr>
              <a:buClrTx/>
            </a:pPr>
            <a:r>
              <a:rPr lang="en-US" altLang="en-US" sz="1600" b="1"/>
              <a:t>So will be infrastructure to manage this.</a:t>
            </a:r>
          </a:p>
        </p:txBody>
      </p:sp>
      <p:sp>
        <p:nvSpPr>
          <p:cNvPr id="24579" name="Text Box 4">
            <a:extLst>
              <a:ext uri="{FF2B5EF4-FFF2-40B4-BE49-F238E27FC236}">
                <a16:creationId xmlns:a16="http://schemas.microsoft.com/office/drawing/2014/main" id="{B60F8320-9B7F-F7C1-2A2E-6A773A01817A}"/>
              </a:ext>
            </a:extLst>
          </p:cNvPr>
          <p:cNvSpPr txBox="1">
            <a:spLocks noChangeArrowheads="1"/>
          </p:cNvSpPr>
          <p:nvPr/>
        </p:nvSpPr>
        <p:spPr bwMode="auto">
          <a:xfrm>
            <a:off x="381000" y="533400"/>
            <a:ext cx="782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b="1">
                <a:solidFill>
                  <a:srgbClr val="FF0000"/>
                </a:solidFill>
              </a:rPr>
              <a:t>Digitization of Everything: the Zettabytes are coming</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DF3EA4DF-38CC-CDBC-9DB2-E94B98C91F31}"/>
              </a:ext>
            </a:extLst>
          </p:cNvPr>
          <p:cNvSpPr>
            <a:spLocks noGrp="1" noChangeArrowheads="1"/>
          </p:cNvSpPr>
          <p:nvPr>
            <p:ph type="title"/>
          </p:nvPr>
        </p:nvSpPr>
        <p:spPr/>
        <p:txBody>
          <a:bodyPr/>
          <a:lstStyle/>
          <a:p>
            <a:r>
              <a:rPr lang="en-US" altLang="en-US">
                <a:ea typeface="ＭＳ Ｐゴシック" panose="020B0600070205080204" pitchFamily="34" charset="-128"/>
              </a:rPr>
              <a:t>Statistical Properties of Text</a:t>
            </a:r>
          </a:p>
        </p:txBody>
      </p:sp>
      <p:sp>
        <p:nvSpPr>
          <p:cNvPr id="94210" name="Rectangle 3">
            <a:extLst>
              <a:ext uri="{FF2B5EF4-FFF2-40B4-BE49-F238E27FC236}">
                <a16:creationId xmlns:a16="http://schemas.microsoft.com/office/drawing/2014/main" id="{3385C0C8-789F-9F7A-DABF-E3E5019BC15A}"/>
              </a:ext>
            </a:extLst>
          </p:cNvPr>
          <p:cNvSpPr>
            <a:spLocks noGrp="1" noChangeArrowheads="1"/>
          </p:cNvSpPr>
          <p:nvPr>
            <p:ph type="body" idx="1"/>
          </p:nvPr>
        </p:nvSpPr>
        <p:spPr/>
        <p:txBody>
          <a:bodyPr/>
          <a:lstStyle/>
          <a:p>
            <a:r>
              <a:rPr lang="en-US" altLang="en-US">
                <a:ea typeface="ＭＳ Ｐゴシック" panose="020B0600070205080204" pitchFamily="34" charset="-128"/>
              </a:rPr>
              <a:t>Token occurrences in text are </a:t>
            </a:r>
            <a:r>
              <a:rPr lang="en-US" altLang="en-US">
                <a:solidFill>
                  <a:srgbClr val="FF3300"/>
                </a:solidFill>
                <a:ea typeface="ＭＳ Ｐゴシック" panose="020B0600070205080204" pitchFamily="34" charset="-128"/>
              </a:rPr>
              <a:t>not</a:t>
            </a:r>
            <a:r>
              <a:rPr lang="en-US" altLang="en-US">
                <a:ea typeface="ＭＳ Ｐゴシック" panose="020B0600070205080204" pitchFamily="34" charset="-128"/>
              </a:rPr>
              <a:t> uniformly distributed</a:t>
            </a:r>
          </a:p>
          <a:p>
            <a:r>
              <a:rPr lang="en-US" altLang="en-US">
                <a:ea typeface="ＭＳ Ｐゴシック" panose="020B0600070205080204" pitchFamily="34" charset="-128"/>
              </a:rPr>
              <a:t>They are also </a:t>
            </a:r>
            <a:r>
              <a:rPr lang="en-US" altLang="en-US">
                <a:solidFill>
                  <a:srgbClr val="FF3300"/>
                </a:solidFill>
                <a:ea typeface="ＭＳ Ｐゴシック" panose="020B0600070205080204" pitchFamily="34" charset="-128"/>
              </a:rPr>
              <a:t>not</a:t>
            </a:r>
            <a:r>
              <a:rPr lang="en-US" altLang="en-US">
                <a:ea typeface="ＭＳ Ｐゴシック" panose="020B0600070205080204" pitchFamily="34" charset="-128"/>
              </a:rPr>
              <a:t> normally distributed</a:t>
            </a:r>
          </a:p>
          <a:p>
            <a:r>
              <a:rPr lang="en-US" altLang="en-US">
                <a:ea typeface="ＭＳ Ｐゴシック" panose="020B0600070205080204" pitchFamily="34" charset="-128"/>
              </a:rPr>
              <a:t>They do exhibit a </a:t>
            </a:r>
            <a:r>
              <a:rPr lang="en-US" altLang="en-US">
                <a:solidFill>
                  <a:schemeClr val="accent2"/>
                </a:solidFill>
                <a:ea typeface="ＭＳ Ｐゴシック" panose="020B0600070205080204" pitchFamily="34" charset="-128"/>
              </a:rPr>
              <a:t>Zipf distribution</a:t>
            </a:r>
            <a:endParaRPr lang="en-US" altLang="en-US">
              <a:solidFill>
                <a:schemeClr val="accent1"/>
              </a:solidFill>
              <a:ea typeface="ＭＳ Ｐゴシック" panose="020B0600070205080204"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B267C00A-452A-9D27-6442-4E82063730F2}"/>
              </a:ext>
            </a:extLst>
          </p:cNvPr>
          <p:cNvSpPr>
            <a:spLocks noGrp="1" noChangeArrowheads="1"/>
          </p:cNvSpPr>
          <p:nvPr>
            <p:ph type="title"/>
          </p:nvPr>
        </p:nvSpPr>
        <p:spPr>
          <a:xfrm>
            <a:off x="609600" y="228600"/>
            <a:ext cx="7772400" cy="1143000"/>
          </a:xfrm>
        </p:spPr>
        <p:txBody>
          <a:bodyPr/>
          <a:lstStyle/>
          <a:p>
            <a:r>
              <a:rPr lang="en-US" altLang="en-US">
                <a:ea typeface="ＭＳ Ｐゴシック" panose="020B0600070205080204" pitchFamily="34" charset="-128"/>
              </a:rPr>
              <a:t>Zipf Distribution</a:t>
            </a:r>
          </a:p>
        </p:txBody>
      </p:sp>
      <p:sp>
        <p:nvSpPr>
          <p:cNvPr id="95234" name="Rectangle 3">
            <a:extLst>
              <a:ext uri="{FF2B5EF4-FFF2-40B4-BE49-F238E27FC236}">
                <a16:creationId xmlns:a16="http://schemas.microsoft.com/office/drawing/2014/main" id="{970A3327-E125-F201-4E02-118138218478}"/>
              </a:ext>
            </a:extLst>
          </p:cNvPr>
          <p:cNvSpPr>
            <a:spLocks noGrp="1" noChangeArrowheads="1"/>
          </p:cNvSpPr>
          <p:nvPr>
            <p:ph type="body" idx="1"/>
          </p:nvPr>
        </p:nvSpPr>
        <p:spPr>
          <a:xfrm>
            <a:off x="609600" y="1143000"/>
            <a:ext cx="7772400" cy="4114800"/>
          </a:xfrm>
        </p:spPr>
        <p:txBody>
          <a:bodyPr/>
          <a:lstStyle/>
          <a:p>
            <a:pPr lvl="1">
              <a:buFontTx/>
              <a:buNone/>
            </a:pPr>
            <a:endParaRPr lang="en-US" altLang="en-US" sz="3200">
              <a:ea typeface="ＭＳ Ｐゴシック" panose="020B0600070205080204" pitchFamily="34" charset="-128"/>
            </a:endParaRPr>
          </a:p>
          <a:p>
            <a:r>
              <a:rPr lang="en-US" altLang="en-US" sz="3600">
                <a:ea typeface="ＭＳ Ｐゴシック" panose="020B0600070205080204" pitchFamily="34" charset="-128"/>
              </a:rPr>
              <a:t>The Important Points:</a:t>
            </a:r>
          </a:p>
          <a:p>
            <a:pPr lvl="1"/>
            <a:r>
              <a:rPr lang="en-US" altLang="en-US">
                <a:ea typeface="ＭＳ Ｐゴシック" panose="020B0600070205080204" pitchFamily="34" charset="-128"/>
              </a:rPr>
              <a:t>a </a:t>
            </a:r>
            <a:r>
              <a:rPr lang="en-US" altLang="en-US">
                <a:solidFill>
                  <a:schemeClr val="tx2"/>
                </a:solidFill>
                <a:ea typeface="ＭＳ Ｐゴシック" panose="020B0600070205080204" pitchFamily="34" charset="-128"/>
              </a:rPr>
              <a:t>few</a:t>
            </a:r>
            <a:r>
              <a:rPr lang="en-US" altLang="en-US">
                <a:ea typeface="ＭＳ Ｐゴシック" panose="020B0600070205080204" pitchFamily="34" charset="-128"/>
              </a:rPr>
              <a:t> elements occur </a:t>
            </a:r>
            <a:r>
              <a:rPr lang="en-US" altLang="en-US" i="1">
                <a:solidFill>
                  <a:schemeClr val="tx2"/>
                </a:solidFill>
                <a:ea typeface="ＭＳ Ｐゴシック" panose="020B0600070205080204" pitchFamily="34" charset="-128"/>
              </a:rPr>
              <a:t>very</a:t>
            </a:r>
            <a:r>
              <a:rPr lang="en-US" altLang="en-US">
                <a:solidFill>
                  <a:schemeClr val="tx2"/>
                </a:solidFill>
                <a:ea typeface="ＭＳ Ｐゴシック" panose="020B0600070205080204" pitchFamily="34" charset="-128"/>
              </a:rPr>
              <a:t> </a:t>
            </a:r>
            <a:r>
              <a:rPr lang="en-US" altLang="en-US" i="1">
                <a:solidFill>
                  <a:schemeClr val="tx2"/>
                </a:solidFill>
                <a:ea typeface="ＭＳ Ｐゴシック" panose="020B0600070205080204" pitchFamily="34" charset="-128"/>
              </a:rPr>
              <a:t>frequently</a:t>
            </a:r>
          </a:p>
          <a:p>
            <a:pPr lvl="1"/>
            <a:r>
              <a:rPr lang="en-US" altLang="en-US">
                <a:ea typeface="ＭＳ Ｐゴシック" panose="020B0600070205080204" pitchFamily="34" charset="-128"/>
              </a:rPr>
              <a:t>a medium number of elements have medium frequency</a:t>
            </a:r>
          </a:p>
          <a:p>
            <a:pPr lvl="1"/>
            <a:r>
              <a:rPr lang="en-US" altLang="en-US">
                <a:solidFill>
                  <a:schemeClr val="tx2"/>
                </a:solidFill>
                <a:ea typeface="ＭＳ Ｐゴシック" panose="020B0600070205080204" pitchFamily="34" charset="-128"/>
              </a:rPr>
              <a:t>many</a:t>
            </a:r>
            <a:r>
              <a:rPr lang="en-US" altLang="en-US">
                <a:solidFill>
                  <a:schemeClr val="accent2"/>
                </a:solidFill>
                <a:ea typeface="ＭＳ Ｐゴシック" panose="020B0600070205080204" pitchFamily="34" charset="-128"/>
              </a:rPr>
              <a:t> </a:t>
            </a:r>
            <a:r>
              <a:rPr lang="en-US" altLang="en-US">
                <a:ea typeface="ＭＳ Ｐゴシック" panose="020B0600070205080204" pitchFamily="34" charset="-128"/>
              </a:rPr>
              <a:t>elements occur </a:t>
            </a:r>
            <a:r>
              <a:rPr lang="en-US" altLang="en-US" i="1">
                <a:solidFill>
                  <a:schemeClr val="tx2"/>
                </a:solidFill>
                <a:ea typeface="ＭＳ Ｐゴシック" panose="020B0600070205080204" pitchFamily="34" charset="-128"/>
              </a:rPr>
              <a:t>very infrequently</a:t>
            </a:r>
            <a:endParaRPr lang="en-US" altLang="en-US" sz="3200" i="1">
              <a:solidFill>
                <a:schemeClr val="tx2"/>
              </a:solidFill>
              <a:ea typeface="ＭＳ Ｐゴシック" panose="020B0600070205080204"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BD4D0863-4D30-9727-5114-0AC7E9DC6EE2}"/>
              </a:ext>
            </a:extLst>
          </p:cNvPr>
          <p:cNvSpPr>
            <a:spLocks noChangeArrowheads="1"/>
          </p:cNvSpPr>
          <p:nvPr/>
        </p:nvSpPr>
        <p:spPr bwMode="auto">
          <a:xfrm>
            <a:off x="2971800" y="2895600"/>
            <a:ext cx="2057400" cy="1447800"/>
          </a:xfrm>
          <a:prstGeom prst="rect">
            <a:avLst/>
          </a:prstGeom>
          <a:solidFill>
            <a:srgbClr val="FFCC99"/>
          </a:solidFill>
          <a:ln w="12700">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96258" name="Rectangle 3">
            <a:extLst>
              <a:ext uri="{FF2B5EF4-FFF2-40B4-BE49-F238E27FC236}">
                <a16:creationId xmlns:a16="http://schemas.microsoft.com/office/drawing/2014/main" id="{D641BC49-C3A3-F973-D242-858404A42DE3}"/>
              </a:ext>
            </a:extLst>
          </p:cNvPr>
          <p:cNvSpPr>
            <a:spLocks noGrp="1" noChangeArrowheads="1"/>
          </p:cNvSpPr>
          <p:nvPr>
            <p:ph type="title"/>
          </p:nvPr>
        </p:nvSpPr>
        <p:spPr>
          <a:xfrm>
            <a:off x="609600" y="228600"/>
            <a:ext cx="7772400" cy="1143000"/>
          </a:xfrm>
        </p:spPr>
        <p:txBody>
          <a:bodyPr/>
          <a:lstStyle/>
          <a:p>
            <a:r>
              <a:rPr lang="en-US" altLang="en-US">
                <a:ea typeface="ＭＳ Ｐゴシック" panose="020B0600070205080204" pitchFamily="34" charset="-128"/>
              </a:rPr>
              <a:t>Zipf Distribution</a:t>
            </a:r>
          </a:p>
        </p:txBody>
      </p:sp>
      <p:sp>
        <p:nvSpPr>
          <p:cNvPr id="96259" name="Rectangle 4">
            <a:extLst>
              <a:ext uri="{FF2B5EF4-FFF2-40B4-BE49-F238E27FC236}">
                <a16:creationId xmlns:a16="http://schemas.microsoft.com/office/drawing/2014/main" id="{CE3C3A4B-1CC7-872F-FB39-31F9970E61FA}"/>
              </a:ext>
            </a:extLst>
          </p:cNvPr>
          <p:cNvSpPr>
            <a:spLocks noGrp="1" noChangeArrowheads="1"/>
          </p:cNvSpPr>
          <p:nvPr>
            <p:ph type="body" idx="1"/>
          </p:nvPr>
        </p:nvSpPr>
        <p:spPr>
          <a:xfrm>
            <a:off x="609600" y="1143000"/>
            <a:ext cx="7772400" cy="4114800"/>
          </a:xfrm>
        </p:spPr>
        <p:txBody>
          <a:bodyPr/>
          <a:lstStyle/>
          <a:p>
            <a:pPr>
              <a:lnSpc>
                <a:spcPct val="90000"/>
              </a:lnSpc>
            </a:pPr>
            <a:r>
              <a:rPr lang="en-US" altLang="en-US" sz="2400">
                <a:ea typeface="ＭＳ Ｐゴシック" panose="020B0600070205080204" pitchFamily="34" charset="-128"/>
              </a:rPr>
              <a:t>The product of the frequency of words (f) and their rank (r) is approximately constant</a:t>
            </a:r>
          </a:p>
          <a:p>
            <a:pPr lvl="1">
              <a:lnSpc>
                <a:spcPct val="90000"/>
              </a:lnSpc>
            </a:pPr>
            <a:r>
              <a:rPr lang="en-US" altLang="en-US" sz="2000">
                <a:ea typeface="ＭＳ Ｐゴシック" panose="020B0600070205080204" pitchFamily="34" charset="-128"/>
              </a:rPr>
              <a:t>Rank = order of words</a:t>
            </a:r>
            <a:r>
              <a:rPr lang="ja-JP" altLang="en-US" sz="2000">
                <a:ea typeface="ＭＳ Ｐゴシック" panose="020B0600070205080204" pitchFamily="34" charset="-128"/>
              </a:rPr>
              <a:t>’</a:t>
            </a:r>
            <a:r>
              <a:rPr lang="en-US" altLang="ja-JP" sz="2000">
                <a:ea typeface="ＭＳ Ｐゴシック" panose="020B0600070205080204" pitchFamily="34" charset="-128"/>
              </a:rPr>
              <a:t> frequency of occurrence</a:t>
            </a:r>
          </a:p>
          <a:p>
            <a:pPr lvl="1">
              <a:lnSpc>
                <a:spcPct val="90000"/>
              </a:lnSpc>
            </a:pPr>
            <a:endParaRPr lang="en-US" altLang="en-US" sz="2000">
              <a:ea typeface="ＭＳ Ｐゴシック" panose="020B0600070205080204" pitchFamily="34" charset="-128"/>
            </a:endParaRPr>
          </a:p>
          <a:p>
            <a:pPr lvl="1">
              <a:lnSpc>
                <a:spcPct val="90000"/>
              </a:lnSpc>
            </a:pPr>
            <a:endParaRPr lang="en-US" altLang="en-US" sz="2000">
              <a:ea typeface="ＭＳ Ｐゴシック" panose="020B0600070205080204" pitchFamily="34" charset="-128"/>
            </a:endParaRPr>
          </a:p>
          <a:p>
            <a:pPr lvl="1">
              <a:lnSpc>
                <a:spcPct val="90000"/>
              </a:lnSpc>
            </a:pPr>
            <a:endParaRPr lang="en-US" altLang="en-US" sz="2000">
              <a:ea typeface="ＭＳ Ｐゴシック" panose="020B0600070205080204" pitchFamily="34" charset="-128"/>
            </a:endParaRPr>
          </a:p>
          <a:p>
            <a:pPr>
              <a:lnSpc>
                <a:spcPct val="90000"/>
              </a:lnSpc>
            </a:pPr>
            <a:endParaRPr lang="en-US" altLang="en-US" sz="2000">
              <a:ea typeface="ＭＳ Ｐゴシック" panose="020B0600070205080204" pitchFamily="34" charset="-128"/>
            </a:endParaRPr>
          </a:p>
          <a:p>
            <a:pPr>
              <a:lnSpc>
                <a:spcPct val="90000"/>
              </a:lnSpc>
            </a:pPr>
            <a:endParaRPr lang="en-US" altLang="en-US" sz="2000">
              <a:ea typeface="ＭＳ Ｐゴシック" panose="020B0600070205080204" pitchFamily="34" charset="-128"/>
            </a:endParaRPr>
          </a:p>
          <a:p>
            <a:pPr>
              <a:lnSpc>
                <a:spcPct val="90000"/>
              </a:lnSpc>
            </a:pPr>
            <a:endParaRPr lang="en-US" altLang="en-US" sz="2000">
              <a:ea typeface="ＭＳ Ｐゴシック" panose="020B0600070205080204" pitchFamily="34" charset="-128"/>
            </a:endParaRPr>
          </a:p>
          <a:p>
            <a:pPr>
              <a:lnSpc>
                <a:spcPct val="90000"/>
              </a:lnSpc>
            </a:pPr>
            <a:endParaRPr lang="en-US" altLang="en-US" sz="2000">
              <a:ea typeface="ＭＳ Ｐゴシック" panose="020B0600070205080204" pitchFamily="34" charset="-128"/>
            </a:endParaRPr>
          </a:p>
          <a:p>
            <a:pPr>
              <a:lnSpc>
                <a:spcPct val="90000"/>
              </a:lnSpc>
            </a:pPr>
            <a:r>
              <a:rPr lang="en-US" altLang="en-US" sz="2000">
                <a:ea typeface="ＭＳ Ｐゴシック" panose="020B0600070205080204" pitchFamily="34" charset="-128"/>
              </a:rPr>
              <a:t>Another way to state this is with an approximately correct rule of thumb:</a:t>
            </a:r>
          </a:p>
          <a:p>
            <a:pPr lvl="1">
              <a:lnSpc>
                <a:spcPct val="90000"/>
              </a:lnSpc>
            </a:pPr>
            <a:r>
              <a:rPr lang="en-US" altLang="en-US" sz="1800">
                <a:ea typeface="ＭＳ Ｐゴシック" panose="020B0600070205080204" pitchFamily="34" charset="-128"/>
              </a:rPr>
              <a:t>Say the most common term occurs C times</a:t>
            </a:r>
          </a:p>
          <a:p>
            <a:pPr lvl="1">
              <a:lnSpc>
                <a:spcPct val="90000"/>
              </a:lnSpc>
            </a:pPr>
            <a:r>
              <a:rPr lang="en-US" altLang="en-US" sz="1800">
                <a:ea typeface="ＭＳ Ｐゴシック" panose="020B0600070205080204" pitchFamily="34" charset="-128"/>
              </a:rPr>
              <a:t>The second most common occurs C/2 times</a:t>
            </a:r>
          </a:p>
          <a:p>
            <a:pPr lvl="1">
              <a:lnSpc>
                <a:spcPct val="90000"/>
              </a:lnSpc>
            </a:pPr>
            <a:r>
              <a:rPr lang="en-US" altLang="en-US" sz="1800">
                <a:ea typeface="ＭＳ Ｐゴシック" panose="020B0600070205080204" pitchFamily="34" charset="-128"/>
              </a:rPr>
              <a:t>The third most common occurs C/3 times</a:t>
            </a:r>
          </a:p>
          <a:p>
            <a:pPr lvl="1">
              <a:lnSpc>
                <a:spcPct val="90000"/>
              </a:lnSpc>
            </a:pPr>
            <a:r>
              <a:rPr lang="en-US" altLang="en-US" sz="1800">
                <a:ea typeface="ＭＳ Ｐゴシック" panose="020B0600070205080204" pitchFamily="34" charset="-128"/>
              </a:rPr>
              <a:t>…</a:t>
            </a:r>
          </a:p>
          <a:p>
            <a:pPr>
              <a:lnSpc>
                <a:spcPct val="90000"/>
              </a:lnSpc>
            </a:pPr>
            <a:endParaRPr lang="en-US" altLang="en-US" sz="2800" i="1">
              <a:ea typeface="ＭＳ Ｐゴシック" panose="020B0600070205080204" pitchFamily="34" charset="-128"/>
            </a:endParaRPr>
          </a:p>
        </p:txBody>
      </p:sp>
      <p:graphicFrame>
        <p:nvGraphicFramePr>
          <p:cNvPr id="96260" name="Object 2">
            <a:extLst>
              <a:ext uri="{FF2B5EF4-FFF2-40B4-BE49-F238E27FC236}">
                <a16:creationId xmlns:a16="http://schemas.microsoft.com/office/drawing/2014/main" id="{587BE7F0-56B7-868C-3B9F-E4D025397C1D}"/>
              </a:ext>
            </a:extLst>
          </p:cNvPr>
          <p:cNvGraphicFramePr>
            <a:graphicFrameLocks noChangeAspect="1"/>
          </p:cNvGraphicFramePr>
          <p:nvPr/>
        </p:nvGraphicFramePr>
        <p:xfrm>
          <a:off x="3276600" y="3200400"/>
          <a:ext cx="1447800" cy="911225"/>
        </p:xfrm>
        <a:graphic>
          <a:graphicData uri="http://schemas.openxmlformats.org/presentationml/2006/ole">
            <mc:AlternateContent xmlns:mc="http://schemas.openxmlformats.org/markup-compatibility/2006">
              <mc:Choice xmlns:v="urn:schemas-microsoft-com:vml" Requires="v">
                <p:oleObj name="Equation" r:id="rId2" imgW="736600" imgH="406400" progId="Equation.3">
                  <p:embed/>
                </p:oleObj>
              </mc:Choice>
              <mc:Fallback>
                <p:oleObj name="Equation" r:id="rId2" imgW="736600" imgH="4064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200400"/>
                        <a:ext cx="1447800" cy="91122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11BEED7A-57E1-686D-4B1D-63E24F41EF87}"/>
              </a:ext>
            </a:extLst>
          </p:cNvPr>
          <p:cNvSpPr>
            <a:spLocks noGrp="1" noChangeArrowheads="1"/>
          </p:cNvSpPr>
          <p:nvPr>
            <p:ph type="title"/>
          </p:nvPr>
        </p:nvSpPr>
        <p:spPr/>
        <p:txBody>
          <a:bodyPr/>
          <a:lstStyle/>
          <a:p>
            <a:r>
              <a:rPr lang="en-US" altLang="en-US">
                <a:ea typeface="ＭＳ Ｐゴシック" panose="020B0600070205080204" pitchFamily="34" charset="-128"/>
              </a:rPr>
              <a:t>Zipf Distribution</a:t>
            </a:r>
            <a:br>
              <a:rPr lang="en-US" altLang="en-US">
                <a:ea typeface="ＭＳ Ｐゴシック" panose="020B0600070205080204" pitchFamily="34" charset="-128"/>
              </a:rPr>
            </a:br>
            <a:r>
              <a:rPr lang="en-US" altLang="en-US">
                <a:ea typeface="ＭＳ Ｐゴシック" panose="020B0600070205080204" pitchFamily="34" charset="-128"/>
              </a:rPr>
              <a:t>(linear and log scale)</a:t>
            </a:r>
          </a:p>
        </p:txBody>
      </p:sp>
      <p:pic>
        <p:nvPicPr>
          <p:cNvPr id="97282" name="Picture 3" descr="zipf_linear">
            <a:extLst>
              <a:ext uri="{FF2B5EF4-FFF2-40B4-BE49-F238E27FC236}">
                <a16:creationId xmlns:a16="http://schemas.microsoft.com/office/drawing/2014/main" id="{D3443784-1363-BFFF-CE30-2CA7841A1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333057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4" descr="zipf_log">
            <a:extLst>
              <a:ext uri="{FF2B5EF4-FFF2-40B4-BE49-F238E27FC236}">
                <a16:creationId xmlns:a16="http://schemas.microsoft.com/office/drawing/2014/main" id="{1F23BF95-4F72-2344-58E3-133834696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81200"/>
            <a:ext cx="3406775"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5">
            <a:extLst>
              <a:ext uri="{FF2B5EF4-FFF2-40B4-BE49-F238E27FC236}">
                <a16:creationId xmlns:a16="http://schemas.microsoft.com/office/drawing/2014/main" id="{CE42D861-ACF0-3702-F3CB-D283B3073750}"/>
              </a:ext>
            </a:extLst>
          </p:cNvPr>
          <p:cNvSpPr txBox="1">
            <a:spLocks noChangeArrowheads="1"/>
          </p:cNvSpPr>
          <p:nvPr/>
        </p:nvSpPr>
        <p:spPr bwMode="auto">
          <a:xfrm>
            <a:off x="288925" y="5299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Tree>
  </p:cSld>
  <p:clrMapOvr>
    <a:masterClrMapping/>
  </p:clrMapOvr>
  <p:transition spd="med">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0CAD2A46-27AE-3789-9E54-873D989641CA}"/>
              </a:ext>
            </a:extLst>
          </p:cNvPr>
          <p:cNvSpPr>
            <a:spLocks noGrp="1" noChangeArrowheads="1"/>
          </p:cNvSpPr>
          <p:nvPr>
            <p:ph type="title"/>
          </p:nvPr>
        </p:nvSpPr>
        <p:spPr/>
        <p:txBody>
          <a:bodyPr/>
          <a:lstStyle/>
          <a:p>
            <a:r>
              <a:rPr lang="en-US" altLang="en-US">
                <a:ea typeface="ＭＳ Ｐゴシック" panose="020B0600070205080204" pitchFamily="34" charset="-128"/>
              </a:rPr>
              <a:t>What Kinds of Data Exhibit a Zipf Distribution?</a:t>
            </a:r>
          </a:p>
        </p:txBody>
      </p:sp>
      <p:sp>
        <p:nvSpPr>
          <p:cNvPr id="98306" name="Rectangle 3">
            <a:extLst>
              <a:ext uri="{FF2B5EF4-FFF2-40B4-BE49-F238E27FC236}">
                <a16:creationId xmlns:a16="http://schemas.microsoft.com/office/drawing/2014/main" id="{2F1E9A72-4B1A-7650-2BA6-05C5A461786C}"/>
              </a:ext>
            </a:extLst>
          </p:cNvPr>
          <p:cNvSpPr>
            <a:spLocks noGrp="1" noChangeArrowheads="1"/>
          </p:cNvSpPr>
          <p:nvPr>
            <p:ph type="body" idx="1"/>
          </p:nvPr>
        </p:nvSpPr>
        <p:spPr/>
        <p:txBody>
          <a:bodyPr/>
          <a:lstStyle/>
          <a:p>
            <a:r>
              <a:rPr lang="en-US" altLang="en-US">
                <a:ea typeface="ＭＳ Ｐゴシック" panose="020B0600070205080204" pitchFamily="34" charset="-128"/>
              </a:rPr>
              <a:t>Words in a text collection</a:t>
            </a:r>
          </a:p>
          <a:p>
            <a:pPr lvl="1"/>
            <a:r>
              <a:rPr lang="en-US" altLang="en-US">
                <a:ea typeface="ＭＳ Ｐゴシック" panose="020B0600070205080204" pitchFamily="34" charset="-128"/>
              </a:rPr>
              <a:t>Virtually any language usage</a:t>
            </a:r>
          </a:p>
          <a:p>
            <a:r>
              <a:rPr lang="en-US" altLang="en-US">
                <a:ea typeface="ＭＳ Ｐゴシック" panose="020B0600070205080204" pitchFamily="34" charset="-128"/>
              </a:rPr>
              <a:t>Library book checkout patterns</a:t>
            </a:r>
          </a:p>
          <a:p>
            <a:r>
              <a:rPr lang="en-US" altLang="en-US">
                <a:ea typeface="ＭＳ Ｐゴシック" panose="020B0600070205080204" pitchFamily="34" charset="-128"/>
              </a:rPr>
              <a:t>Incoming Web Page Requests </a:t>
            </a:r>
            <a:r>
              <a:rPr lang="en-US" altLang="en-US" sz="2400">
                <a:ea typeface="ＭＳ Ｐゴシック" panose="020B0600070205080204" pitchFamily="34" charset="-128"/>
              </a:rPr>
              <a:t>(Nielsen)</a:t>
            </a:r>
            <a:endParaRPr lang="en-US" altLang="en-US">
              <a:ea typeface="ＭＳ Ｐゴシック" panose="020B0600070205080204" pitchFamily="34" charset="-128"/>
            </a:endParaRPr>
          </a:p>
          <a:p>
            <a:r>
              <a:rPr lang="en-US" altLang="en-US">
                <a:ea typeface="ＭＳ Ｐゴシック" panose="020B0600070205080204" pitchFamily="34" charset="-128"/>
              </a:rPr>
              <a:t>Outgoing Web Page Requests </a:t>
            </a:r>
            <a:r>
              <a:rPr lang="en-US" altLang="en-US" sz="2400">
                <a:ea typeface="ＭＳ Ｐゴシック" panose="020B0600070205080204" pitchFamily="34" charset="-128"/>
              </a:rPr>
              <a:t>(Cunha &amp; Crovella)</a:t>
            </a:r>
          </a:p>
          <a:p>
            <a:r>
              <a:rPr lang="en-US" altLang="en-US">
                <a:ea typeface="ＭＳ Ｐゴシック" panose="020B0600070205080204" pitchFamily="34" charset="-128"/>
              </a:rPr>
              <a:t>Document Size on Web </a:t>
            </a:r>
            <a:r>
              <a:rPr lang="en-US" altLang="en-US" sz="2400">
                <a:ea typeface="ＭＳ Ｐゴシック" panose="020B0600070205080204" pitchFamily="34" charset="-128"/>
              </a:rPr>
              <a:t>(Cunha &amp; Crovella)</a:t>
            </a:r>
            <a:endParaRPr lang="en-US" altLang="en-US">
              <a:ea typeface="ＭＳ Ｐゴシック" panose="020B0600070205080204"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726C204D-C515-31DD-5A28-FDF49C6BA94E}"/>
              </a:ext>
            </a:extLst>
          </p:cNvPr>
          <p:cNvSpPr>
            <a:spLocks noGrp="1" noChangeArrowheads="1"/>
          </p:cNvSpPr>
          <p:nvPr>
            <p:ph type="title"/>
          </p:nvPr>
        </p:nvSpPr>
        <p:spPr>
          <a:xfrm>
            <a:off x="685800" y="381000"/>
            <a:ext cx="7772400" cy="1143000"/>
          </a:xfrm>
        </p:spPr>
        <p:txBody>
          <a:bodyPr/>
          <a:lstStyle/>
          <a:p>
            <a:r>
              <a:rPr lang="en-US" altLang="en-US">
                <a:ea typeface="ＭＳ Ｐゴシック" panose="020B0600070205080204" pitchFamily="34" charset="-128"/>
              </a:rPr>
              <a:t>Why the interest in Queries?</a:t>
            </a:r>
          </a:p>
        </p:txBody>
      </p:sp>
      <p:sp>
        <p:nvSpPr>
          <p:cNvPr id="347139" name="Rectangle 3">
            <a:extLst>
              <a:ext uri="{FF2B5EF4-FFF2-40B4-BE49-F238E27FC236}">
                <a16:creationId xmlns:a16="http://schemas.microsoft.com/office/drawing/2014/main" id="{4AE4B54F-2F2E-DB38-9ABE-64AA685559BE}"/>
              </a:ext>
            </a:extLst>
          </p:cNvPr>
          <p:cNvSpPr>
            <a:spLocks noGrp="1" noChangeArrowheads="1"/>
          </p:cNvSpPr>
          <p:nvPr>
            <p:ph type="body" idx="1"/>
          </p:nvPr>
        </p:nvSpPr>
        <p:spPr>
          <a:xfrm>
            <a:off x="533400" y="2057400"/>
            <a:ext cx="7772400" cy="3886200"/>
          </a:xfrm>
        </p:spPr>
        <p:txBody>
          <a:bodyPr/>
          <a:lstStyle/>
          <a:p>
            <a:pPr>
              <a:lnSpc>
                <a:spcPct val="90000"/>
              </a:lnSpc>
            </a:pPr>
            <a:r>
              <a:rPr lang="en-US" altLang="en-US" sz="4000">
                <a:ea typeface="ＭＳ Ｐゴシック" panose="020B0600070205080204" pitchFamily="34" charset="-128"/>
              </a:rPr>
              <a:t>Queries are ways we interact with IR systems</a:t>
            </a:r>
          </a:p>
          <a:p>
            <a:pPr>
              <a:lnSpc>
                <a:spcPct val="90000"/>
              </a:lnSpc>
            </a:pPr>
            <a:r>
              <a:rPr lang="en-US" altLang="en-US" sz="4000">
                <a:ea typeface="ＭＳ Ｐゴシック" panose="020B0600070205080204" pitchFamily="34" charset="-128"/>
              </a:rPr>
              <a:t>Nonquery methods?</a:t>
            </a:r>
          </a:p>
          <a:p>
            <a:pPr>
              <a:lnSpc>
                <a:spcPct val="90000"/>
              </a:lnSpc>
            </a:pPr>
            <a:r>
              <a:rPr lang="en-US" altLang="en-US" sz="4000">
                <a:ea typeface="ＭＳ Ｐゴシック" panose="020B0600070205080204" pitchFamily="34" charset="-128"/>
              </a:rPr>
              <a:t>Types of queries?</a:t>
            </a:r>
          </a:p>
          <a:p>
            <a:pPr lvl="2">
              <a:lnSpc>
                <a:spcPct val="90000"/>
              </a:lnSpc>
            </a:pPr>
            <a:endParaRPr lang="en-US" altLang="en-US" sz="320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7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a:extLst>
              <a:ext uri="{FF2B5EF4-FFF2-40B4-BE49-F238E27FC236}">
                <a16:creationId xmlns:a16="http://schemas.microsoft.com/office/drawing/2014/main" id="{7125C787-5ADC-22C8-14BE-7BD6CEA8BC7C}"/>
              </a:ext>
            </a:extLst>
          </p:cNvPr>
          <p:cNvSpPr>
            <a:spLocks noChangeArrowheads="1"/>
          </p:cNvSpPr>
          <p:nvPr/>
        </p:nvSpPr>
        <p:spPr bwMode="auto">
          <a:xfrm>
            <a:off x="2667000" y="6858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Query Engine</a:t>
            </a:r>
          </a:p>
        </p:txBody>
      </p:sp>
      <p:sp>
        <p:nvSpPr>
          <p:cNvPr id="100354" name="Line 16">
            <a:extLst>
              <a:ext uri="{FF2B5EF4-FFF2-40B4-BE49-F238E27FC236}">
                <a16:creationId xmlns:a16="http://schemas.microsoft.com/office/drawing/2014/main" id="{C03B552D-F953-E7BE-8E31-07FC5F710DB3}"/>
              </a:ext>
            </a:extLst>
          </p:cNvPr>
          <p:cNvSpPr>
            <a:spLocks noChangeShapeType="1"/>
          </p:cNvSpPr>
          <p:nvPr/>
        </p:nvSpPr>
        <p:spPr bwMode="auto">
          <a:xfrm>
            <a:off x="4495800" y="1143000"/>
            <a:ext cx="1295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00355" name="Group 28">
            <a:extLst>
              <a:ext uri="{FF2B5EF4-FFF2-40B4-BE49-F238E27FC236}">
                <a16:creationId xmlns:a16="http://schemas.microsoft.com/office/drawing/2014/main" id="{452F4F4C-5F7B-029C-2E6B-16342171618B}"/>
              </a:ext>
            </a:extLst>
          </p:cNvPr>
          <p:cNvGrpSpPr>
            <a:grpSpLocks/>
          </p:cNvGrpSpPr>
          <p:nvPr/>
        </p:nvGrpSpPr>
        <p:grpSpPr bwMode="auto">
          <a:xfrm>
            <a:off x="2133600" y="1066800"/>
            <a:ext cx="457200" cy="914400"/>
            <a:chOff x="2667000" y="1066800"/>
            <a:chExt cx="457200" cy="914400"/>
          </a:xfrm>
        </p:grpSpPr>
        <p:sp>
          <p:nvSpPr>
            <p:cNvPr id="100380" name="Line 17">
              <a:extLst>
                <a:ext uri="{FF2B5EF4-FFF2-40B4-BE49-F238E27FC236}">
                  <a16:creationId xmlns:a16="http://schemas.microsoft.com/office/drawing/2014/main" id="{2915C65B-9FBE-2544-7600-531A5F04BFBD}"/>
                </a:ext>
              </a:extLst>
            </p:cNvPr>
            <p:cNvSpPr>
              <a:spLocks noChangeShapeType="1"/>
            </p:cNvSpPr>
            <p:nvPr/>
          </p:nvSpPr>
          <p:spPr bwMode="auto">
            <a:xfrm>
              <a:off x="2667000" y="1066800"/>
              <a:ext cx="457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0381" name="Line 18">
              <a:extLst>
                <a:ext uri="{FF2B5EF4-FFF2-40B4-BE49-F238E27FC236}">
                  <a16:creationId xmlns:a16="http://schemas.microsoft.com/office/drawing/2014/main" id="{49FD2B4A-59AD-1E17-844C-8040ACCED791}"/>
                </a:ext>
              </a:extLst>
            </p:cNvPr>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100356" name="Group 27">
            <a:extLst>
              <a:ext uri="{FF2B5EF4-FFF2-40B4-BE49-F238E27FC236}">
                <a16:creationId xmlns:a16="http://schemas.microsoft.com/office/drawing/2014/main" id="{BCE06E72-CED5-EEFB-7051-612339EAF693}"/>
              </a:ext>
            </a:extLst>
          </p:cNvPr>
          <p:cNvGrpSpPr>
            <a:grpSpLocks/>
          </p:cNvGrpSpPr>
          <p:nvPr/>
        </p:nvGrpSpPr>
        <p:grpSpPr bwMode="auto">
          <a:xfrm>
            <a:off x="228600" y="1447800"/>
            <a:ext cx="2667000" cy="1905000"/>
            <a:chOff x="914400" y="1447800"/>
            <a:chExt cx="2667000" cy="1905000"/>
          </a:xfrm>
        </p:grpSpPr>
        <p:sp>
          <p:nvSpPr>
            <p:cNvPr id="100376" name="Rectangle 2">
              <a:extLst>
                <a:ext uri="{FF2B5EF4-FFF2-40B4-BE49-F238E27FC236}">
                  <a16:creationId xmlns:a16="http://schemas.microsoft.com/office/drawing/2014/main" id="{41855CAC-040C-EF8C-E8EE-8CD4BBAFB981}"/>
                </a:ext>
              </a:extLst>
            </p:cNvPr>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Interface</a:t>
              </a:r>
            </a:p>
          </p:txBody>
        </p:sp>
        <p:sp>
          <p:nvSpPr>
            <p:cNvPr id="100377" name="Line 19">
              <a:extLst>
                <a:ext uri="{FF2B5EF4-FFF2-40B4-BE49-F238E27FC236}">
                  <a16:creationId xmlns:a16="http://schemas.microsoft.com/office/drawing/2014/main" id="{071E9AA0-AE94-E247-0EBD-5EC970FDA146}"/>
                </a:ext>
              </a:extLst>
            </p:cNvPr>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0378" name="Line 20">
              <a:extLst>
                <a:ext uri="{FF2B5EF4-FFF2-40B4-BE49-F238E27FC236}">
                  <a16:creationId xmlns:a16="http://schemas.microsoft.com/office/drawing/2014/main" id="{25E5C939-7E16-8070-B7BD-D424DA418771}"/>
                </a:ext>
              </a:extLst>
            </p:cNvPr>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0379" name="Line 21">
              <a:extLst>
                <a:ext uri="{FF2B5EF4-FFF2-40B4-BE49-F238E27FC236}">
                  <a16:creationId xmlns:a16="http://schemas.microsoft.com/office/drawing/2014/main" id="{1C1242BB-4F11-9AE5-EEBA-D9CC6E1E9760}"/>
                </a:ext>
              </a:extLst>
            </p:cNvPr>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00357" name="Text Box 22">
            <a:extLst>
              <a:ext uri="{FF2B5EF4-FFF2-40B4-BE49-F238E27FC236}">
                <a16:creationId xmlns:a16="http://schemas.microsoft.com/office/drawing/2014/main" id="{AB6FC960-72AA-058A-32E8-F972A9D4C040}"/>
              </a:ext>
            </a:extLst>
          </p:cNvPr>
          <p:cNvSpPr txBox="1">
            <a:spLocks noChangeArrowheads="1"/>
          </p:cNvSpPr>
          <p:nvPr/>
        </p:nvSpPr>
        <p:spPr bwMode="auto">
          <a:xfrm>
            <a:off x="457200" y="838200"/>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Users</a:t>
            </a:r>
          </a:p>
        </p:txBody>
      </p:sp>
      <p:sp>
        <p:nvSpPr>
          <p:cNvPr id="100358" name="Text Box 23">
            <a:extLst>
              <a:ext uri="{FF2B5EF4-FFF2-40B4-BE49-F238E27FC236}">
                <a16:creationId xmlns:a16="http://schemas.microsoft.com/office/drawing/2014/main" id="{5FFCF1E0-4B2D-E9D4-4180-04B776913283}"/>
              </a:ext>
            </a:extLst>
          </p:cNvPr>
          <p:cNvSpPr txBox="1">
            <a:spLocks noChangeArrowheads="1"/>
          </p:cNvSpPr>
          <p:nvPr/>
        </p:nvSpPr>
        <p:spPr bwMode="auto">
          <a:xfrm>
            <a:off x="6324600" y="57150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Web</a:t>
            </a:r>
          </a:p>
        </p:txBody>
      </p:sp>
      <p:sp>
        <p:nvSpPr>
          <p:cNvPr id="100359" name="Text Box 24">
            <a:extLst>
              <a:ext uri="{FF2B5EF4-FFF2-40B4-BE49-F238E27FC236}">
                <a16:creationId xmlns:a16="http://schemas.microsoft.com/office/drawing/2014/main" id="{1E2A9BF5-18EA-FBD9-521D-0061FD797186}"/>
              </a:ext>
            </a:extLst>
          </p:cNvPr>
          <p:cNvSpPr txBox="1">
            <a:spLocks noChangeArrowheads="1"/>
          </p:cNvSpPr>
          <p:nvPr/>
        </p:nvSpPr>
        <p:spPr bwMode="auto">
          <a:xfrm>
            <a:off x="1828800" y="6278563"/>
            <a:ext cx="49593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b="1"/>
              <a:t>Online vs offline processing</a:t>
            </a:r>
          </a:p>
        </p:txBody>
      </p:sp>
      <p:sp>
        <p:nvSpPr>
          <p:cNvPr id="100360" name="Text Box 27">
            <a:extLst>
              <a:ext uri="{FF2B5EF4-FFF2-40B4-BE49-F238E27FC236}">
                <a16:creationId xmlns:a16="http://schemas.microsoft.com/office/drawing/2014/main" id="{B317E363-0AE8-5BBE-BB1E-0993356C2048}"/>
              </a:ext>
            </a:extLst>
          </p:cNvPr>
          <p:cNvSpPr txBox="1">
            <a:spLocks noChangeArrowheads="1"/>
          </p:cNvSpPr>
          <p:nvPr/>
        </p:nvSpPr>
        <p:spPr bwMode="auto">
          <a:xfrm>
            <a:off x="3962400" y="53340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1800">
                <a:solidFill>
                  <a:srgbClr val="FF0000"/>
                </a:solidFill>
                <a:latin typeface="Arial" panose="020B0604020202020204" pitchFamily="34" charset="0"/>
                <a:cs typeface="Arial" panose="020B0604020202020204" pitchFamily="34" charset="0"/>
              </a:rPr>
              <a:t>Off-line</a:t>
            </a:r>
            <a:endParaRPr lang="en-US" altLang="en-US" sz="1800">
              <a:latin typeface="Arial" panose="020B0604020202020204" pitchFamily="34" charset="0"/>
              <a:cs typeface="Arial" panose="020B0604020202020204" pitchFamily="34" charset="0"/>
            </a:endParaRPr>
          </a:p>
        </p:txBody>
      </p:sp>
      <p:sp>
        <p:nvSpPr>
          <p:cNvPr id="100361" name="Rectangle 4">
            <a:extLst>
              <a:ext uri="{FF2B5EF4-FFF2-40B4-BE49-F238E27FC236}">
                <a16:creationId xmlns:a16="http://schemas.microsoft.com/office/drawing/2014/main" id="{F3AA1CCD-D8F8-1800-0A2E-5296F40A1E3C}"/>
              </a:ext>
            </a:extLst>
          </p:cNvPr>
          <p:cNvSpPr>
            <a:spLocks noChangeArrowheads="1"/>
          </p:cNvSpPr>
          <p:nvPr/>
        </p:nvSpPr>
        <p:spPr bwMode="auto">
          <a:xfrm>
            <a:off x="5943600" y="29718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Indexer</a:t>
            </a:r>
          </a:p>
        </p:txBody>
      </p:sp>
      <p:sp>
        <p:nvSpPr>
          <p:cNvPr id="100362" name="Oval 5">
            <a:extLst>
              <a:ext uri="{FF2B5EF4-FFF2-40B4-BE49-F238E27FC236}">
                <a16:creationId xmlns:a16="http://schemas.microsoft.com/office/drawing/2014/main" id="{F5FA8E0F-9249-0032-25C8-832C9567753F}"/>
              </a:ext>
            </a:extLst>
          </p:cNvPr>
          <p:cNvSpPr>
            <a:spLocks noChangeArrowheads="1"/>
          </p:cNvSpPr>
          <p:nvPr/>
        </p:nvSpPr>
        <p:spPr bwMode="auto">
          <a:xfrm>
            <a:off x="5943600" y="685800"/>
            <a:ext cx="1676400" cy="914400"/>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a:t>
            </a:r>
          </a:p>
        </p:txBody>
      </p:sp>
      <p:grpSp>
        <p:nvGrpSpPr>
          <p:cNvPr id="100363" name="Group 29">
            <a:extLst>
              <a:ext uri="{FF2B5EF4-FFF2-40B4-BE49-F238E27FC236}">
                <a16:creationId xmlns:a16="http://schemas.microsoft.com/office/drawing/2014/main" id="{21A85E12-E8E7-A4E8-2D85-24D1ECFBD62C}"/>
              </a:ext>
            </a:extLst>
          </p:cNvPr>
          <p:cNvGrpSpPr>
            <a:grpSpLocks/>
          </p:cNvGrpSpPr>
          <p:nvPr/>
        </p:nvGrpSpPr>
        <p:grpSpPr bwMode="auto">
          <a:xfrm>
            <a:off x="5486400" y="4267200"/>
            <a:ext cx="2138363" cy="1447800"/>
            <a:chOff x="3500438" y="4191000"/>
            <a:chExt cx="2138362" cy="1447800"/>
          </a:xfrm>
        </p:grpSpPr>
        <p:sp>
          <p:nvSpPr>
            <p:cNvPr id="100369" name="Rectangle 6">
              <a:extLst>
                <a:ext uri="{FF2B5EF4-FFF2-40B4-BE49-F238E27FC236}">
                  <a16:creationId xmlns:a16="http://schemas.microsoft.com/office/drawing/2014/main" id="{6B34984B-4C06-170E-24ED-366C33AA6D72}"/>
                </a:ext>
              </a:extLst>
            </p:cNvPr>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Crawler</a:t>
              </a:r>
            </a:p>
          </p:txBody>
        </p:sp>
        <p:sp>
          <p:nvSpPr>
            <p:cNvPr id="100370" name="Line 7">
              <a:extLst>
                <a:ext uri="{FF2B5EF4-FFF2-40B4-BE49-F238E27FC236}">
                  <a16:creationId xmlns:a16="http://schemas.microsoft.com/office/drawing/2014/main" id="{1C02DC8F-0836-1571-BA21-740B31C7B2EC}"/>
                </a:ext>
              </a:extLst>
            </p:cNvPr>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0371" name="Line 8">
              <a:extLst>
                <a:ext uri="{FF2B5EF4-FFF2-40B4-BE49-F238E27FC236}">
                  <a16:creationId xmlns:a16="http://schemas.microsoft.com/office/drawing/2014/main" id="{84ACB951-7C27-D5FA-B3E8-37A48F365694}"/>
                </a:ext>
              </a:extLst>
            </p:cNvPr>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0372" name="Line 9">
              <a:extLst>
                <a:ext uri="{FF2B5EF4-FFF2-40B4-BE49-F238E27FC236}">
                  <a16:creationId xmlns:a16="http://schemas.microsoft.com/office/drawing/2014/main" id="{2BF8B93E-1EE4-4BAC-0974-ED887ECE9C88}"/>
                </a:ext>
              </a:extLst>
            </p:cNvPr>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0373" name="Line 10">
              <a:extLst>
                <a:ext uri="{FF2B5EF4-FFF2-40B4-BE49-F238E27FC236}">
                  <a16:creationId xmlns:a16="http://schemas.microsoft.com/office/drawing/2014/main" id="{7B34B948-2FEC-51E3-E5A1-80C462DC53D6}"/>
                </a:ext>
              </a:extLst>
            </p:cNvPr>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0374" name="Line 11">
              <a:extLst>
                <a:ext uri="{FF2B5EF4-FFF2-40B4-BE49-F238E27FC236}">
                  <a16:creationId xmlns:a16="http://schemas.microsoft.com/office/drawing/2014/main" id="{E1BE61E4-83BC-A69B-E6C7-03BFAFA39EFA}"/>
                </a:ext>
              </a:extLst>
            </p:cNvPr>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0375" name="Line 12">
              <a:extLst>
                <a:ext uri="{FF2B5EF4-FFF2-40B4-BE49-F238E27FC236}">
                  <a16:creationId xmlns:a16="http://schemas.microsoft.com/office/drawing/2014/main" id="{D4E2B72A-B8DE-0F51-D52F-BB11874EEF88}"/>
                </a:ext>
              </a:extLst>
            </p:cNvPr>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00364" name="Line 15">
            <a:extLst>
              <a:ext uri="{FF2B5EF4-FFF2-40B4-BE49-F238E27FC236}">
                <a16:creationId xmlns:a16="http://schemas.microsoft.com/office/drawing/2014/main" id="{4700CDD0-AE07-6DFD-82F2-1237A46F9775}"/>
              </a:ext>
            </a:extLst>
          </p:cNvPr>
          <p:cNvSpPr>
            <a:spLocks noChangeShapeType="1"/>
          </p:cNvSpPr>
          <p:nvPr/>
        </p:nvSpPr>
        <p:spPr bwMode="auto">
          <a:xfrm flipV="1">
            <a:off x="6858000" y="1600200"/>
            <a:ext cx="0" cy="1219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0365" name="Line 15">
            <a:extLst>
              <a:ext uri="{FF2B5EF4-FFF2-40B4-BE49-F238E27FC236}">
                <a16:creationId xmlns:a16="http://schemas.microsoft.com/office/drawing/2014/main" id="{D1512B19-16A2-CD99-BBB8-D59BEA1AF87A}"/>
              </a:ext>
            </a:extLst>
          </p:cNvPr>
          <p:cNvSpPr>
            <a:spLocks noChangeShapeType="1"/>
          </p:cNvSpPr>
          <p:nvPr/>
        </p:nvSpPr>
        <p:spPr bwMode="auto">
          <a:xfrm flipV="1">
            <a:off x="6858000" y="3733800"/>
            <a:ext cx="0" cy="457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0366" name="Rectangle 26">
            <a:extLst>
              <a:ext uri="{FF2B5EF4-FFF2-40B4-BE49-F238E27FC236}">
                <a16:creationId xmlns:a16="http://schemas.microsoft.com/office/drawing/2014/main" id="{23C5E0B0-7616-A8C9-FC6A-F6BD1C07B400}"/>
              </a:ext>
            </a:extLst>
          </p:cNvPr>
          <p:cNvSpPr>
            <a:spLocks noChangeArrowheads="1"/>
          </p:cNvSpPr>
          <p:nvPr/>
        </p:nvSpPr>
        <p:spPr bwMode="auto">
          <a:xfrm>
            <a:off x="5181600" y="533400"/>
            <a:ext cx="3048000" cy="5313363"/>
          </a:xfrm>
          <a:prstGeom prst="rect">
            <a:avLst/>
          </a:prstGeom>
          <a:solidFill>
            <a:schemeClr val="accent1">
              <a:alpha val="0"/>
            </a:schemeClr>
          </a:solidFill>
          <a:ln w="28575">
            <a:solidFill>
              <a:srgbClr val="FF0000"/>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00367" name="Rectangle 26">
            <a:extLst>
              <a:ext uri="{FF2B5EF4-FFF2-40B4-BE49-F238E27FC236}">
                <a16:creationId xmlns:a16="http://schemas.microsoft.com/office/drawing/2014/main" id="{59F60C3B-6D82-513B-3777-811E8CB680B1}"/>
              </a:ext>
            </a:extLst>
          </p:cNvPr>
          <p:cNvSpPr>
            <a:spLocks noChangeArrowheads="1"/>
          </p:cNvSpPr>
          <p:nvPr/>
        </p:nvSpPr>
        <p:spPr bwMode="auto">
          <a:xfrm>
            <a:off x="228600" y="457200"/>
            <a:ext cx="7467600" cy="2438400"/>
          </a:xfrm>
          <a:prstGeom prst="rect">
            <a:avLst/>
          </a:prstGeom>
          <a:solidFill>
            <a:schemeClr val="accent1">
              <a:alpha val="0"/>
            </a:schemeClr>
          </a:solidFill>
          <a:ln w="28575">
            <a:solidFill>
              <a:srgbClr val="0000FF"/>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37" name="Text Box 27">
            <a:extLst>
              <a:ext uri="{FF2B5EF4-FFF2-40B4-BE49-F238E27FC236}">
                <a16:creationId xmlns:a16="http://schemas.microsoft.com/office/drawing/2014/main" id="{2C7BAE66-9742-460B-3E19-FFC62FF565BD}"/>
              </a:ext>
            </a:extLst>
          </p:cNvPr>
          <p:cNvSpPr txBox="1">
            <a:spLocks noChangeArrowheads="1"/>
          </p:cNvSpPr>
          <p:nvPr/>
        </p:nvSpPr>
        <p:spPr bwMode="auto">
          <a:xfrm>
            <a:off x="1371600" y="2971800"/>
            <a:ext cx="1778000" cy="368800"/>
          </a:xfrm>
          <a:prstGeom prst="rect">
            <a:avLst/>
          </a:prstGeom>
          <a:noFill/>
          <a:ln w="9525">
            <a:noFill/>
            <a:miter lim="800000"/>
            <a:headEnd/>
            <a:tailEnd/>
          </a:ln>
        </p:spPr>
        <p:txBody>
          <a:bodyPr>
            <a:spAutoFit/>
          </a:bodyPr>
          <a:lstStyle/>
          <a:p>
            <a:pPr eaLnBrk="1" hangingPunct="1">
              <a:defRPr/>
            </a:pPr>
            <a:r>
              <a:rPr lang="en-US" sz="1800" dirty="0">
                <a:ln>
                  <a:solidFill>
                    <a:srgbClr val="0000FF"/>
                  </a:solidFill>
                </a:ln>
                <a:solidFill>
                  <a:srgbClr val="FF0000"/>
                </a:solidFill>
                <a:latin typeface="Arial" charset="0"/>
                <a:ea typeface="Arial" charset="0"/>
                <a:cs typeface="Arial" charset="0"/>
              </a:rPr>
              <a:t>On-line</a:t>
            </a:r>
            <a:endParaRPr lang="en-US" sz="1800" dirty="0">
              <a:ln>
                <a:solidFill>
                  <a:srgbClr val="0000FF"/>
                </a:solidFill>
              </a:ln>
              <a:latin typeface="Arial" charset="0"/>
              <a:ea typeface="Arial" charset="0"/>
              <a:cs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45EDAC91-27AA-9172-1FD5-87EEB435221A}"/>
              </a:ext>
            </a:extLst>
          </p:cNvPr>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Interface</a:t>
            </a:r>
          </a:p>
        </p:txBody>
      </p:sp>
      <p:sp>
        <p:nvSpPr>
          <p:cNvPr id="102402" name="Rectangle 3">
            <a:extLst>
              <a:ext uri="{FF2B5EF4-FFF2-40B4-BE49-F238E27FC236}">
                <a16:creationId xmlns:a16="http://schemas.microsoft.com/office/drawing/2014/main" id="{EA40A003-B652-1027-F255-D65AC04A62E8}"/>
              </a:ext>
            </a:extLst>
          </p:cNvPr>
          <p:cNvSpPr>
            <a:spLocks noChangeArrowheads="1"/>
          </p:cNvSpPr>
          <p:nvPr/>
        </p:nvSpPr>
        <p:spPr bwMode="auto">
          <a:xfrm>
            <a:off x="3657600" y="6858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Query Engine</a:t>
            </a:r>
          </a:p>
        </p:txBody>
      </p:sp>
      <p:sp>
        <p:nvSpPr>
          <p:cNvPr id="102403" name="Rectangle 4">
            <a:extLst>
              <a:ext uri="{FF2B5EF4-FFF2-40B4-BE49-F238E27FC236}">
                <a16:creationId xmlns:a16="http://schemas.microsoft.com/office/drawing/2014/main" id="{0AE82B6E-A1F6-25E0-ACC0-30D2441668D3}"/>
              </a:ext>
            </a:extLst>
          </p:cNvPr>
          <p:cNvSpPr>
            <a:spLocks noChangeArrowheads="1"/>
          </p:cNvSpPr>
          <p:nvPr/>
        </p:nvSpPr>
        <p:spPr bwMode="auto">
          <a:xfrm>
            <a:off x="6248400" y="26670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Indexer</a:t>
            </a:r>
          </a:p>
        </p:txBody>
      </p:sp>
      <p:sp>
        <p:nvSpPr>
          <p:cNvPr id="102404" name="Oval 5">
            <a:extLst>
              <a:ext uri="{FF2B5EF4-FFF2-40B4-BE49-F238E27FC236}">
                <a16:creationId xmlns:a16="http://schemas.microsoft.com/office/drawing/2014/main" id="{D6092A89-69CB-8DBE-F7D7-BE23C5C96645}"/>
              </a:ext>
            </a:extLst>
          </p:cNvPr>
          <p:cNvSpPr>
            <a:spLocks noChangeArrowheads="1"/>
          </p:cNvSpPr>
          <p:nvPr/>
        </p:nvSpPr>
        <p:spPr bwMode="auto">
          <a:xfrm>
            <a:off x="6248400" y="609600"/>
            <a:ext cx="1676400" cy="914400"/>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a:t>
            </a:r>
          </a:p>
        </p:txBody>
      </p:sp>
      <p:sp>
        <p:nvSpPr>
          <p:cNvPr id="102405" name="Rectangle 6">
            <a:extLst>
              <a:ext uri="{FF2B5EF4-FFF2-40B4-BE49-F238E27FC236}">
                <a16:creationId xmlns:a16="http://schemas.microsoft.com/office/drawing/2014/main" id="{BA8720B7-DC9D-0274-071F-8728442435CC}"/>
              </a:ext>
            </a:extLst>
          </p:cNvPr>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Crawler</a:t>
            </a:r>
          </a:p>
        </p:txBody>
      </p:sp>
      <p:sp>
        <p:nvSpPr>
          <p:cNvPr id="102406" name="Line 7">
            <a:extLst>
              <a:ext uri="{FF2B5EF4-FFF2-40B4-BE49-F238E27FC236}">
                <a16:creationId xmlns:a16="http://schemas.microsoft.com/office/drawing/2014/main" id="{D48909A8-B35A-99EB-CAB5-E6FD87CE0D61}"/>
              </a:ext>
            </a:extLst>
          </p:cNvPr>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407" name="Line 8">
            <a:extLst>
              <a:ext uri="{FF2B5EF4-FFF2-40B4-BE49-F238E27FC236}">
                <a16:creationId xmlns:a16="http://schemas.microsoft.com/office/drawing/2014/main" id="{75D72C8B-8731-9544-BA87-02260C44089E}"/>
              </a:ext>
            </a:extLst>
          </p:cNvPr>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408" name="Line 9">
            <a:extLst>
              <a:ext uri="{FF2B5EF4-FFF2-40B4-BE49-F238E27FC236}">
                <a16:creationId xmlns:a16="http://schemas.microsoft.com/office/drawing/2014/main" id="{A5BD2BDC-34F1-6665-6C38-91AA3F9B740D}"/>
              </a:ext>
            </a:extLst>
          </p:cNvPr>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409" name="Line 10">
            <a:extLst>
              <a:ext uri="{FF2B5EF4-FFF2-40B4-BE49-F238E27FC236}">
                <a16:creationId xmlns:a16="http://schemas.microsoft.com/office/drawing/2014/main" id="{71599000-F3EA-C219-CA32-48288DD9F92D}"/>
              </a:ext>
            </a:extLst>
          </p:cNvPr>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410" name="Line 11">
            <a:extLst>
              <a:ext uri="{FF2B5EF4-FFF2-40B4-BE49-F238E27FC236}">
                <a16:creationId xmlns:a16="http://schemas.microsoft.com/office/drawing/2014/main" id="{7FED57BD-B605-D7A2-30CD-67DEE7FE720A}"/>
              </a:ext>
            </a:extLst>
          </p:cNvPr>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411" name="Line 12">
            <a:extLst>
              <a:ext uri="{FF2B5EF4-FFF2-40B4-BE49-F238E27FC236}">
                <a16:creationId xmlns:a16="http://schemas.microsoft.com/office/drawing/2014/main" id="{395594C5-B0AA-15E8-EB06-ABD6611A9DCE}"/>
              </a:ext>
            </a:extLst>
          </p:cNvPr>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412" name="Line 13">
            <a:extLst>
              <a:ext uri="{FF2B5EF4-FFF2-40B4-BE49-F238E27FC236}">
                <a16:creationId xmlns:a16="http://schemas.microsoft.com/office/drawing/2014/main" id="{1E05BA5C-5C1D-EEC1-AB97-50457F03B822}"/>
              </a:ext>
            </a:extLst>
          </p:cNvPr>
          <p:cNvSpPr>
            <a:spLocks noChangeShapeType="1"/>
          </p:cNvSpPr>
          <p:nvPr/>
        </p:nvSpPr>
        <p:spPr bwMode="auto">
          <a:xfrm flipV="1">
            <a:off x="4724400" y="3200400"/>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02413" name="Line 14">
            <a:extLst>
              <a:ext uri="{FF2B5EF4-FFF2-40B4-BE49-F238E27FC236}">
                <a16:creationId xmlns:a16="http://schemas.microsoft.com/office/drawing/2014/main" id="{CB14175A-59F9-2920-9703-13422B6A943F}"/>
              </a:ext>
            </a:extLst>
          </p:cNvPr>
          <p:cNvSpPr>
            <a:spLocks noChangeShapeType="1"/>
          </p:cNvSpPr>
          <p:nvPr/>
        </p:nvSpPr>
        <p:spPr bwMode="auto">
          <a:xfrm>
            <a:off x="4724400" y="3200400"/>
            <a:ext cx="1524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414" name="Line 15">
            <a:extLst>
              <a:ext uri="{FF2B5EF4-FFF2-40B4-BE49-F238E27FC236}">
                <a16:creationId xmlns:a16="http://schemas.microsoft.com/office/drawing/2014/main" id="{7FC11ECC-9A4B-4E83-6358-9E20426CBC41}"/>
              </a:ext>
            </a:extLst>
          </p:cNvPr>
          <p:cNvSpPr>
            <a:spLocks noChangeShapeType="1"/>
          </p:cNvSpPr>
          <p:nvPr/>
        </p:nvSpPr>
        <p:spPr bwMode="auto">
          <a:xfrm flipV="1">
            <a:off x="7162800" y="15240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415" name="Line 16">
            <a:extLst>
              <a:ext uri="{FF2B5EF4-FFF2-40B4-BE49-F238E27FC236}">
                <a16:creationId xmlns:a16="http://schemas.microsoft.com/office/drawing/2014/main" id="{EBF526DD-9EC9-AD8B-DC6F-D0F8D4A6F272}"/>
              </a:ext>
            </a:extLst>
          </p:cNvPr>
          <p:cNvSpPr>
            <a:spLocks noChangeShapeType="1"/>
          </p:cNvSpPr>
          <p:nvPr/>
        </p:nvSpPr>
        <p:spPr bwMode="auto">
          <a:xfrm>
            <a:off x="5410200" y="1066800"/>
            <a:ext cx="8382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416" name="Line 17">
            <a:extLst>
              <a:ext uri="{FF2B5EF4-FFF2-40B4-BE49-F238E27FC236}">
                <a16:creationId xmlns:a16="http://schemas.microsoft.com/office/drawing/2014/main" id="{8E43CE51-5FB5-0449-FABA-3425F5DCDF9F}"/>
              </a:ext>
            </a:extLst>
          </p:cNvPr>
          <p:cNvSpPr>
            <a:spLocks noChangeShapeType="1"/>
          </p:cNvSpPr>
          <p:nvPr/>
        </p:nvSpPr>
        <p:spPr bwMode="auto">
          <a:xfrm>
            <a:off x="2667000" y="1066800"/>
            <a:ext cx="990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417" name="Line 18">
            <a:extLst>
              <a:ext uri="{FF2B5EF4-FFF2-40B4-BE49-F238E27FC236}">
                <a16:creationId xmlns:a16="http://schemas.microsoft.com/office/drawing/2014/main" id="{20F14C07-3AF3-5A4F-559C-DEF4A55B6354}"/>
              </a:ext>
            </a:extLst>
          </p:cNvPr>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418" name="Line 19">
            <a:extLst>
              <a:ext uri="{FF2B5EF4-FFF2-40B4-BE49-F238E27FC236}">
                <a16:creationId xmlns:a16="http://schemas.microsoft.com/office/drawing/2014/main" id="{3681C3CE-6CD2-D025-B249-7A10A5674933}"/>
              </a:ext>
            </a:extLst>
          </p:cNvPr>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419" name="Line 20">
            <a:extLst>
              <a:ext uri="{FF2B5EF4-FFF2-40B4-BE49-F238E27FC236}">
                <a16:creationId xmlns:a16="http://schemas.microsoft.com/office/drawing/2014/main" id="{C1BD55A3-1A2B-BBD7-330C-D33F64A482C5}"/>
              </a:ext>
            </a:extLst>
          </p:cNvPr>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420" name="Line 21">
            <a:extLst>
              <a:ext uri="{FF2B5EF4-FFF2-40B4-BE49-F238E27FC236}">
                <a16:creationId xmlns:a16="http://schemas.microsoft.com/office/drawing/2014/main" id="{81237404-8847-1793-59F3-3C50691B5654}"/>
              </a:ext>
            </a:extLst>
          </p:cNvPr>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421" name="Text Box 22">
            <a:extLst>
              <a:ext uri="{FF2B5EF4-FFF2-40B4-BE49-F238E27FC236}">
                <a16:creationId xmlns:a16="http://schemas.microsoft.com/office/drawing/2014/main" id="{17481823-B24D-3FB0-04B9-471967922F4D}"/>
              </a:ext>
            </a:extLst>
          </p:cNvPr>
          <p:cNvSpPr txBox="1">
            <a:spLocks noChangeArrowheads="1"/>
          </p:cNvSpPr>
          <p:nvPr/>
        </p:nvSpPr>
        <p:spPr bwMode="auto">
          <a:xfrm>
            <a:off x="517525" y="3394075"/>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Users</a:t>
            </a:r>
          </a:p>
        </p:txBody>
      </p:sp>
      <p:sp>
        <p:nvSpPr>
          <p:cNvPr id="102422" name="Text Box 23">
            <a:extLst>
              <a:ext uri="{FF2B5EF4-FFF2-40B4-BE49-F238E27FC236}">
                <a16:creationId xmlns:a16="http://schemas.microsoft.com/office/drawing/2014/main" id="{EE87EA89-DC9D-68E4-BD59-7967CAEDD714}"/>
              </a:ext>
            </a:extLst>
          </p:cNvPr>
          <p:cNvSpPr txBox="1">
            <a:spLocks noChangeArrowheads="1"/>
          </p:cNvSpPr>
          <p:nvPr/>
        </p:nvSpPr>
        <p:spPr bwMode="auto">
          <a:xfrm>
            <a:off x="4267200" y="55626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Web</a:t>
            </a:r>
          </a:p>
        </p:txBody>
      </p:sp>
      <p:sp>
        <p:nvSpPr>
          <p:cNvPr id="102423" name="Text Box 24">
            <a:extLst>
              <a:ext uri="{FF2B5EF4-FFF2-40B4-BE49-F238E27FC236}">
                <a16:creationId xmlns:a16="http://schemas.microsoft.com/office/drawing/2014/main" id="{3E720894-CEB7-4613-D490-DCD25C83CEB0}"/>
              </a:ext>
            </a:extLst>
          </p:cNvPr>
          <p:cNvSpPr txBox="1">
            <a:spLocks noChangeArrowheads="1"/>
          </p:cNvSpPr>
          <p:nvPr/>
        </p:nvSpPr>
        <p:spPr bwMode="auto">
          <a:xfrm>
            <a:off x="1828800" y="5943600"/>
            <a:ext cx="542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b="1"/>
              <a:t>A Typical Web Search Engine</a:t>
            </a:r>
          </a:p>
        </p:txBody>
      </p:sp>
      <p:grpSp>
        <p:nvGrpSpPr>
          <p:cNvPr id="2" name="Group 25">
            <a:extLst>
              <a:ext uri="{FF2B5EF4-FFF2-40B4-BE49-F238E27FC236}">
                <a16:creationId xmlns:a16="http://schemas.microsoft.com/office/drawing/2014/main" id="{77571BEE-FC9C-CEBA-AFC2-0B4D921C21F8}"/>
              </a:ext>
            </a:extLst>
          </p:cNvPr>
          <p:cNvGrpSpPr>
            <a:grpSpLocks/>
          </p:cNvGrpSpPr>
          <p:nvPr/>
        </p:nvGrpSpPr>
        <p:grpSpPr bwMode="auto">
          <a:xfrm>
            <a:off x="3276600" y="0"/>
            <a:ext cx="2362200" cy="1752600"/>
            <a:chOff x="288" y="555"/>
            <a:chExt cx="864" cy="1557"/>
          </a:xfrm>
        </p:grpSpPr>
        <p:sp>
          <p:nvSpPr>
            <p:cNvPr id="102425" name="Rectangle 26">
              <a:extLst>
                <a:ext uri="{FF2B5EF4-FFF2-40B4-BE49-F238E27FC236}">
                  <a16:creationId xmlns:a16="http://schemas.microsoft.com/office/drawing/2014/main" id="{BF12ED54-CF14-7368-12B2-97F60725B901}"/>
                </a:ext>
              </a:extLst>
            </p:cNvPr>
            <p:cNvSpPr>
              <a:spLocks noChangeArrowheads="1"/>
            </p:cNvSpPr>
            <p:nvPr/>
          </p:nvSpPr>
          <p:spPr bwMode="auto">
            <a:xfrm>
              <a:off x="288" y="864"/>
              <a:ext cx="864" cy="1248"/>
            </a:xfrm>
            <a:prstGeom prst="rect">
              <a:avLst/>
            </a:prstGeom>
            <a:solidFill>
              <a:schemeClr val="accent1">
                <a:alpha val="0"/>
              </a:schemeClr>
            </a:solidFill>
            <a:ln w="28575">
              <a:solidFill>
                <a:srgbClr val="FF0000"/>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02426" name="Text Box 27">
              <a:extLst>
                <a:ext uri="{FF2B5EF4-FFF2-40B4-BE49-F238E27FC236}">
                  <a16:creationId xmlns:a16="http://schemas.microsoft.com/office/drawing/2014/main" id="{0D47C423-310B-13CB-B455-4DC8CA0BEEB3}"/>
                </a:ext>
              </a:extLst>
            </p:cNvPr>
            <p:cNvSpPr txBox="1">
              <a:spLocks noChangeArrowheads="1"/>
            </p:cNvSpPr>
            <p:nvPr/>
          </p:nvSpPr>
          <p:spPr bwMode="auto">
            <a:xfrm>
              <a:off x="326" y="555"/>
              <a:ext cx="36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1800">
                  <a:solidFill>
                    <a:srgbClr val="FF0000"/>
                  </a:solidFill>
                  <a:latin typeface="Arial" panose="020B0604020202020204" pitchFamily="34" charset="0"/>
                  <a:cs typeface="Arial" panose="020B0604020202020204" pitchFamily="34" charset="0"/>
                </a:rPr>
                <a:t>Queries</a:t>
              </a:r>
              <a:endParaRPr lang="en-US" altLang="en-US" sz="180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980FDF5A-D3FB-1B31-7B3C-DBF1FC94E2F4}"/>
              </a:ext>
            </a:extLst>
          </p:cNvPr>
          <p:cNvSpPr>
            <a:spLocks noGrp="1" noChangeArrowheads="1"/>
          </p:cNvSpPr>
          <p:nvPr>
            <p:ph type="title"/>
          </p:nvPr>
        </p:nvSpPr>
        <p:spPr>
          <a:xfrm>
            <a:off x="457200" y="228600"/>
            <a:ext cx="7772400" cy="1143000"/>
          </a:xfrm>
        </p:spPr>
        <p:txBody>
          <a:bodyPr/>
          <a:lstStyle/>
          <a:p>
            <a:r>
              <a:rPr lang="en-US" altLang="en-US">
                <a:ea typeface="ＭＳ Ｐゴシック" panose="020B0600070205080204" pitchFamily="34" charset="-128"/>
              </a:rPr>
              <a:t>Issues with Query Structures</a:t>
            </a:r>
          </a:p>
        </p:txBody>
      </p:sp>
      <p:sp>
        <p:nvSpPr>
          <p:cNvPr id="348163" name="Rectangle 3">
            <a:extLst>
              <a:ext uri="{FF2B5EF4-FFF2-40B4-BE49-F238E27FC236}">
                <a16:creationId xmlns:a16="http://schemas.microsoft.com/office/drawing/2014/main" id="{1857D568-DAC3-1BFC-729E-6881D6655619}"/>
              </a:ext>
            </a:extLst>
          </p:cNvPr>
          <p:cNvSpPr>
            <a:spLocks noGrp="1" noChangeArrowheads="1"/>
          </p:cNvSpPr>
          <p:nvPr>
            <p:ph type="body" idx="1"/>
          </p:nvPr>
        </p:nvSpPr>
        <p:spPr>
          <a:xfrm>
            <a:off x="990600" y="1219200"/>
            <a:ext cx="7924800" cy="5105400"/>
          </a:xfrm>
        </p:spPr>
        <p:txBody>
          <a:bodyPr/>
          <a:lstStyle/>
          <a:p>
            <a:pPr>
              <a:buFontTx/>
              <a:buNone/>
            </a:pPr>
            <a:endParaRPr lang="en-US" altLang="en-US">
              <a:ea typeface="ＭＳ Ｐゴシック" panose="020B0600070205080204" pitchFamily="34" charset="-128"/>
            </a:endParaRPr>
          </a:p>
          <a:p>
            <a:pPr>
              <a:buFontTx/>
              <a:buNone/>
            </a:pPr>
            <a:r>
              <a:rPr lang="en-US" altLang="en-US">
                <a:ea typeface="ＭＳ Ｐゴシック" panose="020B0600070205080204" pitchFamily="34" charset="-128"/>
              </a:rPr>
              <a:t>Matching Criteria</a:t>
            </a:r>
          </a:p>
          <a:p>
            <a:r>
              <a:rPr lang="en-US" altLang="en-US">
                <a:ea typeface="ＭＳ Ｐゴシック" panose="020B0600070205080204" pitchFamily="34" charset="-128"/>
              </a:rPr>
              <a:t>Given a query, what document is retrieved?</a:t>
            </a:r>
          </a:p>
          <a:p>
            <a:r>
              <a:rPr lang="en-US" altLang="en-US">
                <a:ea typeface="ＭＳ Ｐゴシック" panose="020B0600070205080204" pitchFamily="34" charset="-128"/>
              </a:rPr>
              <a:t>In what order?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94D14409-2461-B8AB-4974-D30C73A5C1E0}"/>
              </a:ext>
            </a:extLst>
          </p:cNvPr>
          <p:cNvSpPr>
            <a:spLocks noGrp="1" noChangeArrowheads="1"/>
          </p:cNvSpPr>
          <p:nvPr>
            <p:ph type="title"/>
          </p:nvPr>
        </p:nvSpPr>
        <p:spPr>
          <a:xfrm>
            <a:off x="457200" y="228600"/>
            <a:ext cx="7772400" cy="1143000"/>
          </a:xfrm>
        </p:spPr>
        <p:txBody>
          <a:bodyPr/>
          <a:lstStyle/>
          <a:p>
            <a:r>
              <a:rPr lang="en-US" altLang="en-US">
                <a:ea typeface="ＭＳ Ｐゴシック" panose="020B0600070205080204" pitchFamily="34" charset="-128"/>
              </a:rPr>
              <a:t>Types of Query Structures</a:t>
            </a:r>
          </a:p>
        </p:txBody>
      </p:sp>
      <p:sp>
        <p:nvSpPr>
          <p:cNvPr id="349187" name="Rectangle 3">
            <a:extLst>
              <a:ext uri="{FF2B5EF4-FFF2-40B4-BE49-F238E27FC236}">
                <a16:creationId xmlns:a16="http://schemas.microsoft.com/office/drawing/2014/main" id="{7E1F6F5E-22FC-32AF-2FB2-B41A7706F3E5}"/>
              </a:ext>
            </a:extLst>
          </p:cNvPr>
          <p:cNvSpPr>
            <a:spLocks noGrp="1" noChangeArrowheads="1"/>
          </p:cNvSpPr>
          <p:nvPr>
            <p:ph type="body" idx="1"/>
          </p:nvPr>
        </p:nvSpPr>
        <p:spPr>
          <a:xfrm>
            <a:off x="990600" y="1219200"/>
            <a:ext cx="7924800" cy="5105400"/>
          </a:xfrm>
        </p:spPr>
        <p:txBody>
          <a:bodyPr/>
          <a:lstStyle/>
          <a:p>
            <a:pPr>
              <a:buFontTx/>
              <a:buNone/>
            </a:pPr>
            <a:r>
              <a:rPr lang="en-US" altLang="en-US">
                <a:ea typeface="ＭＳ Ｐゴシック" panose="020B0600070205080204" pitchFamily="34" charset="-128"/>
              </a:rPr>
              <a:t>Query Models (languages) – most common</a:t>
            </a:r>
          </a:p>
          <a:p>
            <a:r>
              <a:rPr lang="en-US" altLang="en-US">
                <a:ea typeface="ＭＳ Ｐゴシック" panose="020B0600070205080204" pitchFamily="34" charset="-128"/>
              </a:rPr>
              <a:t>Boolean Queries</a:t>
            </a:r>
          </a:p>
          <a:p>
            <a:r>
              <a:rPr lang="en-US" altLang="en-US">
                <a:ea typeface="ＭＳ Ｐゴシック" panose="020B0600070205080204" pitchFamily="34" charset="-128"/>
              </a:rPr>
              <a:t>Extended-Boolean Queries</a:t>
            </a:r>
          </a:p>
          <a:p>
            <a:r>
              <a:rPr lang="en-US" altLang="en-US">
                <a:ea typeface="ＭＳ Ｐゴシック" panose="020B0600070205080204" pitchFamily="34" charset="-128"/>
              </a:rPr>
              <a:t>Natural Language Queries</a:t>
            </a:r>
          </a:p>
          <a:p>
            <a:r>
              <a:rPr lang="en-US" altLang="en-US">
                <a:ea typeface="ＭＳ Ｐゴシック" panose="020B0600070205080204" pitchFamily="34" charset="-128"/>
              </a:rPr>
              <a:t>Vector queries</a:t>
            </a:r>
          </a:p>
          <a:p>
            <a:r>
              <a:rPr lang="en-US" altLang="en-US">
                <a:ea typeface="ＭＳ Ｐゴシック" panose="020B0600070205080204" pitchFamily="34" charset="-128"/>
              </a:rPr>
              <a:t>Others?</a:t>
            </a:r>
            <a:endParaRPr lang="en-US" altLang="en-US" sz="360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9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9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91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91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91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DC2C4296-E4BB-9CDA-35C6-18CA58B5EF44}"/>
              </a:ext>
            </a:extLst>
          </p:cNvPr>
          <p:cNvSpPr>
            <a:spLocks noGrp="1" noChangeArrowheads="1"/>
          </p:cNvSpPr>
          <p:nvPr>
            <p:ph type="title"/>
          </p:nvPr>
        </p:nvSpPr>
        <p:spPr/>
        <p:txBody>
          <a:bodyPr/>
          <a:lstStyle/>
          <a:p>
            <a:r>
              <a:rPr lang="en-US" altLang="en-US" sz="4800">
                <a:solidFill>
                  <a:srgbClr val="FF0000"/>
                </a:solidFill>
                <a:ea typeface="ＭＳ Ｐゴシック" panose="020B0600070205080204" pitchFamily="34" charset="-128"/>
              </a:rPr>
              <a:t>How much information is there in the world</a:t>
            </a:r>
          </a:p>
        </p:txBody>
      </p:sp>
      <p:sp>
        <p:nvSpPr>
          <p:cNvPr id="26626" name="Rectangle 3">
            <a:extLst>
              <a:ext uri="{FF2B5EF4-FFF2-40B4-BE49-F238E27FC236}">
                <a16:creationId xmlns:a16="http://schemas.microsoft.com/office/drawing/2014/main" id="{80C7FCBB-8B26-F90A-5C6A-6E75BC76EB2B}"/>
              </a:ext>
            </a:extLst>
          </p:cNvPr>
          <p:cNvSpPr>
            <a:spLocks noGrp="1" noChangeArrowheads="1"/>
          </p:cNvSpPr>
          <p:nvPr>
            <p:ph type="body" idx="1"/>
          </p:nvPr>
        </p:nvSpPr>
        <p:spPr>
          <a:xfrm>
            <a:off x="381000" y="1752600"/>
            <a:ext cx="8229600" cy="4495800"/>
          </a:xfrm>
        </p:spPr>
        <p:txBody>
          <a:bodyPr/>
          <a:lstStyle/>
          <a:p>
            <a:pPr marL="609600" indent="-609600">
              <a:buFontTx/>
              <a:buNone/>
            </a:pPr>
            <a:r>
              <a:rPr lang="en-US" altLang="en-US" sz="4000">
                <a:ea typeface="ＭＳ Ｐゴシック" panose="020B0600070205080204" pitchFamily="34" charset="-128"/>
              </a:rPr>
              <a:t>Informetrics - the measurement of information</a:t>
            </a:r>
          </a:p>
          <a:p>
            <a:pPr marL="609600" indent="-609600"/>
            <a:r>
              <a:rPr lang="en-US" altLang="en-US" sz="4000">
                <a:ea typeface="ＭＳ Ｐゴシック" panose="020B0600070205080204" pitchFamily="34" charset="-128"/>
              </a:rPr>
              <a:t>What can we store</a:t>
            </a:r>
          </a:p>
          <a:p>
            <a:pPr marL="609600" indent="-609600"/>
            <a:r>
              <a:rPr lang="en-US" altLang="en-US" sz="4000">
                <a:ea typeface="ＭＳ Ｐゴシック" panose="020B0600070205080204" pitchFamily="34" charset="-128"/>
              </a:rPr>
              <a:t>What do we intend to store.</a:t>
            </a:r>
          </a:p>
          <a:p>
            <a:pPr marL="609600" indent="-609600"/>
            <a:r>
              <a:rPr lang="en-US" altLang="en-US" sz="4000">
                <a:ea typeface="ＭＳ Ｐゴシック" panose="020B0600070205080204" pitchFamily="34" charset="-128"/>
              </a:rPr>
              <a:t>What is stored.</a:t>
            </a:r>
          </a:p>
          <a:p>
            <a:pPr marL="609600" indent="-609600"/>
            <a:r>
              <a:rPr lang="en-US" altLang="en-US" sz="4000">
                <a:ea typeface="ＭＳ Ｐゴシック" panose="020B0600070205080204" pitchFamily="34" charset="-128"/>
              </a:rPr>
              <a:t>Why are we interested.</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a:extLst>
              <a:ext uri="{FF2B5EF4-FFF2-40B4-BE49-F238E27FC236}">
                <a16:creationId xmlns:a16="http://schemas.microsoft.com/office/drawing/2014/main" id="{1E819B98-13F4-4E82-A554-2E806BE03F1E}"/>
              </a:ext>
            </a:extLst>
          </p:cNvPr>
          <p:cNvSpPr>
            <a:spLocks noGrp="1" noChangeArrowheads="1"/>
          </p:cNvSpPr>
          <p:nvPr>
            <p:ph type="title"/>
          </p:nvPr>
        </p:nvSpPr>
        <p:spPr>
          <a:xfrm>
            <a:off x="685800" y="228600"/>
            <a:ext cx="7772400" cy="1143000"/>
          </a:xfrm>
        </p:spPr>
        <p:txBody>
          <a:bodyPr/>
          <a:lstStyle/>
          <a:p>
            <a:r>
              <a:rPr lang="en-US" altLang="en-US">
                <a:ea typeface="ＭＳ Ｐゴシック" panose="020B0600070205080204" pitchFamily="34" charset="-128"/>
              </a:rPr>
              <a:t>Simple query language: </a:t>
            </a:r>
            <a:r>
              <a:rPr lang="en-US" altLang="en-US">
                <a:solidFill>
                  <a:srgbClr val="FF3300"/>
                </a:solidFill>
                <a:ea typeface="ＭＳ Ｐゴシック" panose="020B0600070205080204" pitchFamily="34" charset="-128"/>
              </a:rPr>
              <a:t>Boolean</a:t>
            </a:r>
            <a:endParaRPr lang="en-US" altLang="en-US">
              <a:ea typeface="ＭＳ Ｐゴシック" panose="020B0600070205080204" pitchFamily="34" charset="-128"/>
            </a:endParaRPr>
          </a:p>
        </p:txBody>
      </p:sp>
      <p:sp>
        <p:nvSpPr>
          <p:cNvPr id="106498" name="Rectangle 3">
            <a:extLst>
              <a:ext uri="{FF2B5EF4-FFF2-40B4-BE49-F238E27FC236}">
                <a16:creationId xmlns:a16="http://schemas.microsoft.com/office/drawing/2014/main" id="{A422D80B-1331-EA5B-66C6-F274F2527195}"/>
              </a:ext>
            </a:extLst>
          </p:cNvPr>
          <p:cNvSpPr>
            <a:spLocks noGrp="1" noChangeArrowheads="1"/>
          </p:cNvSpPr>
          <p:nvPr>
            <p:ph type="body" idx="1"/>
          </p:nvPr>
        </p:nvSpPr>
        <p:spPr>
          <a:xfrm>
            <a:off x="609600" y="1371600"/>
            <a:ext cx="7772400" cy="4114800"/>
          </a:xfrm>
        </p:spPr>
        <p:txBody>
          <a:bodyPr/>
          <a:lstStyle/>
          <a:p>
            <a:pPr lvl="1">
              <a:lnSpc>
                <a:spcPct val="90000"/>
              </a:lnSpc>
            </a:pPr>
            <a:r>
              <a:rPr lang="en-US" altLang="en-US" sz="3200">
                <a:ea typeface="ＭＳ Ｐゴシック" panose="020B0600070205080204" pitchFamily="34" charset="-128"/>
              </a:rPr>
              <a:t>Earliest query model</a:t>
            </a:r>
          </a:p>
          <a:p>
            <a:pPr lvl="1">
              <a:lnSpc>
                <a:spcPct val="90000"/>
              </a:lnSpc>
            </a:pPr>
            <a:r>
              <a:rPr lang="en-US" altLang="en-US" sz="3200">
                <a:ea typeface="ＭＳ Ｐゴシック" panose="020B0600070205080204" pitchFamily="34" charset="-128"/>
              </a:rPr>
              <a:t>Terms + Connectors (or </a:t>
            </a:r>
            <a:r>
              <a:rPr lang="en-US" altLang="en-US" sz="3200" i="1">
                <a:ea typeface="ＭＳ Ｐゴシック" panose="020B0600070205080204" pitchFamily="34" charset="-128"/>
              </a:rPr>
              <a:t>operators</a:t>
            </a:r>
            <a:r>
              <a:rPr lang="en-US" altLang="en-US" sz="3200">
                <a:ea typeface="ＭＳ Ｐゴシック" panose="020B0600070205080204" pitchFamily="34" charset="-128"/>
              </a:rPr>
              <a:t>)</a:t>
            </a:r>
          </a:p>
          <a:p>
            <a:pPr lvl="1">
              <a:lnSpc>
                <a:spcPct val="90000"/>
              </a:lnSpc>
            </a:pPr>
            <a:r>
              <a:rPr lang="en-US" altLang="en-US" sz="3200">
                <a:ea typeface="ＭＳ Ｐゴシック" panose="020B0600070205080204" pitchFamily="34" charset="-128"/>
              </a:rPr>
              <a:t>terms</a:t>
            </a:r>
          </a:p>
          <a:p>
            <a:pPr lvl="2">
              <a:lnSpc>
                <a:spcPct val="90000"/>
              </a:lnSpc>
            </a:pPr>
            <a:r>
              <a:rPr lang="en-US" altLang="en-US">
                <a:ea typeface="ＭＳ Ｐゴシック" panose="020B0600070205080204" pitchFamily="34" charset="-128"/>
              </a:rPr>
              <a:t>words</a:t>
            </a:r>
          </a:p>
          <a:p>
            <a:pPr lvl="2">
              <a:lnSpc>
                <a:spcPct val="90000"/>
              </a:lnSpc>
            </a:pPr>
            <a:r>
              <a:rPr lang="en-US" altLang="en-US">
                <a:ea typeface="ＭＳ Ｐゴシック" panose="020B0600070205080204" pitchFamily="34" charset="-128"/>
              </a:rPr>
              <a:t>normalized (stemmed) words</a:t>
            </a:r>
          </a:p>
          <a:p>
            <a:pPr lvl="2">
              <a:lnSpc>
                <a:spcPct val="90000"/>
              </a:lnSpc>
            </a:pPr>
            <a:r>
              <a:rPr lang="en-US" altLang="en-US">
                <a:ea typeface="ＭＳ Ｐゴシック" panose="020B0600070205080204" pitchFamily="34" charset="-128"/>
              </a:rPr>
              <a:t>phrases</a:t>
            </a:r>
          </a:p>
          <a:p>
            <a:pPr lvl="2">
              <a:lnSpc>
                <a:spcPct val="90000"/>
              </a:lnSpc>
            </a:pPr>
            <a:r>
              <a:rPr lang="en-US" altLang="en-US">
                <a:ea typeface="ＭＳ Ｐゴシック" panose="020B0600070205080204" pitchFamily="34" charset="-128"/>
              </a:rPr>
              <a:t>thesaurus terms</a:t>
            </a:r>
            <a:endParaRPr lang="en-US" altLang="en-US" sz="2800">
              <a:ea typeface="ＭＳ Ｐゴシック" panose="020B0600070205080204" pitchFamily="34" charset="-128"/>
            </a:endParaRPr>
          </a:p>
          <a:p>
            <a:pPr lvl="1">
              <a:lnSpc>
                <a:spcPct val="90000"/>
              </a:lnSpc>
            </a:pPr>
            <a:r>
              <a:rPr lang="en-US" altLang="en-US" sz="3200">
                <a:ea typeface="ＭＳ Ｐゴシック" panose="020B0600070205080204" pitchFamily="34" charset="-128"/>
              </a:rPr>
              <a:t>connectors</a:t>
            </a:r>
          </a:p>
          <a:p>
            <a:pPr lvl="2">
              <a:lnSpc>
                <a:spcPct val="90000"/>
              </a:lnSpc>
            </a:pPr>
            <a:r>
              <a:rPr lang="en-US" altLang="en-US" sz="2800">
                <a:latin typeface="Arial" panose="020B0604020202020204" pitchFamily="34" charset="0"/>
                <a:ea typeface="ＭＳ Ｐゴシック" panose="020B0600070205080204" pitchFamily="34" charset="-128"/>
              </a:rPr>
              <a:t>AND</a:t>
            </a:r>
          </a:p>
          <a:p>
            <a:pPr lvl="2">
              <a:lnSpc>
                <a:spcPct val="90000"/>
              </a:lnSpc>
            </a:pPr>
            <a:r>
              <a:rPr lang="en-US" altLang="en-US" sz="2800">
                <a:latin typeface="Arial" panose="020B0604020202020204" pitchFamily="34" charset="0"/>
                <a:ea typeface="ＭＳ Ｐゴシック" panose="020B0600070205080204" pitchFamily="34" charset="-128"/>
              </a:rPr>
              <a:t>OR</a:t>
            </a:r>
          </a:p>
          <a:p>
            <a:pPr lvl="2">
              <a:lnSpc>
                <a:spcPct val="90000"/>
              </a:lnSpc>
            </a:pPr>
            <a:r>
              <a:rPr lang="en-US" altLang="en-US" sz="2800">
                <a:latin typeface="Arial" panose="020B0604020202020204" pitchFamily="34" charset="0"/>
                <a:ea typeface="ＭＳ Ｐゴシック" panose="020B0600070205080204" pitchFamily="34" charset="-128"/>
              </a:rPr>
              <a:t>NOT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a:extLst>
              <a:ext uri="{FF2B5EF4-FFF2-40B4-BE49-F238E27FC236}">
                <a16:creationId xmlns:a16="http://schemas.microsoft.com/office/drawing/2014/main" id="{782A5B78-3E11-AD1C-9C07-10F7BF5537AE}"/>
              </a:ext>
            </a:extLst>
          </p:cNvPr>
          <p:cNvSpPr>
            <a:spLocks noGrp="1" noChangeArrowheads="1"/>
          </p:cNvSpPr>
          <p:nvPr>
            <p:ph type="title"/>
          </p:nvPr>
        </p:nvSpPr>
        <p:spPr>
          <a:xfrm>
            <a:off x="685800" y="228600"/>
            <a:ext cx="7772400" cy="1143000"/>
          </a:xfrm>
        </p:spPr>
        <p:txBody>
          <a:bodyPr/>
          <a:lstStyle/>
          <a:p>
            <a:r>
              <a:rPr lang="en-US" altLang="en-US">
                <a:ea typeface="ＭＳ Ｐゴシック" panose="020B0600070205080204" pitchFamily="34" charset="-128"/>
              </a:rPr>
              <a:t>Simple query language: </a:t>
            </a:r>
            <a:r>
              <a:rPr lang="en-US" altLang="en-US">
                <a:solidFill>
                  <a:srgbClr val="FF3300"/>
                </a:solidFill>
                <a:ea typeface="ＭＳ Ｐゴシック" panose="020B0600070205080204" pitchFamily="34" charset="-128"/>
              </a:rPr>
              <a:t>Boolean</a:t>
            </a:r>
            <a:endParaRPr lang="en-US" altLang="en-US">
              <a:ea typeface="ＭＳ Ｐゴシック" panose="020B0600070205080204" pitchFamily="34" charset="-128"/>
            </a:endParaRPr>
          </a:p>
        </p:txBody>
      </p:sp>
      <p:sp>
        <p:nvSpPr>
          <p:cNvPr id="107522" name="Rectangle 3">
            <a:extLst>
              <a:ext uri="{FF2B5EF4-FFF2-40B4-BE49-F238E27FC236}">
                <a16:creationId xmlns:a16="http://schemas.microsoft.com/office/drawing/2014/main" id="{733DA197-BFB4-F66F-A30F-ABE3D6BE34C6}"/>
              </a:ext>
            </a:extLst>
          </p:cNvPr>
          <p:cNvSpPr>
            <a:spLocks noGrp="1" noChangeArrowheads="1"/>
          </p:cNvSpPr>
          <p:nvPr>
            <p:ph type="body" idx="1"/>
          </p:nvPr>
        </p:nvSpPr>
        <p:spPr>
          <a:xfrm>
            <a:off x="609600" y="1371600"/>
            <a:ext cx="7772400" cy="4114800"/>
          </a:xfrm>
        </p:spPr>
        <p:txBody>
          <a:bodyPr/>
          <a:lstStyle/>
          <a:p>
            <a:pPr lvl="1">
              <a:lnSpc>
                <a:spcPct val="90000"/>
              </a:lnSpc>
            </a:pPr>
            <a:r>
              <a:rPr lang="en-US" altLang="en-US" sz="3200">
                <a:ea typeface="ＭＳ Ｐゴシック" panose="020B0600070205080204" pitchFamily="34" charset="-128"/>
              </a:rPr>
              <a:t>Geek-speak</a:t>
            </a:r>
          </a:p>
          <a:p>
            <a:pPr lvl="1">
              <a:lnSpc>
                <a:spcPct val="90000"/>
              </a:lnSpc>
            </a:pPr>
            <a:r>
              <a:rPr lang="en-US" altLang="en-US" sz="3200">
                <a:ea typeface="ＭＳ Ｐゴシック" panose="020B0600070205080204" pitchFamily="34" charset="-128"/>
              </a:rPr>
              <a:t>Variations are still used in search engines!</a:t>
            </a:r>
            <a:endParaRPr lang="en-US" altLang="en-US" sz="3200">
              <a:latin typeface="Arial" panose="020B0604020202020204" pitchFamily="34" charset="0"/>
              <a:ea typeface="ＭＳ Ｐゴシック" panose="020B0600070205080204" pitchFamily="34"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5" name="Rectangle 2">
            <a:extLst>
              <a:ext uri="{FF2B5EF4-FFF2-40B4-BE49-F238E27FC236}">
                <a16:creationId xmlns:a16="http://schemas.microsoft.com/office/drawing/2014/main" id="{681AB31F-5BCC-3CB7-FAA4-E42084C23B30}"/>
              </a:ext>
            </a:extLst>
          </p:cNvPr>
          <p:cNvSpPr>
            <a:spLocks noGrp="1" noChangeArrowheads="1"/>
          </p:cNvSpPr>
          <p:nvPr>
            <p:ph type="title"/>
          </p:nvPr>
        </p:nvSpPr>
        <p:spPr>
          <a:xfrm>
            <a:off x="762000" y="457200"/>
            <a:ext cx="7772400" cy="1143000"/>
          </a:xfrm>
        </p:spPr>
        <p:txBody>
          <a:bodyPr/>
          <a:lstStyle/>
          <a:p>
            <a:r>
              <a:rPr lang="en-US" altLang="en-US">
                <a:ea typeface="ＭＳ Ｐゴシック" panose="020B0600070205080204" pitchFamily="34" charset="-128"/>
              </a:rPr>
              <a:t>Truth Tables – Boolean Logic</a:t>
            </a:r>
          </a:p>
        </p:txBody>
      </p:sp>
      <p:graphicFrame>
        <p:nvGraphicFramePr>
          <p:cNvPr id="108546" name="Object 2">
            <a:extLst>
              <a:ext uri="{FF2B5EF4-FFF2-40B4-BE49-F238E27FC236}">
                <a16:creationId xmlns:a16="http://schemas.microsoft.com/office/drawing/2014/main" id="{B0D77672-B68C-D246-461E-EDA6748E71EC}"/>
              </a:ext>
            </a:extLst>
          </p:cNvPr>
          <p:cNvGraphicFramePr>
            <a:graphicFrameLocks noChangeAspect="1"/>
          </p:cNvGraphicFramePr>
          <p:nvPr/>
        </p:nvGraphicFramePr>
        <p:xfrm>
          <a:off x="1600200" y="1752600"/>
          <a:ext cx="6553200" cy="2133600"/>
        </p:xfrm>
        <a:graphic>
          <a:graphicData uri="http://schemas.openxmlformats.org/presentationml/2006/ole">
            <mc:AlternateContent xmlns:mc="http://schemas.openxmlformats.org/markup-compatibility/2006">
              <mc:Choice xmlns:v="urn:schemas-microsoft-com:vml" Requires="v">
                <p:oleObj name="Worksheet" r:id="rId2" imgW="2209800" imgH="825500" progId="Excel.Sheet.8">
                  <p:embed/>
                </p:oleObj>
              </mc:Choice>
              <mc:Fallback>
                <p:oleObj name="Worksheet" r:id="rId2" imgW="2209800" imgH="825500" progId="Excel.Shee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65532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8547" name="Line 4">
            <a:extLst>
              <a:ext uri="{FF2B5EF4-FFF2-40B4-BE49-F238E27FC236}">
                <a16:creationId xmlns:a16="http://schemas.microsoft.com/office/drawing/2014/main" id="{9D22230F-1CE8-D649-D7C8-C49C0D97C198}"/>
              </a:ext>
            </a:extLst>
          </p:cNvPr>
          <p:cNvSpPr>
            <a:spLocks noChangeShapeType="1"/>
          </p:cNvSpPr>
          <p:nvPr/>
        </p:nvSpPr>
        <p:spPr bwMode="auto">
          <a:xfrm flipV="1">
            <a:off x="2700338" y="1752600"/>
            <a:ext cx="0" cy="2133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48" name="Line 5">
            <a:extLst>
              <a:ext uri="{FF2B5EF4-FFF2-40B4-BE49-F238E27FC236}">
                <a16:creationId xmlns:a16="http://schemas.microsoft.com/office/drawing/2014/main" id="{B6E68C7A-6489-F892-1588-EA49DA131EA0}"/>
              </a:ext>
            </a:extLst>
          </p:cNvPr>
          <p:cNvSpPr>
            <a:spLocks noChangeShapeType="1"/>
          </p:cNvSpPr>
          <p:nvPr/>
        </p:nvSpPr>
        <p:spPr bwMode="auto">
          <a:xfrm>
            <a:off x="1589088" y="2187575"/>
            <a:ext cx="6553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49" name="Text Box 6">
            <a:extLst>
              <a:ext uri="{FF2B5EF4-FFF2-40B4-BE49-F238E27FC236}">
                <a16:creationId xmlns:a16="http://schemas.microsoft.com/office/drawing/2014/main" id="{FA4347F0-6974-AB8B-A9CB-557C429B6BF6}"/>
              </a:ext>
            </a:extLst>
          </p:cNvPr>
          <p:cNvSpPr txBox="1">
            <a:spLocks noChangeArrowheads="1"/>
          </p:cNvSpPr>
          <p:nvPr/>
        </p:nvSpPr>
        <p:spPr bwMode="auto">
          <a:xfrm>
            <a:off x="1279525" y="4232275"/>
            <a:ext cx="2794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Presence of P,  P  = 1</a:t>
            </a:r>
          </a:p>
          <a:p>
            <a:pPr>
              <a:spcBef>
                <a:spcPct val="0"/>
              </a:spcBef>
              <a:buClrTx/>
              <a:buFontTx/>
              <a:buNone/>
            </a:pPr>
            <a:r>
              <a:rPr lang="en-US" altLang="en-US" sz="2400"/>
              <a:t>Absence of P,  P = 0</a:t>
            </a:r>
          </a:p>
          <a:p>
            <a:pPr>
              <a:spcBef>
                <a:spcPct val="0"/>
              </a:spcBef>
              <a:buClrTx/>
              <a:buFontTx/>
              <a:buNone/>
            </a:pPr>
            <a:r>
              <a:rPr lang="en-US" altLang="en-US" sz="2400"/>
              <a:t>True = 1</a:t>
            </a:r>
          </a:p>
          <a:p>
            <a:pPr>
              <a:spcBef>
                <a:spcPct val="0"/>
              </a:spcBef>
              <a:buClrTx/>
              <a:buFontTx/>
              <a:buNone/>
            </a:pPr>
            <a:r>
              <a:rPr lang="en-US" altLang="en-US" sz="2400"/>
              <a:t>False = 0</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DC3639FB-BFCD-740F-BF88-4453913DDFC3}"/>
              </a:ext>
            </a:extLst>
          </p:cNvPr>
          <p:cNvSpPr>
            <a:spLocks noGrp="1" noChangeArrowheads="1"/>
          </p:cNvSpPr>
          <p:nvPr>
            <p:ph type="title"/>
          </p:nvPr>
        </p:nvSpPr>
        <p:spPr/>
        <p:txBody>
          <a:bodyPr/>
          <a:lstStyle/>
          <a:p>
            <a:r>
              <a:rPr lang="en-US" altLang="en-US">
                <a:ea typeface="ＭＳ Ｐゴシック" panose="020B0600070205080204" pitchFamily="34" charset="-128"/>
              </a:rPr>
              <a:t>Problems with Boolean Queries</a:t>
            </a:r>
          </a:p>
        </p:txBody>
      </p:sp>
      <p:sp>
        <p:nvSpPr>
          <p:cNvPr id="109570" name="Rectangle 3">
            <a:extLst>
              <a:ext uri="{FF2B5EF4-FFF2-40B4-BE49-F238E27FC236}">
                <a16:creationId xmlns:a16="http://schemas.microsoft.com/office/drawing/2014/main" id="{9535CE50-1B88-AAE0-F9AC-75A757C036C3}"/>
              </a:ext>
            </a:extLst>
          </p:cNvPr>
          <p:cNvSpPr>
            <a:spLocks noGrp="1" noChangeArrowheads="1"/>
          </p:cNvSpPr>
          <p:nvPr>
            <p:ph type="body" idx="1"/>
          </p:nvPr>
        </p:nvSpPr>
        <p:spPr/>
        <p:txBody>
          <a:bodyPr/>
          <a:lstStyle/>
          <a:p>
            <a:r>
              <a:rPr lang="en-US" altLang="en-US">
                <a:ea typeface="ＭＳ Ｐゴシック" panose="020B0600070205080204" pitchFamily="34" charset="-128"/>
              </a:rPr>
              <a:t>Incorrect interpretation of Boolean connectives </a:t>
            </a:r>
            <a:r>
              <a:rPr lang="en-US" altLang="en-US">
                <a:latin typeface="Arial" panose="020B0604020202020204" pitchFamily="34" charset="0"/>
                <a:ea typeface="ＭＳ Ｐゴシック" panose="020B0600070205080204" pitchFamily="34" charset="-128"/>
              </a:rPr>
              <a:t>AND</a:t>
            </a:r>
            <a:r>
              <a:rPr lang="en-US" altLang="en-US">
                <a:ea typeface="ＭＳ Ｐゴシック" panose="020B0600070205080204" pitchFamily="34" charset="-128"/>
              </a:rPr>
              <a:t> and </a:t>
            </a:r>
            <a:r>
              <a:rPr lang="en-US" altLang="en-US">
                <a:latin typeface="Arial" panose="020B0604020202020204" pitchFamily="34" charset="0"/>
                <a:ea typeface="ＭＳ Ｐゴシック" panose="020B0600070205080204" pitchFamily="34" charset="-128"/>
              </a:rPr>
              <a:t>OR</a:t>
            </a:r>
          </a:p>
          <a:p>
            <a:r>
              <a:rPr lang="en-US" altLang="en-US">
                <a:ea typeface="ＭＳ Ｐゴシック" panose="020B0600070205080204" pitchFamily="34" charset="-128"/>
              </a:rPr>
              <a:t>Example - Seeking Saturday entertainment</a:t>
            </a:r>
          </a:p>
          <a:p>
            <a:pPr>
              <a:buFontTx/>
              <a:buNone/>
            </a:pPr>
            <a:r>
              <a:rPr lang="en-US" altLang="en-US">
                <a:ea typeface="ＭＳ Ｐゴシック" panose="020B0600070205080204" pitchFamily="34" charset="-128"/>
              </a:rPr>
              <a:t>Queries:</a:t>
            </a:r>
          </a:p>
          <a:p>
            <a:r>
              <a:rPr lang="en-US" altLang="en-US">
                <a:ea typeface="ＭＳ Ｐゴシック" panose="020B0600070205080204" pitchFamily="34" charset="-128"/>
              </a:rPr>
              <a:t>Dinner </a:t>
            </a:r>
            <a:r>
              <a:rPr lang="en-US" altLang="en-US">
                <a:latin typeface="Arial" panose="020B0604020202020204" pitchFamily="34" charset="0"/>
                <a:ea typeface="ＭＳ Ｐゴシック" panose="020B0600070205080204" pitchFamily="34" charset="-128"/>
              </a:rPr>
              <a:t>AND</a:t>
            </a:r>
            <a:r>
              <a:rPr lang="en-US" altLang="en-US">
                <a:ea typeface="ＭＳ Ｐゴシック" panose="020B0600070205080204" pitchFamily="34" charset="-128"/>
              </a:rPr>
              <a:t> sports </a:t>
            </a:r>
            <a:r>
              <a:rPr lang="en-US" altLang="en-US">
                <a:latin typeface="Arial" panose="020B0604020202020204" pitchFamily="34" charset="0"/>
                <a:ea typeface="ＭＳ Ｐゴシック" panose="020B0600070205080204" pitchFamily="34" charset="-128"/>
              </a:rPr>
              <a:t>AND</a:t>
            </a:r>
            <a:r>
              <a:rPr lang="en-US" altLang="en-US">
                <a:ea typeface="ＭＳ Ｐゴシック" panose="020B0600070205080204" pitchFamily="34" charset="-128"/>
              </a:rPr>
              <a:t> symphony</a:t>
            </a:r>
          </a:p>
          <a:p>
            <a:r>
              <a:rPr lang="en-US" altLang="en-US">
                <a:ea typeface="ＭＳ Ｐゴシック" panose="020B0600070205080204" pitchFamily="34" charset="-128"/>
              </a:rPr>
              <a:t>Dinner </a:t>
            </a:r>
            <a:r>
              <a:rPr lang="en-US" altLang="en-US">
                <a:latin typeface="Arial" panose="020B0604020202020204" pitchFamily="34" charset="0"/>
                <a:ea typeface="ＭＳ Ｐゴシック" panose="020B0600070205080204" pitchFamily="34" charset="-128"/>
              </a:rPr>
              <a:t>OR</a:t>
            </a:r>
            <a:r>
              <a:rPr lang="en-US" altLang="en-US">
                <a:ea typeface="ＭＳ Ｐゴシック" panose="020B0600070205080204" pitchFamily="34" charset="-128"/>
              </a:rPr>
              <a:t> sports </a:t>
            </a:r>
            <a:r>
              <a:rPr lang="en-US" altLang="en-US">
                <a:latin typeface="Arial" panose="020B0604020202020204" pitchFamily="34" charset="0"/>
                <a:ea typeface="ＭＳ Ｐゴシック" panose="020B0600070205080204" pitchFamily="34" charset="-128"/>
              </a:rPr>
              <a:t>OR</a:t>
            </a:r>
            <a:r>
              <a:rPr lang="en-US" altLang="en-US">
                <a:ea typeface="ＭＳ Ｐゴシック" panose="020B0600070205080204" pitchFamily="34" charset="-128"/>
              </a:rPr>
              <a:t> symphony</a:t>
            </a:r>
          </a:p>
          <a:p>
            <a:r>
              <a:rPr lang="en-US" altLang="en-US">
                <a:ea typeface="ＭＳ Ｐゴシック" panose="020B0600070205080204" pitchFamily="34" charset="-128"/>
              </a:rPr>
              <a:t>Dinner </a:t>
            </a:r>
            <a:r>
              <a:rPr lang="en-US" altLang="en-US">
                <a:latin typeface="Arial" panose="020B0604020202020204" pitchFamily="34" charset="0"/>
                <a:ea typeface="ＭＳ Ｐゴシック" panose="020B0600070205080204" pitchFamily="34" charset="-128"/>
              </a:rPr>
              <a:t>AND</a:t>
            </a:r>
            <a:r>
              <a:rPr lang="en-US" altLang="en-US">
                <a:ea typeface="ＭＳ Ｐゴシック" panose="020B0600070205080204" pitchFamily="34" charset="-128"/>
              </a:rPr>
              <a:t> sports </a:t>
            </a:r>
            <a:r>
              <a:rPr lang="en-US" altLang="en-US">
                <a:latin typeface="Arial" panose="020B0604020202020204" pitchFamily="34" charset="0"/>
                <a:ea typeface="ＭＳ Ｐゴシック" panose="020B0600070205080204" pitchFamily="34" charset="-128"/>
              </a:rPr>
              <a:t>OR</a:t>
            </a:r>
            <a:r>
              <a:rPr lang="en-US" altLang="en-US">
                <a:ea typeface="ＭＳ Ｐゴシック" panose="020B0600070205080204" pitchFamily="34" charset="-128"/>
              </a:rPr>
              <a:t> symphony</a:t>
            </a:r>
          </a:p>
          <a:p>
            <a:pPr>
              <a:buFontTx/>
              <a:buNone/>
            </a:pPr>
            <a:endParaRPr lang="en-US" altLang="en-US">
              <a:ea typeface="ＭＳ Ｐゴシック" panose="020B0600070205080204" pitchFamily="34" charset="-12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a:extLst>
              <a:ext uri="{FF2B5EF4-FFF2-40B4-BE49-F238E27FC236}">
                <a16:creationId xmlns:a16="http://schemas.microsoft.com/office/drawing/2014/main" id="{5B20C3DB-28B5-35F4-156E-0BD7B31DF223}"/>
              </a:ext>
            </a:extLst>
          </p:cNvPr>
          <p:cNvSpPr>
            <a:spLocks noGrp="1" noChangeArrowheads="1"/>
          </p:cNvSpPr>
          <p:nvPr>
            <p:ph type="title"/>
          </p:nvPr>
        </p:nvSpPr>
        <p:spPr/>
        <p:txBody>
          <a:bodyPr/>
          <a:lstStyle/>
          <a:p>
            <a:r>
              <a:rPr lang="en-US" altLang="en-US">
                <a:ea typeface="ＭＳ Ｐゴシック" panose="020B0600070205080204" pitchFamily="34" charset="-128"/>
              </a:rPr>
              <a:t>Order of precedence of operators</a:t>
            </a:r>
          </a:p>
        </p:txBody>
      </p:sp>
      <p:sp>
        <p:nvSpPr>
          <p:cNvPr id="110594" name="Rectangle 3">
            <a:extLst>
              <a:ext uri="{FF2B5EF4-FFF2-40B4-BE49-F238E27FC236}">
                <a16:creationId xmlns:a16="http://schemas.microsoft.com/office/drawing/2014/main" id="{993EE10D-CE20-2C0E-EC5F-C063CE2A5125}"/>
              </a:ext>
            </a:extLst>
          </p:cNvPr>
          <p:cNvSpPr>
            <a:spLocks noGrp="1" noChangeArrowheads="1"/>
          </p:cNvSpPr>
          <p:nvPr>
            <p:ph type="body" idx="1"/>
          </p:nvPr>
        </p:nvSpPr>
        <p:spPr/>
        <p:txBody>
          <a:bodyPr/>
          <a:lstStyle/>
          <a:p>
            <a:pPr>
              <a:buFontTx/>
              <a:buNone/>
            </a:pPr>
            <a:r>
              <a:rPr lang="en-US" altLang="en-US">
                <a:ea typeface="ＭＳ Ｐゴシック" panose="020B0600070205080204" pitchFamily="34" charset="-128"/>
              </a:rPr>
              <a:t>Example of query. Is</a:t>
            </a:r>
          </a:p>
          <a:p>
            <a:r>
              <a:rPr lang="en-US" altLang="en-US">
                <a:ea typeface="ＭＳ Ｐゴシック" panose="020B0600070205080204" pitchFamily="34" charset="-128"/>
              </a:rPr>
              <a:t>A </a:t>
            </a:r>
            <a:r>
              <a:rPr lang="en-US" altLang="en-US">
                <a:latin typeface="Arial" panose="020B0604020202020204" pitchFamily="34" charset="0"/>
                <a:ea typeface="ＭＳ Ｐゴシック" panose="020B0600070205080204" pitchFamily="34" charset="-128"/>
              </a:rPr>
              <a:t>AND</a:t>
            </a:r>
            <a:r>
              <a:rPr lang="en-US" altLang="en-US">
                <a:ea typeface="ＭＳ Ｐゴシック" panose="020B0600070205080204" pitchFamily="34" charset="-128"/>
              </a:rPr>
              <a:t> B </a:t>
            </a:r>
          </a:p>
          <a:p>
            <a:r>
              <a:rPr lang="en-US" altLang="en-US">
                <a:ea typeface="ＭＳ Ｐゴシック" panose="020B0600070205080204" pitchFamily="34" charset="-128"/>
              </a:rPr>
              <a:t>the same as</a:t>
            </a:r>
          </a:p>
          <a:p>
            <a:r>
              <a:rPr lang="en-US" altLang="en-US">
                <a:ea typeface="ＭＳ Ｐゴシック" panose="020B0600070205080204" pitchFamily="34" charset="-128"/>
              </a:rPr>
              <a:t>B </a:t>
            </a:r>
            <a:r>
              <a:rPr lang="en-US" altLang="en-US">
                <a:latin typeface="Arial" panose="020B0604020202020204" pitchFamily="34" charset="0"/>
                <a:ea typeface="ＭＳ Ｐゴシック" panose="020B0600070205080204" pitchFamily="34" charset="-128"/>
              </a:rPr>
              <a:t>AND</a:t>
            </a:r>
            <a:r>
              <a:rPr lang="en-US" altLang="en-US">
                <a:ea typeface="ＭＳ Ｐゴシック" panose="020B0600070205080204" pitchFamily="34" charset="-128"/>
              </a:rPr>
              <a:t> A</a:t>
            </a:r>
          </a:p>
          <a:p>
            <a:r>
              <a:rPr lang="en-US" altLang="en-US">
                <a:ea typeface="ＭＳ Ｐゴシック" panose="020B0600070205080204" pitchFamily="34" charset="-128"/>
              </a:rPr>
              <a:t>Why?</a:t>
            </a:r>
          </a:p>
          <a:p>
            <a:pPr>
              <a:buFontTx/>
              <a:buNone/>
            </a:pPr>
            <a:endParaRPr lang="en-US" altLang="en-US">
              <a:ea typeface="ＭＳ Ｐゴシック" panose="020B0600070205080204" pitchFamily="34" charset="-12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1852437A-C4BD-0A9F-86FF-7BBE89BE2164}"/>
              </a:ext>
            </a:extLst>
          </p:cNvPr>
          <p:cNvSpPr>
            <a:spLocks noGrp="1" noChangeArrowheads="1"/>
          </p:cNvSpPr>
          <p:nvPr>
            <p:ph type="title"/>
          </p:nvPr>
        </p:nvSpPr>
        <p:spPr>
          <a:xfrm>
            <a:off x="838200" y="228600"/>
            <a:ext cx="7772400" cy="1143000"/>
          </a:xfrm>
        </p:spPr>
        <p:txBody>
          <a:bodyPr/>
          <a:lstStyle/>
          <a:p>
            <a:r>
              <a:rPr lang="en-US" altLang="en-US">
                <a:ea typeface="ＭＳ Ｐゴシック" panose="020B0600070205080204" pitchFamily="34" charset="-128"/>
              </a:rPr>
              <a:t>Order of Preference</a:t>
            </a:r>
          </a:p>
        </p:txBody>
      </p:sp>
      <p:sp>
        <p:nvSpPr>
          <p:cNvPr id="111618" name="Rectangle 3">
            <a:extLst>
              <a:ext uri="{FF2B5EF4-FFF2-40B4-BE49-F238E27FC236}">
                <a16:creationId xmlns:a16="http://schemas.microsoft.com/office/drawing/2014/main" id="{F7A65CA0-2CB9-8D1A-C317-3A455AE31F57}"/>
              </a:ext>
            </a:extLst>
          </p:cNvPr>
          <p:cNvSpPr>
            <a:spLocks noGrp="1" noChangeArrowheads="1"/>
          </p:cNvSpPr>
          <p:nvPr>
            <p:ph type="body" idx="1"/>
          </p:nvPr>
        </p:nvSpPr>
        <p:spPr>
          <a:xfrm>
            <a:off x="609600" y="1371600"/>
            <a:ext cx="7772400" cy="4114800"/>
          </a:xfrm>
        </p:spPr>
        <p:txBody>
          <a:bodyPr/>
          <a:lstStyle/>
          <a:p>
            <a:pPr lvl="1"/>
            <a:r>
              <a:rPr lang="en-US" altLang="en-US">
                <a:ea typeface="ＭＳ Ｐゴシック" panose="020B0600070205080204" pitchFamily="34" charset="-128"/>
              </a:rPr>
              <a:t>Define </a:t>
            </a:r>
            <a:r>
              <a:rPr lang="en-US" altLang="en-US" i="1">
                <a:ea typeface="ＭＳ Ｐゴシック" panose="020B0600070205080204" pitchFamily="34" charset="-128"/>
              </a:rPr>
              <a:t>order of preference</a:t>
            </a:r>
          </a:p>
          <a:p>
            <a:pPr lvl="2"/>
            <a:r>
              <a:rPr lang="en-US" altLang="en-US">
                <a:ea typeface="ＭＳ Ｐゴシック" panose="020B0600070205080204" pitchFamily="34" charset="-128"/>
              </a:rPr>
              <a:t>EX:</a:t>
            </a:r>
            <a:r>
              <a:rPr lang="en-US" altLang="en-US">
                <a:latin typeface="Arial" panose="020B0604020202020204" pitchFamily="34" charset="0"/>
                <a:ea typeface="ＭＳ Ｐゴシック" panose="020B0600070205080204" pitchFamily="34" charset="-128"/>
              </a:rPr>
              <a:t> a OR b AND c</a:t>
            </a:r>
          </a:p>
          <a:p>
            <a:pPr lvl="1"/>
            <a:r>
              <a:rPr lang="en-US" altLang="en-US">
                <a:ea typeface="ＭＳ Ｐゴシック" panose="020B0600070205080204" pitchFamily="34" charset="-128"/>
              </a:rPr>
              <a:t>Infix notation</a:t>
            </a:r>
          </a:p>
          <a:p>
            <a:pPr lvl="2"/>
            <a:r>
              <a:rPr lang="en-US" altLang="en-US">
                <a:ea typeface="ＭＳ Ｐゴシック" panose="020B0600070205080204" pitchFamily="34" charset="-128"/>
              </a:rPr>
              <a:t>Parenthesis evaluated 1</a:t>
            </a:r>
            <a:r>
              <a:rPr lang="en-US" altLang="en-US" baseline="30000">
                <a:ea typeface="ＭＳ Ｐゴシック" panose="020B0600070205080204" pitchFamily="34" charset="-128"/>
              </a:rPr>
              <a:t>st</a:t>
            </a:r>
            <a:r>
              <a:rPr lang="en-US" altLang="en-US">
                <a:ea typeface="ＭＳ Ｐゴシック" panose="020B0600070205080204" pitchFamily="34" charset="-128"/>
              </a:rPr>
              <a:t> with left to right precedence of operators</a:t>
            </a:r>
            <a:endParaRPr lang="en-US" altLang="en-US" baseline="30000">
              <a:ea typeface="ＭＳ Ｐゴシック" panose="020B0600070205080204" pitchFamily="34" charset="-128"/>
            </a:endParaRPr>
          </a:p>
          <a:p>
            <a:pPr lvl="2"/>
            <a:r>
              <a:rPr lang="en-US" altLang="en-US">
                <a:ea typeface="ＭＳ Ｐゴシック" panose="020B0600070205080204" pitchFamily="34" charset="-128"/>
              </a:rPr>
              <a:t>Next </a:t>
            </a:r>
            <a:r>
              <a:rPr lang="en-US" altLang="en-US">
                <a:latin typeface="Arial" panose="020B0604020202020204" pitchFamily="34" charset="0"/>
                <a:ea typeface="ＭＳ Ｐゴシック" panose="020B0600070205080204" pitchFamily="34" charset="-128"/>
              </a:rPr>
              <a:t>NOT</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a:t>
            </a:r>
            <a:r>
              <a:rPr lang="en-US" altLang="ja-JP">
                <a:ea typeface="ＭＳ Ｐゴシック" panose="020B0600070205080204" pitchFamily="34" charset="-128"/>
              </a:rPr>
              <a:t> are applied</a:t>
            </a:r>
          </a:p>
          <a:p>
            <a:pPr lvl="2"/>
            <a:r>
              <a:rPr lang="en-US" altLang="en-US">
                <a:ea typeface="ＭＳ Ｐゴシック" panose="020B0600070205080204" pitchFamily="34" charset="-128"/>
              </a:rPr>
              <a:t>Then </a:t>
            </a:r>
            <a:r>
              <a:rPr lang="en-US" altLang="en-US">
                <a:latin typeface="Arial" panose="020B0604020202020204" pitchFamily="34" charset="0"/>
                <a:ea typeface="ＭＳ Ｐゴシック" panose="020B0600070205080204" pitchFamily="34" charset="-128"/>
              </a:rPr>
              <a:t>AND</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a:t>
            </a:r>
          </a:p>
          <a:p>
            <a:pPr lvl="2"/>
            <a:r>
              <a:rPr lang="en-US" altLang="en-US">
                <a:ea typeface="ＭＳ Ｐゴシック" panose="020B0600070205080204" pitchFamily="34" charset="-128"/>
              </a:rPr>
              <a:t>Then </a:t>
            </a:r>
            <a:r>
              <a:rPr lang="en-US" altLang="en-US">
                <a:latin typeface="Arial" panose="020B0604020202020204" pitchFamily="34" charset="0"/>
                <a:ea typeface="ＭＳ Ｐゴシック" panose="020B0600070205080204" pitchFamily="34" charset="-128"/>
              </a:rPr>
              <a:t>OR</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a:t>
            </a:r>
          </a:p>
          <a:p>
            <a:pPr lvl="1"/>
            <a:r>
              <a:rPr lang="en-US" altLang="en-US">
                <a:latin typeface="Arial" panose="020B0604020202020204" pitchFamily="34" charset="0"/>
                <a:ea typeface="ＭＳ Ｐゴシック" panose="020B0600070205080204" pitchFamily="34" charset="-128"/>
              </a:rPr>
              <a:t>a OR b AND c becomes</a:t>
            </a:r>
          </a:p>
          <a:p>
            <a:pPr lvl="1"/>
            <a:r>
              <a:rPr lang="en-US" altLang="en-US">
                <a:latin typeface="Arial" panose="020B0604020202020204" pitchFamily="34" charset="0"/>
                <a:ea typeface="ＭＳ Ｐゴシック" panose="020B0600070205080204" pitchFamily="34" charset="-128"/>
              </a:rPr>
              <a:t>a OR (b AND c)</a:t>
            </a:r>
          </a:p>
          <a:p>
            <a:pPr lvl="1"/>
            <a:endParaRPr lang="en-US" altLang="en-US">
              <a:latin typeface="Arial" panose="020B0604020202020204" pitchFamily="34" charset="0"/>
              <a:ea typeface="ＭＳ Ｐゴシック" panose="020B0600070205080204" pitchFamily="34" charset="-128"/>
            </a:endParaRPr>
          </a:p>
          <a:p>
            <a:pPr lvl="2"/>
            <a:endParaRPr lang="en-US" altLang="en-US">
              <a:latin typeface="Arial" panose="020B0604020202020204" pitchFamily="34" charset="0"/>
              <a:ea typeface="ＭＳ Ｐゴシック" panose="020B0600070205080204" pitchFamily="34" charset="-12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1" name="Rectangle 2">
            <a:extLst>
              <a:ext uri="{FF2B5EF4-FFF2-40B4-BE49-F238E27FC236}">
                <a16:creationId xmlns:a16="http://schemas.microsoft.com/office/drawing/2014/main" id="{28944288-8BD1-0BD6-6559-CD9BF4166958}"/>
              </a:ext>
            </a:extLst>
          </p:cNvPr>
          <p:cNvSpPr>
            <a:spLocks noGrp="1" noChangeArrowheads="1"/>
          </p:cNvSpPr>
          <p:nvPr>
            <p:ph type="title"/>
          </p:nvPr>
        </p:nvSpPr>
        <p:spPr>
          <a:xfrm>
            <a:off x="685800" y="228600"/>
            <a:ext cx="7772400" cy="1143000"/>
          </a:xfrm>
        </p:spPr>
        <p:txBody>
          <a:bodyPr/>
          <a:lstStyle/>
          <a:p>
            <a:r>
              <a:rPr lang="en-US" altLang="en-US">
                <a:ea typeface="ＭＳ Ｐゴシック" panose="020B0600070205080204" pitchFamily="34" charset="-128"/>
              </a:rPr>
              <a:t>Infix Notation</a:t>
            </a:r>
          </a:p>
        </p:txBody>
      </p:sp>
      <p:sp>
        <p:nvSpPr>
          <p:cNvPr id="112642" name="Rectangle 3">
            <a:extLst>
              <a:ext uri="{FF2B5EF4-FFF2-40B4-BE49-F238E27FC236}">
                <a16:creationId xmlns:a16="http://schemas.microsoft.com/office/drawing/2014/main" id="{428B52B8-3E38-0172-D8D3-F36619BF3CDA}"/>
              </a:ext>
            </a:extLst>
          </p:cNvPr>
          <p:cNvSpPr>
            <a:spLocks noGrp="1" noChangeArrowheads="1"/>
          </p:cNvSpPr>
          <p:nvPr>
            <p:ph type="body" idx="1"/>
          </p:nvPr>
        </p:nvSpPr>
        <p:spPr>
          <a:xfrm>
            <a:off x="609600" y="1371600"/>
            <a:ext cx="7772400" cy="4114800"/>
          </a:xfrm>
        </p:spPr>
        <p:txBody>
          <a:bodyPr/>
          <a:lstStyle/>
          <a:p>
            <a:pPr lvl="1"/>
            <a:r>
              <a:rPr lang="en-US" altLang="en-US">
                <a:ea typeface="ＭＳ Ｐゴシック" panose="020B0600070205080204" pitchFamily="34" charset="-128"/>
              </a:rPr>
              <a:t>Usually expressed as INFIX operators in IR</a:t>
            </a:r>
          </a:p>
          <a:p>
            <a:pPr lvl="2"/>
            <a:r>
              <a:rPr lang="en-US" altLang="en-US">
                <a:latin typeface="Arial" panose="020B0604020202020204" pitchFamily="34" charset="0"/>
                <a:ea typeface="ＭＳ Ｐゴシック" panose="020B0600070205080204" pitchFamily="34" charset="-128"/>
              </a:rPr>
              <a:t>((a AND b) OR (c AND b))</a:t>
            </a:r>
          </a:p>
          <a:p>
            <a:pPr lvl="1"/>
            <a:r>
              <a:rPr lang="en-US" altLang="en-US">
                <a:ea typeface="ＭＳ Ｐゴシック" panose="020B0600070205080204" pitchFamily="34" charset="-128"/>
              </a:rPr>
              <a:t>NOT is UNARY PREFIX operator</a:t>
            </a:r>
          </a:p>
          <a:p>
            <a:pPr lvl="2"/>
            <a:r>
              <a:rPr lang="en-US" altLang="en-US">
                <a:latin typeface="Arial" panose="020B0604020202020204" pitchFamily="34" charset="0"/>
                <a:ea typeface="ＭＳ Ｐゴシック" panose="020B0600070205080204" pitchFamily="34" charset="-128"/>
              </a:rPr>
              <a:t>((a AND b) OR (c AND (NOT b)))</a:t>
            </a:r>
            <a:endParaRPr lang="en-US" altLang="en-US">
              <a:ea typeface="ＭＳ Ｐゴシック" panose="020B0600070205080204" pitchFamily="34" charset="-128"/>
            </a:endParaRPr>
          </a:p>
          <a:p>
            <a:pPr lvl="1"/>
            <a:r>
              <a:rPr lang="en-US" altLang="en-US">
                <a:ea typeface="ＭＳ Ｐゴシック" panose="020B0600070205080204" pitchFamily="34" charset="-128"/>
              </a:rPr>
              <a:t>AND and OR can be n-ary operators</a:t>
            </a:r>
          </a:p>
          <a:p>
            <a:pPr lvl="2"/>
            <a:r>
              <a:rPr lang="en-US" altLang="en-US">
                <a:latin typeface="Arial" panose="020B0604020202020204" pitchFamily="34" charset="0"/>
                <a:ea typeface="ＭＳ Ｐゴシック" panose="020B0600070205080204" pitchFamily="34" charset="-128"/>
              </a:rPr>
              <a:t>(a AND b AND c AND d)</a:t>
            </a:r>
          </a:p>
          <a:p>
            <a:pPr lvl="1"/>
            <a:r>
              <a:rPr lang="en-US" altLang="en-US">
                <a:ea typeface="ＭＳ Ｐゴシック" panose="020B0600070205080204" pitchFamily="34" charset="-128"/>
              </a:rPr>
              <a:t>Some rules - (De Morgan revisited)</a:t>
            </a:r>
          </a:p>
          <a:p>
            <a:pPr lvl="2"/>
            <a:r>
              <a:rPr lang="en-US" altLang="en-US">
                <a:latin typeface="Arial" panose="020B0604020202020204" pitchFamily="34" charset="0"/>
                <a:ea typeface="ＭＳ Ｐゴシック" panose="020B0600070205080204" pitchFamily="34" charset="-128"/>
              </a:rPr>
              <a:t>NOT(a) AND NOT(b) = NOT(a OR b)</a:t>
            </a:r>
          </a:p>
          <a:p>
            <a:pPr lvl="2"/>
            <a:r>
              <a:rPr lang="en-US" altLang="en-US">
                <a:latin typeface="Arial" panose="020B0604020202020204" pitchFamily="34" charset="0"/>
                <a:ea typeface="ＭＳ Ｐゴシック" panose="020B0600070205080204" pitchFamily="34" charset="-128"/>
              </a:rPr>
              <a:t>NOT(a) OR NOT(b)= NOT(a AND b)</a:t>
            </a:r>
          </a:p>
          <a:p>
            <a:pPr lvl="2"/>
            <a:r>
              <a:rPr lang="en-US" altLang="en-US">
                <a:latin typeface="Arial" panose="020B0604020202020204" pitchFamily="34" charset="0"/>
                <a:ea typeface="ＭＳ Ｐゴシック" panose="020B0600070205080204" pitchFamily="34" charset="-128"/>
              </a:rPr>
              <a:t>NOT(NOT(a)) = a</a:t>
            </a:r>
          </a:p>
          <a:p>
            <a:pPr lvl="2"/>
            <a:endParaRPr lang="en-US" altLang="en-US">
              <a:ea typeface="ＭＳ Ｐゴシック" panose="020B0600070205080204" pitchFamily="34" charset="-128"/>
            </a:endParaRPr>
          </a:p>
          <a:p>
            <a:pPr lvl="2"/>
            <a:endParaRPr lang="en-US" altLang="en-US">
              <a:ea typeface="ＭＳ Ｐゴシック" panose="020B0600070205080204" pitchFamily="34" charset="-128"/>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a:extLst>
              <a:ext uri="{FF2B5EF4-FFF2-40B4-BE49-F238E27FC236}">
                <a16:creationId xmlns:a16="http://schemas.microsoft.com/office/drawing/2014/main" id="{511786B0-FFDF-AEFB-07DF-178416CDC3E1}"/>
              </a:ext>
            </a:extLst>
          </p:cNvPr>
          <p:cNvSpPr>
            <a:spLocks noGrp="1" noChangeArrowheads="1"/>
          </p:cNvSpPr>
          <p:nvPr>
            <p:ph type="title"/>
          </p:nvPr>
        </p:nvSpPr>
        <p:spPr/>
        <p:txBody>
          <a:bodyPr/>
          <a:lstStyle/>
          <a:p>
            <a:r>
              <a:rPr lang="en-US" altLang="en-US">
                <a:ea typeface="ＭＳ Ｐゴシック" panose="020B0600070205080204" pitchFamily="34" charset="-128"/>
              </a:rPr>
              <a:t>Pseudo-Boolean Queries</a:t>
            </a:r>
          </a:p>
        </p:txBody>
      </p:sp>
      <p:sp>
        <p:nvSpPr>
          <p:cNvPr id="113666" name="Rectangle 3">
            <a:extLst>
              <a:ext uri="{FF2B5EF4-FFF2-40B4-BE49-F238E27FC236}">
                <a16:creationId xmlns:a16="http://schemas.microsoft.com/office/drawing/2014/main" id="{693477B2-87C8-6181-02CF-99D131FB6BB2}"/>
              </a:ext>
            </a:extLst>
          </p:cNvPr>
          <p:cNvSpPr>
            <a:spLocks noGrp="1" noChangeArrowheads="1"/>
          </p:cNvSpPr>
          <p:nvPr>
            <p:ph type="body" idx="1"/>
          </p:nvPr>
        </p:nvSpPr>
        <p:spPr/>
        <p:txBody>
          <a:bodyPr/>
          <a:lstStyle/>
          <a:p>
            <a:r>
              <a:rPr lang="en-US" altLang="en-US">
                <a:ea typeface="ＭＳ Ｐゴシック" panose="020B0600070205080204" pitchFamily="34" charset="-128"/>
              </a:rPr>
              <a:t>A new notation, from web search</a:t>
            </a:r>
          </a:p>
          <a:p>
            <a:pPr lvl="1"/>
            <a:r>
              <a:rPr lang="en-US" altLang="en-US">
                <a:ea typeface="ＭＳ Ｐゴシック" panose="020B0600070205080204" pitchFamily="34" charset="-128"/>
              </a:rPr>
              <a:t>+cat dog +collar leash</a:t>
            </a:r>
          </a:p>
          <a:p>
            <a:r>
              <a:rPr lang="en-US" altLang="en-US">
                <a:ea typeface="ＭＳ Ｐゴシック" panose="020B0600070205080204" pitchFamily="34" charset="-128"/>
              </a:rPr>
              <a:t>Does not mean the same thing!</a:t>
            </a:r>
          </a:p>
          <a:p>
            <a:r>
              <a:rPr lang="en-US" altLang="en-US">
                <a:ea typeface="ＭＳ Ｐゴシック" panose="020B0600070205080204" pitchFamily="34" charset="-128"/>
              </a:rPr>
              <a:t>Need a way to group combinations.</a:t>
            </a:r>
          </a:p>
          <a:p>
            <a:r>
              <a:rPr lang="en-US" altLang="en-US">
                <a:ea typeface="ＭＳ Ｐゴシック" panose="020B0600070205080204" pitchFamily="34" charset="-128"/>
              </a:rPr>
              <a:t>Phrases:</a:t>
            </a:r>
          </a:p>
          <a:p>
            <a:pPr lvl="1"/>
            <a:r>
              <a:rPr lang="ja-JP" altLang="en-US">
                <a:ea typeface="ＭＳ Ｐゴシック" panose="020B0600070205080204" pitchFamily="34" charset="-128"/>
              </a:rPr>
              <a:t>“</a:t>
            </a:r>
            <a:r>
              <a:rPr lang="en-US" altLang="ja-JP">
                <a:ea typeface="ＭＳ Ｐゴシック" panose="020B0600070205080204" pitchFamily="34" charset="-128"/>
              </a:rPr>
              <a:t>stray cat</a:t>
            </a:r>
            <a:r>
              <a:rPr lang="ja-JP" altLang="en-US">
                <a:ea typeface="ＭＳ Ｐゴシック" panose="020B0600070205080204" pitchFamily="34" charset="-128"/>
              </a:rPr>
              <a:t>”</a:t>
            </a:r>
            <a:r>
              <a:rPr lang="en-US" altLang="ja-JP">
                <a:ea typeface="ＭＳ Ｐゴシック" panose="020B0600070205080204" pitchFamily="34" charset="-128"/>
              </a:rPr>
              <a:t> AND </a:t>
            </a:r>
            <a:r>
              <a:rPr lang="ja-JP" altLang="en-US">
                <a:ea typeface="ＭＳ Ｐゴシック" panose="020B0600070205080204" pitchFamily="34" charset="-128"/>
              </a:rPr>
              <a:t>“</a:t>
            </a:r>
            <a:r>
              <a:rPr lang="en-US" altLang="ja-JP">
                <a:ea typeface="ＭＳ Ｐゴシック" panose="020B0600070205080204" pitchFamily="34" charset="-128"/>
              </a:rPr>
              <a:t>frayed collar</a:t>
            </a:r>
            <a:r>
              <a:rPr lang="ja-JP" altLang="en-US">
                <a:ea typeface="ＭＳ Ｐゴシック" panose="020B0600070205080204" pitchFamily="34" charset="-128"/>
              </a:rPr>
              <a:t>”</a:t>
            </a:r>
            <a:endParaRPr lang="en-US" altLang="ja-JP">
              <a:ea typeface="ＭＳ Ｐゴシック" panose="020B0600070205080204" pitchFamily="34" charset="-128"/>
            </a:endParaRPr>
          </a:p>
          <a:p>
            <a:pPr lvl="1"/>
            <a:r>
              <a:rPr lang="en-US" altLang="en-US">
                <a:ea typeface="ＭＳ Ｐゴシック" panose="020B0600070205080204" pitchFamily="34" charset="-128"/>
              </a:rPr>
              <a:t>+</a:t>
            </a:r>
            <a:r>
              <a:rPr lang="ja-JP" altLang="en-US">
                <a:ea typeface="ＭＳ Ｐゴシック" panose="020B0600070205080204" pitchFamily="34" charset="-128"/>
              </a:rPr>
              <a:t>“</a:t>
            </a:r>
            <a:r>
              <a:rPr lang="en-US" altLang="ja-JP">
                <a:ea typeface="ＭＳ Ｐゴシック" panose="020B0600070205080204" pitchFamily="34" charset="-128"/>
              </a:rPr>
              <a:t>stray cat</a:t>
            </a:r>
            <a:r>
              <a:rPr lang="ja-JP" altLang="en-US">
                <a:ea typeface="ＭＳ Ｐゴシック" panose="020B0600070205080204" pitchFamily="34" charset="-128"/>
              </a:rPr>
              <a:t>”</a:t>
            </a:r>
            <a:r>
              <a:rPr lang="en-US" altLang="ja-JP">
                <a:ea typeface="ＭＳ Ｐゴシック" panose="020B0600070205080204" pitchFamily="34" charset="-128"/>
              </a:rPr>
              <a:t>  + </a:t>
            </a:r>
            <a:r>
              <a:rPr lang="ja-JP" altLang="en-US">
                <a:ea typeface="ＭＳ Ｐゴシック" panose="020B0600070205080204" pitchFamily="34" charset="-128"/>
              </a:rPr>
              <a:t>“</a:t>
            </a:r>
            <a:r>
              <a:rPr lang="en-US" altLang="ja-JP">
                <a:ea typeface="ＭＳ Ｐゴシック" panose="020B0600070205080204" pitchFamily="34" charset="-128"/>
              </a:rPr>
              <a:t>frayed collar</a:t>
            </a:r>
            <a:r>
              <a:rPr lang="ja-JP" altLang="en-US">
                <a:ea typeface="ＭＳ Ｐゴシック" panose="020B0600070205080204" pitchFamily="34" charset="-128"/>
              </a:rPr>
              <a:t>”</a:t>
            </a:r>
            <a:endParaRPr lang="en-US" altLang="en-US">
              <a:ea typeface="ＭＳ Ｐゴシック" panose="020B0600070205080204" pitchFamily="34" charset="-12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AD5AC4EF-F333-9405-40C8-84D83BD7A37F}"/>
              </a:ext>
            </a:extLst>
          </p:cNvPr>
          <p:cNvSpPr>
            <a:spLocks noGrp="1" noChangeArrowheads="1"/>
          </p:cNvSpPr>
          <p:nvPr>
            <p:ph type="title"/>
          </p:nvPr>
        </p:nvSpPr>
        <p:spPr>
          <a:xfrm>
            <a:off x="609600" y="381000"/>
            <a:ext cx="7772400" cy="1143000"/>
          </a:xfrm>
        </p:spPr>
        <p:txBody>
          <a:bodyPr/>
          <a:lstStyle/>
          <a:p>
            <a:r>
              <a:rPr lang="en-US" altLang="en-US" sz="4000">
                <a:ea typeface="ＭＳ Ｐゴシック" panose="020B0600070205080204" pitchFamily="34" charset="-128"/>
              </a:rPr>
              <a:t>Ordering (ranking) of Retrieved Documents</a:t>
            </a:r>
            <a:endParaRPr lang="en-US" altLang="en-US">
              <a:ea typeface="ＭＳ Ｐゴシック" panose="020B0600070205080204" pitchFamily="34" charset="-128"/>
            </a:endParaRPr>
          </a:p>
        </p:txBody>
      </p:sp>
      <p:sp>
        <p:nvSpPr>
          <p:cNvPr id="114690" name="Rectangle 3">
            <a:extLst>
              <a:ext uri="{FF2B5EF4-FFF2-40B4-BE49-F238E27FC236}">
                <a16:creationId xmlns:a16="http://schemas.microsoft.com/office/drawing/2014/main" id="{89383305-8F0B-C90C-7A3E-CA84F7EB066D}"/>
              </a:ext>
            </a:extLst>
          </p:cNvPr>
          <p:cNvSpPr>
            <a:spLocks noGrp="1" noChangeArrowheads="1"/>
          </p:cNvSpPr>
          <p:nvPr>
            <p:ph type="body" idx="1"/>
          </p:nvPr>
        </p:nvSpPr>
        <p:spPr>
          <a:xfrm>
            <a:off x="685800" y="1447800"/>
            <a:ext cx="7772400" cy="4114800"/>
          </a:xfrm>
        </p:spPr>
        <p:txBody>
          <a:bodyPr/>
          <a:lstStyle/>
          <a:p>
            <a:r>
              <a:rPr lang="en-US" altLang="en-US" sz="2800">
                <a:ea typeface="ＭＳ Ｐゴシック" panose="020B0600070205080204" pitchFamily="34" charset="-128"/>
              </a:rPr>
              <a:t>Pure Boolean has no ordering</a:t>
            </a:r>
          </a:p>
          <a:p>
            <a:r>
              <a:rPr lang="en-US" altLang="en-US" sz="2800">
                <a:ea typeface="ＭＳ Ｐゴシック" panose="020B0600070205080204" pitchFamily="34" charset="-128"/>
              </a:rPr>
              <a:t>Term is there or it</a:t>
            </a:r>
            <a:r>
              <a:rPr lang="ja-JP" altLang="en-US" sz="2800">
                <a:ea typeface="ＭＳ Ｐゴシック" panose="020B0600070205080204" pitchFamily="34" charset="-128"/>
              </a:rPr>
              <a:t>’</a:t>
            </a:r>
            <a:r>
              <a:rPr lang="en-US" altLang="ja-JP" sz="2800">
                <a:ea typeface="ＭＳ Ｐゴシック" panose="020B0600070205080204" pitchFamily="34" charset="-128"/>
              </a:rPr>
              <a:t>s not</a:t>
            </a:r>
          </a:p>
          <a:p>
            <a:r>
              <a:rPr lang="en-US" altLang="en-US" sz="2800">
                <a:ea typeface="ＭＳ Ｐゴシック" panose="020B0600070205080204" pitchFamily="34" charset="-128"/>
              </a:rPr>
              <a:t>In practice:</a:t>
            </a:r>
          </a:p>
          <a:p>
            <a:pPr lvl="1"/>
            <a:r>
              <a:rPr lang="en-US" altLang="en-US" sz="2400">
                <a:ea typeface="ＭＳ Ｐゴシック" panose="020B0600070205080204" pitchFamily="34" charset="-128"/>
              </a:rPr>
              <a:t>order chronologically</a:t>
            </a:r>
          </a:p>
          <a:p>
            <a:pPr lvl="1"/>
            <a:r>
              <a:rPr lang="en-US" altLang="en-US" sz="2400">
                <a:ea typeface="ＭＳ Ｐゴシック" panose="020B0600070205080204" pitchFamily="34" charset="-128"/>
              </a:rPr>
              <a:t>order by total number of </a:t>
            </a:r>
            <a:r>
              <a:rPr lang="ja-JP" altLang="en-US" sz="2400">
                <a:ea typeface="ＭＳ Ｐゴシック" panose="020B0600070205080204" pitchFamily="34" charset="-128"/>
              </a:rPr>
              <a:t>“</a:t>
            </a:r>
            <a:r>
              <a:rPr lang="en-US" altLang="ja-JP" sz="2400">
                <a:ea typeface="ＭＳ Ｐゴシック" panose="020B0600070205080204" pitchFamily="34" charset="-128"/>
              </a:rPr>
              <a:t>hits</a:t>
            </a:r>
            <a:r>
              <a:rPr lang="ja-JP" altLang="en-US" sz="2400">
                <a:ea typeface="ＭＳ Ｐゴシック" panose="020B0600070205080204" pitchFamily="34" charset="-128"/>
              </a:rPr>
              <a:t>”</a:t>
            </a:r>
            <a:r>
              <a:rPr lang="en-US" altLang="ja-JP" sz="2400">
                <a:ea typeface="ＭＳ Ｐゴシック" panose="020B0600070205080204" pitchFamily="34" charset="-128"/>
              </a:rPr>
              <a:t> on query terms</a:t>
            </a:r>
          </a:p>
          <a:p>
            <a:pPr lvl="2"/>
            <a:r>
              <a:rPr lang="en-US" altLang="en-US" sz="2000">
                <a:ea typeface="ＭＳ Ｐゴシック" panose="020B0600070205080204" pitchFamily="34" charset="-128"/>
              </a:rPr>
              <a:t>What if one term has more hits than others?</a:t>
            </a:r>
          </a:p>
          <a:p>
            <a:pPr lvl="2"/>
            <a:r>
              <a:rPr lang="en-US" altLang="en-US" sz="2000">
                <a:ea typeface="ＭＳ Ｐゴシック" panose="020B0600070205080204" pitchFamily="34" charset="-128"/>
              </a:rPr>
              <a:t>Is it better to have one of each term or many of one term?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a:extLst>
              <a:ext uri="{FF2B5EF4-FFF2-40B4-BE49-F238E27FC236}">
                <a16:creationId xmlns:a16="http://schemas.microsoft.com/office/drawing/2014/main" id="{68C7AD41-499F-DAF7-190E-B765F69B7B3F}"/>
              </a:ext>
            </a:extLst>
          </p:cNvPr>
          <p:cNvSpPr>
            <a:spLocks noGrp="1" noChangeArrowheads="1"/>
          </p:cNvSpPr>
          <p:nvPr>
            <p:ph type="title"/>
          </p:nvPr>
        </p:nvSpPr>
        <p:spPr>
          <a:xfrm>
            <a:off x="609600" y="304800"/>
            <a:ext cx="7772400" cy="1143000"/>
          </a:xfrm>
        </p:spPr>
        <p:txBody>
          <a:bodyPr/>
          <a:lstStyle/>
          <a:p>
            <a:r>
              <a:rPr lang="en-US" altLang="en-US">
                <a:ea typeface="ＭＳ Ｐゴシック" panose="020B0600070205080204" pitchFamily="34" charset="-128"/>
              </a:rPr>
              <a:t>Boolean Query - Summary</a:t>
            </a:r>
          </a:p>
        </p:txBody>
      </p:sp>
      <p:sp>
        <p:nvSpPr>
          <p:cNvPr id="115714" name="Rectangle 3">
            <a:extLst>
              <a:ext uri="{FF2B5EF4-FFF2-40B4-BE49-F238E27FC236}">
                <a16:creationId xmlns:a16="http://schemas.microsoft.com/office/drawing/2014/main" id="{6B4A5D84-9A18-4036-6C0A-CE2EF1F4549E}"/>
              </a:ext>
            </a:extLst>
          </p:cNvPr>
          <p:cNvSpPr>
            <a:spLocks noGrp="1" noChangeArrowheads="1"/>
          </p:cNvSpPr>
          <p:nvPr>
            <p:ph type="body" idx="1"/>
          </p:nvPr>
        </p:nvSpPr>
        <p:spPr>
          <a:xfrm>
            <a:off x="685800" y="1371600"/>
            <a:ext cx="7772400" cy="4114800"/>
          </a:xfrm>
        </p:spPr>
        <p:txBody>
          <a:bodyPr/>
          <a:lstStyle/>
          <a:p>
            <a:r>
              <a:rPr lang="en-US" altLang="en-US">
                <a:ea typeface="ＭＳ Ｐゴシック" panose="020B0600070205080204" pitchFamily="34" charset="-128"/>
              </a:rPr>
              <a:t>Advantages</a:t>
            </a:r>
          </a:p>
          <a:p>
            <a:pPr lvl="1"/>
            <a:r>
              <a:rPr lang="en-US" altLang="en-US">
                <a:ea typeface="ＭＳ Ｐゴシック" panose="020B0600070205080204" pitchFamily="34" charset="-128"/>
              </a:rPr>
              <a:t>simple queries are easy to understand</a:t>
            </a:r>
          </a:p>
          <a:p>
            <a:pPr lvl="1"/>
            <a:r>
              <a:rPr lang="en-US" altLang="en-US">
                <a:ea typeface="ＭＳ Ｐゴシック" panose="020B0600070205080204" pitchFamily="34" charset="-128"/>
              </a:rPr>
              <a:t>relatively easy to implement</a:t>
            </a:r>
          </a:p>
          <a:p>
            <a:r>
              <a:rPr lang="en-US" altLang="en-US">
                <a:ea typeface="ＭＳ Ｐゴシック" panose="020B0600070205080204" pitchFamily="34" charset="-128"/>
              </a:rPr>
              <a:t>Disadvantages</a:t>
            </a:r>
          </a:p>
          <a:p>
            <a:pPr lvl="1"/>
            <a:r>
              <a:rPr lang="en-US" altLang="en-US">
                <a:ea typeface="ＭＳ Ｐゴシック" panose="020B0600070205080204" pitchFamily="34" charset="-128"/>
              </a:rPr>
              <a:t>difficult to specify what is wanted</a:t>
            </a:r>
          </a:p>
          <a:p>
            <a:pPr lvl="1"/>
            <a:r>
              <a:rPr lang="en-US" altLang="en-US">
                <a:ea typeface="ＭＳ Ｐゴシック" panose="020B0600070205080204" pitchFamily="34" charset="-128"/>
              </a:rPr>
              <a:t>too much returned, or too little</a:t>
            </a:r>
          </a:p>
          <a:p>
            <a:pPr lvl="1"/>
            <a:r>
              <a:rPr lang="en-US" altLang="en-US">
                <a:ea typeface="ＭＳ Ｐゴシック" panose="020B0600070205080204" pitchFamily="34" charset="-128"/>
              </a:rPr>
              <a:t>ordering not well determined</a:t>
            </a:r>
          </a:p>
          <a:p>
            <a:r>
              <a:rPr lang="en-US" altLang="en-US">
                <a:ea typeface="ＭＳ Ｐゴシック" panose="020B0600070205080204" pitchFamily="34" charset="-128"/>
              </a:rPr>
              <a:t>Dominant language in commercial systems until the WWW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a:extLst>
              <a:ext uri="{FF2B5EF4-FFF2-40B4-BE49-F238E27FC236}">
                <a16:creationId xmlns:a16="http://schemas.microsoft.com/office/drawing/2014/main" id="{AA0674E0-ED42-9C2C-94D8-2D7B0217E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4800"/>
            <a:ext cx="607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a:extLst>
              <a:ext uri="{FF2B5EF4-FFF2-40B4-BE49-F238E27FC236}">
                <a16:creationId xmlns:a16="http://schemas.microsoft.com/office/drawing/2014/main" id="{3A00803A-AE1E-C973-2906-2B4138EC4CA1}"/>
              </a:ext>
            </a:extLst>
          </p:cNvPr>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Interface</a:t>
            </a:r>
          </a:p>
        </p:txBody>
      </p:sp>
      <p:sp>
        <p:nvSpPr>
          <p:cNvPr id="116738" name="Rectangle 3">
            <a:extLst>
              <a:ext uri="{FF2B5EF4-FFF2-40B4-BE49-F238E27FC236}">
                <a16:creationId xmlns:a16="http://schemas.microsoft.com/office/drawing/2014/main" id="{37F3F605-34D6-957A-A023-871B74B45844}"/>
              </a:ext>
            </a:extLst>
          </p:cNvPr>
          <p:cNvSpPr>
            <a:spLocks noChangeArrowheads="1"/>
          </p:cNvSpPr>
          <p:nvPr/>
        </p:nvSpPr>
        <p:spPr bwMode="auto">
          <a:xfrm>
            <a:off x="3657600" y="6858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Query Engine</a:t>
            </a:r>
          </a:p>
        </p:txBody>
      </p:sp>
      <p:sp>
        <p:nvSpPr>
          <p:cNvPr id="116739" name="Rectangle 4">
            <a:extLst>
              <a:ext uri="{FF2B5EF4-FFF2-40B4-BE49-F238E27FC236}">
                <a16:creationId xmlns:a16="http://schemas.microsoft.com/office/drawing/2014/main" id="{967A4AF7-AD6A-407B-CC24-B499959AB695}"/>
              </a:ext>
            </a:extLst>
          </p:cNvPr>
          <p:cNvSpPr>
            <a:spLocks noChangeArrowheads="1"/>
          </p:cNvSpPr>
          <p:nvPr/>
        </p:nvSpPr>
        <p:spPr bwMode="auto">
          <a:xfrm>
            <a:off x="6248400" y="26670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Indexer</a:t>
            </a:r>
          </a:p>
        </p:txBody>
      </p:sp>
      <p:sp>
        <p:nvSpPr>
          <p:cNvPr id="116740" name="Oval 5">
            <a:extLst>
              <a:ext uri="{FF2B5EF4-FFF2-40B4-BE49-F238E27FC236}">
                <a16:creationId xmlns:a16="http://schemas.microsoft.com/office/drawing/2014/main" id="{6240A799-15EB-6708-7D05-B14ACFFFB25F}"/>
              </a:ext>
            </a:extLst>
          </p:cNvPr>
          <p:cNvSpPr>
            <a:spLocks noChangeArrowheads="1"/>
          </p:cNvSpPr>
          <p:nvPr/>
        </p:nvSpPr>
        <p:spPr bwMode="auto">
          <a:xfrm>
            <a:off x="6248400" y="609600"/>
            <a:ext cx="1676400" cy="914400"/>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a:t>
            </a:r>
          </a:p>
        </p:txBody>
      </p:sp>
      <p:sp>
        <p:nvSpPr>
          <p:cNvPr id="116741" name="Rectangle 6">
            <a:extLst>
              <a:ext uri="{FF2B5EF4-FFF2-40B4-BE49-F238E27FC236}">
                <a16:creationId xmlns:a16="http://schemas.microsoft.com/office/drawing/2014/main" id="{55A42CC4-9731-2C18-6B05-5B1164990DFC}"/>
              </a:ext>
            </a:extLst>
          </p:cNvPr>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Crawler</a:t>
            </a:r>
          </a:p>
        </p:txBody>
      </p:sp>
      <p:sp>
        <p:nvSpPr>
          <p:cNvPr id="116742" name="Line 7">
            <a:extLst>
              <a:ext uri="{FF2B5EF4-FFF2-40B4-BE49-F238E27FC236}">
                <a16:creationId xmlns:a16="http://schemas.microsoft.com/office/drawing/2014/main" id="{52A2E7AC-3AB4-E055-87C9-FAE52A105555}"/>
              </a:ext>
            </a:extLst>
          </p:cNvPr>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43" name="Line 8">
            <a:extLst>
              <a:ext uri="{FF2B5EF4-FFF2-40B4-BE49-F238E27FC236}">
                <a16:creationId xmlns:a16="http://schemas.microsoft.com/office/drawing/2014/main" id="{0DE850EC-44C9-3AC3-FFAF-26B43A0E0F5F}"/>
              </a:ext>
            </a:extLst>
          </p:cNvPr>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44" name="Line 9">
            <a:extLst>
              <a:ext uri="{FF2B5EF4-FFF2-40B4-BE49-F238E27FC236}">
                <a16:creationId xmlns:a16="http://schemas.microsoft.com/office/drawing/2014/main" id="{56882781-D81A-6187-445B-1CE109092094}"/>
              </a:ext>
            </a:extLst>
          </p:cNvPr>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45" name="Line 10">
            <a:extLst>
              <a:ext uri="{FF2B5EF4-FFF2-40B4-BE49-F238E27FC236}">
                <a16:creationId xmlns:a16="http://schemas.microsoft.com/office/drawing/2014/main" id="{8F827E1C-10AF-3E8E-FDF9-783742D3EA40}"/>
              </a:ext>
            </a:extLst>
          </p:cNvPr>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46" name="Line 11">
            <a:extLst>
              <a:ext uri="{FF2B5EF4-FFF2-40B4-BE49-F238E27FC236}">
                <a16:creationId xmlns:a16="http://schemas.microsoft.com/office/drawing/2014/main" id="{5C429D7A-7F8D-ECAB-5F3F-A7AECF94421B}"/>
              </a:ext>
            </a:extLst>
          </p:cNvPr>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47" name="Line 12">
            <a:extLst>
              <a:ext uri="{FF2B5EF4-FFF2-40B4-BE49-F238E27FC236}">
                <a16:creationId xmlns:a16="http://schemas.microsoft.com/office/drawing/2014/main" id="{310EA2A1-2649-57AA-2019-68B28894310F}"/>
              </a:ext>
            </a:extLst>
          </p:cNvPr>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48" name="Line 13">
            <a:extLst>
              <a:ext uri="{FF2B5EF4-FFF2-40B4-BE49-F238E27FC236}">
                <a16:creationId xmlns:a16="http://schemas.microsoft.com/office/drawing/2014/main" id="{9880FA9F-B140-0117-C060-A4E462B9B27A}"/>
              </a:ext>
            </a:extLst>
          </p:cNvPr>
          <p:cNvSpPr>
            <a:spLocks noChangeShapeType="1"/>
          </p:cNvSpPr>
          <p:nvPr/>
        </p:nvSpPr>
        <p:spPr bwMode="auto">
          <a:xfrm flipV="1">
            <a:off x="4724400" y="3200400"/>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6749" name="Line 14">
            <a:extLst>
              <a:ext uri="{FF2B5EF4-FFF2-40B4-BE49-F238E27FC236}">
                <a16:creationId xmlns:a16="http://schemas.microsoft.com/office/drawing/2014/main" id="{234D892E-783C-FE46-2E43-93565CA21715}"/>
              </a:ext>
            </a:extLst>
          </p:cNvPr>
          <p:cNvSpPr>
            <a:spLocks noChangeShapeType="1"/>
          </p:cNvSpPr>
          <p:nvPr/>
        </p:nvSpPr>
        <p:spPr bwMode="auto">
          <a:xfrm>
            <a:off x="4724400" y="3200400"/>
            <a:ext cx="1524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50" name="Line 15">
            <a:extLst>
              <a:ext uri="{FF2B5EF4-FFF2-40B4-BE49-F238E27FC236}">
                <a16:creationId xmlns:a16="http://schemas.microsoft.com/office/drawing/2014/main" id="{5D5C15A4-E704-25A9-FC41-03492FD65466}"/>
              </a:ext>
            </a:extLst>
          </p:cNvPr>
          <p:cNvSpPr>
            <a:spLocks noChangeShapeType="1"/>
          </p:cNvSpPr>
          <p:nvPr/>
        </p:nvSpPr>
        <p:spPr bwMode="auto">
          <a:xfrm flipV="1">
            <a:off x="7162800" y="15240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51" name="Line 16">
            <a:extLst>
              <a:ext uri="{FF2B5EF4-FFF2-40B4-BE49-F238E27FC236}">
                <a16:creationId xmlns:a16="http://schemas.microsoft.com/office/drawing/2014/main" id="{034AABA1-43B3-B30A-AD18-66FD1C4701FB}"/>
              </a:ext>
            </a:extLst>
          </p:cNvPr>
          <p:cNvSpPr>
            <a:spLocks noChangeShapeType="1"/>
          </p:cNvSpPr>
          <p:nvPr/>
        </p:nvSpPr>
        <p:spPr bwMode="auto">
          <a:xfrm>
            <a:off x="5410200" y="1066800"/>
            <a:ext cx="8382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52" name="Line 17">
            <a:extLst>
              <a:ext uri="{FF2B5EF4-FFF2-40B4-BE49-F238E27FC236}">
                <a16:creationId xmlns:a16="http://schemas.microsoft.com/office/drawing/2014/main" id="{A8FD2A12-B0A7-4A3A-011E-E8F0E1DA9AA0}"/>
              </a:ext>
            </a:extLst>
          </p:cNvPr>
          <p:cNvSpPr>
            <a:spLocks noChangeShapeType="1"/>
          </p:cNvSpPr>
          <p:nvPr/>
        </p:nvSpPr>
        <p:spPr bwMode="auto">
          <a:xfrm>
            <a:off x="2667000" y="1066800"/>
            <a:ext cx="990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53" name="Line 18">
            <a:extLst>
              <a:ext uri="{FF2B5EF4-FFF2-40B4-BE49-F238E27FC236}">
                <a16:creationId xmlns:a16="http://schemas.microsoft.com/office/drawing/2014/main" id="{FA4FDF43-4239-EE96-1115-6EC0889AEA01}"/>
              </a:ext>
            </a:extLst>
          </p:cNvPr>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54" name="Line 19">
            <a:extLst>
              <a:ext uri="{FF2B5EF4-FFF2-40B4-BE49-F238E27FC236}">
                <a16:creationId xmlns:a16="http://schemas.microsoft.com/office/drawing/2014/main" id="{010FE9F2-B8C6-36B6-E4BE-259AEB41F8C8}"/>
              </a:ext>
            </a:extLst>
          </p:cNvPr>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55" name="Line 20">
            <a:extLst>
              <a:ext uri="{FF2B5EF4-FFF2-40B4-BE49-F238E27FC236}">
                <a16:creationId xmlns:a16="http://schemas.microsoft.com/office/drawing/2014/main" id="{D43E3C11-FA09-1479-7074-7D1A2ECEC69B}"/>
              </a:ext>
            </a:extLst>
          </p:cNvPr>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56" name="Line 21">
            <a:extLst>
              <a:ext uri="{FF2B5EF4-FFF2-40B4-BE49-F238E27FC236}">
                <a16:creationId xmlns:a16="http://schemas.microsoft.com/office/drawing/2014/main" id="{CD79B221-9295-4B3A-B33E-FEA9061B2176}"/>
              </a:ext>
            </a:extLst>
          </p:cNvPr>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6757" name="Text Box 22">
            <a:extLst>
              <a:ext uri="{FF2B5EF4-FFF2-40B4-BE49-F238E27FC236}">
                <a16:creationId xmlns:a16="http://schemas.microsoft.com/office/drawing/2014/main" id="{086D0DDA-7836-2DC7-32D7-E5DEC1C07E68}"/>
              </a:ext>
            </a:extLst>
          </p:cNvPr>
          <p:cNvSpPr txBox="1">
            <a:spLocks noChangeArrowheads="1"/>
          </p:cNvSpPr>
          <p:nvPr/>
        </p:nvSpPr>
        <p:spPr bwMode="auto">
          <a:xfrm>
            <a:off x="517525" y="3394075"/>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Users</a:t>
            </a:r>
          </a:p>
        </p:txBody>
      </p:sp>
      <p:sp>
        <p:nvSpPr>
          <p:cNvPr id="116758" name="Text Box 23">
            <a:extLst>
              <a:ext uri="{FF2B5EF4-FFF2-40B4-BE49-F238E27FC236}">
                <a16:creationId xmlns:a16="http://schemas.microsoft.com/office/drawing/2014/main" id="{9E20048F-C202-C0EE-603A-8AC172456ABB}"/>
              </a:ext>
            </a:extLst>
          </p:cNvPr>
          <p:cNvSpPr txBox="1">
            <a:spLocks noChangeArrowheads="1"/>
          </p:cNvSpPr>
          <p:nvPr/>
        </p:nvSpPr>
        <p:spPr bwMode="auto">
          <a:xfrm>
            <a:off x="4267200" y="55626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Web</a:t>
            </a:r>
          </a:p>
        </p:txBody>
      </p:sp>
      <p:sp>
        <p:nvSpPr>
          <p:cNvPr id="116759" name="Text Box 24">
            <a:extLst>
              <a:ext uri="{FF2B5EF4-FFF2-40B4-BE49-F238E27FC236}">
                <a16:creationId xmlns:a16="http://schemas.microsoft.com/office/drawing/2014/main" id="{8DBA7E5A-E747-0395-6ED9-51B9B41BCC72}"/>
              </a:ext>
            </a:extLst>
          </p:cNvPr>
          <p:cNvSpPr txBox="1">
            <a:spLocks noChangeArrowheads="1"/>
          </p:cNvSpPr>
          <p:nvPr/>
        </p:nvSpPr>
        <p:spPr bwMode="auto">
          <a:xfrm>
            <a:off x="1828800" y="5943600"/>
            <a:ext cx="542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b="1"/>
              <a:t>A Typical Web Search Engine</a:t>
            </a:r>
          </a:p>
        </p:txBody>
      </p:sp>
      <p:grpSp>
        <p:nvGrpSpPr>
          <p:cNvPr id="2" name="Group 28">
            <a:extLst>
              <a:ext uri="{FF2B5EF4-FFF2-40B4-BE49-F238E27FC236}">
                <a16:creationId xmlns:a16="http://schemas.microsoft.com/office/drawing/2014/main" id="{1BBF975C-3A46-04A9-1799-02DBA6E33D7E}"/>
              </a:ext>
            </a:extLst>
          </p:cNvPr>
          <p:cNvGrpSpPr>
            <a:grpSpLocks/>
          </p:cNvGrpSpPr>
          <p:nvPr/>
        </p:nvGrpSpPr>
        <p:grpSpPr bwMode="auto">
          <a:xfrm>
            <a:off x="3581400" y="152400"/>
            <a:ext cx="4572000" cy="3505200"/>
            <a:chOff x="2256" y="96"/>
            <a:chExt cx="2880" cy="2208"/>
          </a:xfrm>
        </p:grpSpPr>
        <p:sp>
          <p:nvSpPr>
            <p:cNvPr id="116761" name="Rectangle 26">
              <a:extLst>
                <a:ext uri="{FF2B5EF4-FFF2-40B4-BE49-F238E27FC236}">
                  <a16:creationId xmlns:a16="http://schemas.microsoft.com/office/drawing/2014/main" id="{550B7C3C-0FCB-5768-4B50-85760C3FF138}"/>
                </a:ext>
              </a:extLst>
            </p:cNvPr>
            <p:cNvSpPr>
              <a:spLocks noChangeArrowheads="1"/>
            </p:cNvSpPr>
            <p:nvPr/>
          </p:nvSpPr>
          <p:spPr bwMode="auto">
            <a:xfrm>
              <a:off x="2256" y="336"/>
              <a:ext cx="2880" cy="1968"/>
            </a:xfrm>
            <a:prstGeom prst="rect">
              <a:avLst/>
            </a:prstGeom>
            <a:solidFill>
              <a:schemeClr val="accent1">
                <a:alpha val="0"/>
              </a:schemeClr>
            </a:solidFill>
            <a:ln w="28575">
              <a:solidFill>
                <a:srgbClr val="FF0000"/>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16762" name="Text Box 27">
              <a:extLst>
                <a:ext uri="{FF2B5EF4-FFF2-40B4-BE49-F238E27FC236}">
                  <a16:creationId xmlns:a16="http://schemas.microsoft.com/office/drawing/2014/main" id="{F0422F89-4DF4-988C-E4A8-879E484FC692}"/>
                </a:ext>
              </a:extLst>
            </p:cNvPr>
            <p:cNvSpPr txBox="1">
              <a:spLocks noChangeArrowheads="1"/>
            </p:cNvSpPr>
            <p:nvPr/>
          </p:nvSpPr>
          <p:spPr bwMode="auto">
            <a:xfrm>
              <a:off x="3216" y="96"/>
              <a:ext cx="10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1800">
                  <a:solidFill>
                    <a:srgbClr val="FF0000"/>
                  </a:solidFill>
                  <a:latin typeface="Arial" panose="020B0604020202020204" pitchFamily="34" charset="0"/>
                  <a:cs typeface="Arial" panose="020B0604020202020204" pitchFamily="34" charset="0"/>
                </a:rPr>
                <a:t>Representation</a:t>
              </a:r>
              <a:endParaRPr lang="en-US" altLang="en-US" sz="180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a:extLst>
              <a:ext uri="{FF2B5EF4-FFF2-40B4-BE49-F238E27FC236}">
                <a16:creationId xmlns:a16="http://schemas.microsoft.com/office/drawing/2014/main" id="{86B80D92-A899-9A62-94AA-30AB815C2053}"/>
              </a:ext>
            </a:extLst>
          </p:cNvPr>
          <p:cNvSpPr>
            <a:spLocks noGrp="1" noChangeArrowheads="1"/>
          </p:cNvSpPr>
          <p:nvPr>
            <p:ph type="title"/>
          </p:nvPr>
        </p:nvSpPr>
        <p:spPr/>
        <p:txBody>
          <a:bodyPr/>
          <a:lstStyle/>
          <a:p>
            <a:r>
              <a:rPr lang="en-US" altLang="en-US">
                <a:ea typeface="ＭＳ Ｐゴシック" panose="020B0600070205080204" pitchFamily="34" charset="-128"/>
              </a:rPr>
              <a:t>Vector Space Model</a:t>
            </a:r>
          </a:p>
        </p:txBody>
      </p:sp>
      <p:sp>
        <p:nvSpPr>
          <p:cNvPr id="118786" name="Rectangle 3">
            <a:extLst>
              <a:ext uri="{FF2B5EF4-FFF2-40B4-BE49-F238E27FC236}">
                <a16:creationId xmlns:a16="http://schemas.microsoft.com/office/drawing/2014/main" id="{C20F946D-628B-6DF3-3363-4D7F4B6AC873}"/>
              </a:ext>
            </a:extLst>
          </p:cNvPr>
          <p:cNvSpPr>
            <a:spLocks noGrp="1" noChangeArrowheads="1"/>
          </p:cNvSpPr>
          <p:nvPr>
            <p:ph type="body" idx="1"/>
          </p:nvPr>
        </p:nvSpPr>
        <p:spPr/>
        <p:txBody>
          <a:bodyPr/>
          <a:lstStyle/>
          <a:p>
            <a:pPr>
              <a:lnSpc>
                <a:spcPct val="90000"/>
              </a:lnSpc>
            </a:pPr>
            <a:r>
              <a:rPr lang="en-US" altLang="en-US" sz="2800">
                <a:ea typeface="ＭＳ Ｐゴシック" panose="020B0600070205080204" pitchFamily="34" charset="-128"/>
              </a:rPr>
              <a:t>Documents and queries are represented as vectors in term space</a:t>
            </a:r>
          </a:p>
          <a:p>
            <a:pPr lvl="1">
              <a:lnSpc>
                <a:spcPct val="90000"/>
              </a:lnSpc>
            </a:pPr>
            <a:r>
              <a:rPr lang="en-US" altLang="en-US" sz="2400">
                <a:ea typeface="ＭＳ Ｐゴシック" panose="020B0600070205080204" pitchFamily="34" charset="-128"/>
              </a:rPr>
              <a:t>Terms are usually stems</a:t>
            </a:r>
          </a:p>
          <a:p>
            <a:pPr lvl="1">
              <a:lnSpc>
                <a:spcPct val="90000"/>
              </a:lnSpc>
            </a:pPr>
            <a:r>
              <a:rPr lang="en-US" altLang="en-US" sz="2400">
                <a:ea typeface="ＭＳ Ｐゴシック" panose="020B0600070205080204" pitchFamily="34" charset="-128"/>
              </a:rPr>
              <a:t>Documents represented by binary vectors of terms</a:t>
            </a:r>
          </a:p>
          <a:p>
            <a:pPr>
              <a:lnSpc>
                <a:spcPct val="90000"/>
              </a:lnSpc>
            </a:pPr>
            <a:r>
              <a:rPr lang="en-US" altLang="en-US" sz="2800">
                <a:ea typeface="ＭＳ Ｐゴシック" panose="020B0600070205080204" pitchFamily="34" charset="-128"/>
              </a:rPr>
              <a:t>Queries represented the same as documents</a:t>
            </a:r>
          </a:p>
          <a:p>
            <a:pPr>
              <a:lnSpc>
                <a:spcPct val="90000"/>
              </a:lnSpc>
            </a:pPr>
            <a:r>
              <a:rPr lang="en-US" altLang="en-US" sz="2800">
                <a:ea typeface="ＭＳ Ｐゴシック" panose="020B0600070205080204" pitchFamily="34" charset="-128"/>
              </a:rPr>
              <a:t>Query and Document weights are based on length and direction of their vector</a:t>
            </a:r>
          </a:p>
          <a:p>
            <a:pPr>
              <a:lnSpc>
                <a:spcPct val="90000"/>
              </a:lnSpc>
            </a:pPr>
            <a:r>
              <a:rPr lang="en-US" altLang="en-US" sz="2800">
                <a:ea typeface="ＭＳ Ｐゴシック" panose="020B0600070205080204" pitchFamily="34" charset="-128"/>
              </a:rPr>
              <a:t>A vector distance measure between the query and documents is used to rank retrieved documents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a:extLst>
              <a:ext uri="{FF2B5EF4-FFF2-40B4-BE49-F238E27FC236}">
                <a16:creationId xmlns:a16="http://schemas.microsoft.com/office/drawing/2014/main" id="{EAC8AEAA-1E4F-3DBC-2ADF-628A0F2EDE59}"/>
              </a:ext>
            </a:extLst>
          </p:cNvPr>
          <p:cNvSpPr>
            <a:spLocks noGrp="1" noChangeArrowheads="1"/>
          </p:cNvSpPr>
          <p:nvPr>
            <p:ph type="title"/>
          </p:nvPr>
        </p:nvSpPr>
        <p:spPr/>
        <p:txBody>
          <a:bodyPr/>
          <a:lstStyle/>
          <a:p>
            <a:r>
              <a:rPr lang="en-US" altLang="en-US">
                <a:ea typeface="ＭＳ Ｐゴシック" panose="020B0600070205080204" pitchFamily="34" charset="-128"/>
              </a:rPr>
              <a:t>Document Vectors</a:t>
            </a:r>
          </a:p>
        </p:txBody>
      </p:sp>
      <p:sp>
        <p:nvSpPr>
          <p:cNvPr id="119810" name="Rectangle 3">
            <a:extLst>
              <a:ext uri="{FF2B5EF4-FFF2-40B4-BE49-F238E27FC236}">
                <a16:creationId xmlns:a16="http://schemas.microsoft.com/office/drawing/2014/main" id="{C667AF6D-CEB5-C799-53AC-C8BA0831A595}"/>
              </a:ext>
            </a:extLst>
          </p:cNvPr>
          <p:cNvSpPr>
            <a:spLocks noGrp="1" noChangeArrowheads="1"/>
          </p:cNvSpPr>
          <p:nvPr>
            <p:ph type="body" idx="1"/>
          </p:nvPr>
        </p:nvSpPr>
        <p:spPr/>
        <p:txBody>
          <a:bodyPr/>
          <a:lstStyle/>
          <a:p>
            <a:r>
              <a:rPr lang="en-US" altLang="en-US" sz="2800">
                <a:ea typeface="ＭＳ Ｐゴシック" panose="020B0600070205080204" pitchFamily="34" charset="-128"/>
              </a:rPr>
              <a:t>Documents are represented as </a:t>
            </a:r>
            <a:r>
              <a:rPr lang="ja-JP" altLang="en-US" sz="2800">
                <a:ea typeface="ＭＳ Ｐゴシック" panose="020B0600070205080204" pitchFamily="34" charset="-128"/>
              </a:rPr>
              <a:t>“</a:t>
            </a:r>
            <a:r>
              <a:rPr lang="en-US" altLang="ja-JP" sz="2800">
                <a:ea typeface="ＭＳ Ｐゴシック" panose="020B0600070205080204" pitchFamily="34" charset="-128"/>
              </a:rPr>
              <a:t>bags of words</a:t>
            </a:r>
            <a:r>
              <a:rPr lang="ja-JP" altLang="en-US" sz="2800">
                <a:ea typeface="ＭＳ Ｐゴシック" panose="020B0600070205080204" pitchFamily="34" charset="-128"/>
              </a:rPr>
              <a:t>”</a:t>
            </a:r>
            <a:endParaRPr lang="en-US" altLang="ja-JP" sz="2800">
              <a:ea typeface="ＭＳ Ｐゴシック" panose="020B0600070205080204" pitchFamily="34" charset="-128"/>
            </a:endParaRPr>
          </a:p>
          <a:p>
            <a:r>
              <a:rPr lang="en-US" altLang="en-US" sz="2800">
                <a:ea typeface="ＭＳ Ｐゴシック" panose="020B0600070205080204" pitchFamily="34" charset="-128"/>
              </a:rPr>
              <a:t>Represented as vectors when used computationally</a:t>
            </a:r>
          </a:p>
          <a:p>
            <a:pPr lvl="1"/>
            <a:r>
              <a:rPr lang="en-US" altLang="en-US" sz="2400">
                <a:ea typeface="ＭＳ Ｐゴシック" panose="020B0600070205080204" pitchFamily="34" charset="-128"/>
              </a:rPr>
              <a:t>A vector is like an array of floating point values</a:t>
            </a:r>
          </a:p>
          <a:p>
            <a:pPr lvl="1"/>
            <a:r>
              <a:rPr lang="en-US" altLang="en-US" sz="2400">
                <a:ea typeface="ＭＳ Ｐゴシック" panose="020B0600070205080204" pitchFamily="34" charset="-128"/>
              </a:rPr>
              <a:t>Has direction and magnitude</a:t>
            </a:r>
          </a:p>
          <a:p>
            <a:pPr lvl="1"/>
            <a:r>
              <a:rPr lang="en-US" altLang="en-US" sz="2400">
                <a:ea typeface="ＭＳ Ｐゴシック" panose="020B0600070205080204" pitchFamily="34" charset="-128"/>
              </a:rPr>
              <a:t>Each vector holds a place for </a:t>
            </a:r>
            <a:r>
              <a:rPr lang="en-US" altLang="en-US" sz="2400">
                <a:solidFill>
                  <a:schemeClr val="tx2"/>
                </a:solidFill>
                <a:ea typeface="ＭＳ Ｐゴシック" panose="020B0600070205080204" pitchFamily="34" charset="-128"/>
              </a:rPr>
              <a:t>every</a:t>
            </a:r>
            <a:r>
              <a:rPr lang="en-US" altLang="en-US" sz="2400">
                <a:ea typeface="ＭＳ Ｐゴシック" panose="020B0600070205080204" pitchFamily="34" charset="-128"/>
              </a:rPr>
              <a:t> term in the collection</a:t>
            </a:r>
          </a:p>
          <a:p>
            <a:pPr lvl="1"/>
            <a:r>
              <a:rPr lang="en-US" altLang="en-US" sz="2400">
                <a:ea typeface="ＭＳ Ｐゴシック" panose="020B0600070205080204" pitchFamily="34" charset="-128"/>
              </a:rPr>
              <a:t>Therefore, most vectors are sparse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a:extLst>
              <a:ext uri="{FF2B5EF4-FFF2-40B4-BE49-F238E27FC236}">
                <a16:creationId xmlns:a16="http://schemas.microsoft.com/office/drawing/2014/main" id="{9C9E090B-BCE7-6EBB-6AFF-FEC3BCF0B653}"/>
              </a:ext>
            </a:extLst>
          </p:cNvPr>
          <p:cNvSpPr>
            <a:spLocks noGrp="1" noChangeArrowheads="1"/>
          </p:cNvSpPr>
          <p:nvPr>
            <p:ph type="title"/>
          </p:nvPr>
        </p:nvSpPr>
        <p:spPr>
          <a:xfrm>
            <a:off x="685800" y="381000"/>
            <a:ext cx="7772400" cy="914400"/>
          </a:xfrm>
        </p:spPr>
        <p:txBody>
          <a:bodyPr/>
          <a:lstStyle/>
          <a:p>
            <a:r>
              <a:rPr lang="en-US" altLang="en-US">
                <a:ea typeface="ＭＳ Ｐゴシック" panose="020B0600070205080204" pitchFamily="34" charset="-128"/>
              </a:rPr>
              <a:t>Queries</a:t>
            </a:r>
          </a:p>
        </p:txBody>
      </p:sp>
      <p:sp>
        <p:nvSpPr>
          <p:cNvPr id="120834" name="Rectangle 3">
            <a:extLst>
              <a:ext uri="{FF2B5EF4-FFF2-40B4-BE49-F238E27FC236}">
                <a16:creationId xmlns:a16="http://schemas.microsoft.com/office/drawing/2014/main" id="{3760A261-BBFE-3367-0F2D-D813A05DABB1}"/>
              </a:ext>
            </a:extLst>
          </p:cNvPr>
          <p:cNvSpPr>
            <a:spLocks noGrp="1" noChangeArrowheads="1"/>
          </p:cNvSpPr>
          <p:nvPr>
            <p:ph type="body" idx="1"/>
          </p:nvPr>
        </p:nvSpPr>
        <p:spPr>
          <a:xfrm>
            <a:off x="685800" y="1600200"/>
            <a:ext cx="7772400" cy="4114800"/>
          </a:xfrm>
        </p:spPr>
        <p:txBody>
          <a:bodyPr/>
          <a:lstStyle/>
          <a:p>
            <a:pPr>
              <a:buFontTx/>
              <a:buNone/>
            </a:pPr>
            <a:r>
              <a:rPr lang="en-US" altLang="en-US" sz="2800">
                <a:ea typeface="ＭＳ Ｐゴシック" panose="020B0600070205080204" pitchFamily="34" charset="-128"/>
              </a:rPr>
              <a:t>Vocabulary (dog, house, white)</a:t>
            </a:r>
          </a:p>
          <a:p>
            <a:pPr>
              <a:buFontTx/>
              <a:buNone/>
            </a:pPr>
            <a:r>
              <a:rPr lang="en-US" altLang="en-US" sz="2800">
                <a:ea typeface="ＭＳ Ｐゴシック" panose="020B0600070205080204" pitchFamily="34" charset="-128"/>
              </a:rPr>
              <a:t>Queries:</a:t>
            </a:r>
          </a:p>
          <a:p>
            <a:r>
              <a:rPr lang="en-US" altLang="en-US" sz="2800">
                <a:ea typeface="ＭＳ Ｐゴシック" panose="020B0600070205080204" pitchFamily="34" charset="-128"/>
              </a:rPr>
              <a:t>dog				(1,0,0)			</a:t>
            </a:r>
          </a:p>
          <a:p>
            <a:r>
              <a:rPr lang="en-US" altLang="en-US" sz="2800">
                <a:ea typeface="ＭＳ Ｐゴシック" panose="020B0600070205080204" pitchFamily="34" charset="-128"/>
              </a:rPr>
              <a:t>house			(0,1,0)</a:t>
            </a:r>
          </a:p>
          <a:p>
            <a:r>
              <a:rPr lang="en-US" altLang="en-US" sz="2800">
                <a:ea typeface="ＭＳ Ｐゴシック" panose="020B0600070205080204" pitchFamily="34" charset="-128"/>
              </a:rPr>
              <a:t>white			(0,0,1)</a:t>
            </a:r>
          </a:p>
          <a:p>
            <a:r>
              <a:rPr lang="en-US" altLang="en-US" sz="2800">
                <a:ea typeface="ＭＳ Ｐゴシック" panose="020B0600070205080204" pitchFamily="34" charset="-128"/>
              </a:rPr>
              <a:t>house and dog		(1,1,0)</a:t>
            </a:r>
          </a:p>
          <a:p>
            <a:r>
              <a:rPr lang="en-US" altLang="en-US" sz="2800">
                <a:ea typeface="ＭＳ Ｐゴシック" panose="020B0600070205080204" pitchFamily="34" charset="-128"/>
              </a:rPr>
              <a:t>dog and house		(1,1,0)</a:t>
            </a:r>
          </a:p>
          <a:p>
            <a:r>
              <a:rPr lang="en-US" altLang="en-US" sz="2800">
                <a:ea typeface="ＭＳ Ｐゴシック" panose="020B0600070205080204" pitchFamily="34" charset="-128"/>
              </a:rPr>
              <a:t>Show 3-D space plot</a:t>
            </a:r>
          </a:p>
          <a:p>
            <a:pPr>
              <a:buFontTx/>
              <a:buNone/>
            </a:pPr>
            <a:endParaRPr lang="en-US" altLang="en-US" sz="2800">
              <a:ea typeface="ＭＳ Ｐゴシック" panose="020B0600070205080204" pitchFamily="34" charset="-12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a:extLst>
              <a:ext uri="{FF2B5EF4-FFF2-40B4-BE49-F238E27FC236}">
                <a16:creationId xmlns:a16="http://schemas.microsoft.com/office/drawing/2014/main" id="{10794903-AEAA-0851-30E5-8C5F3F74CD4E}"/>
              </a:ext>
            </a:extLst>
          </p:cNvPr>
          <p:cNvSpPr>
            <a:spLocks noGrp="1" noChangeArrowheads="1"/>
          </p:cNvSpPr>
          <p:nvPr>
            <p:ph type="title"/>
          </p:nvPr>
        </p:nvSpPr>
        <p:spPr/>
        <p:txBody>
          <a:bodyPr/>
          <a:lstStyle/>
          <a:p>
            <a:r>
              <a:rPr lang="en-US" altLang="en-US" sz="4000">
                <a:ea typeface="ＭＳ Ｐゴシック" panose="020B0600070205080204" pitchFamily="34" charset="-128"/>
              </a:rPr>
              <a:t>Documents (queries) in Vector Space</a:t>
            </a:r>
          </a:p>
        </p:txBody>
      </p:sp>
      <p:sp>
        <p:nvSpPr>
          <p:cNvPr id="121858" name="AutoShape 3">
            <a:extLst>
              <a:ext uri="{FF2B5EF4-FFF2-40B4-BE49-F238E27FC236}">
                <a16:creationId xmlns:a16="http://schemas.microsoft.com/office/drawing/2014/main" id="{290A3F6A-3BDC-BC81-64DE-B4B32227CBB4}"/>
              </a:ext>
            </a:extLst>
          </p:cNvPr>
          <p:cNvSpPr>
            <a:spLocks noChangeArrowheads="1"/>
          </p:cNvSpPr>
          <p:nvPr/>
        </p:nvSpPr>
        <p:spPr bwMode="auto">
          <a:xfrm>
            <a:off x="2590800" y="2362200"/>
            <a:ext cx="3886200" cy="2971800"/>
          </a:xfrm>
          <a:prstGeom prst="cube">
            <a:avLst>
              <a:gd name="adj" fmla="val 25000"/>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21859" name="Line 4">
            <a:extLst>
              <a:ext uri="{FF2B5EF4-FFF2-40B4-BE49-F238E27FC236}">
                <a16:creationId xmlns:a16="http://schemas.microsoft.com/office/drawing/2014/main" id="{2336B64D-BC90-0B17-A261-9136CAEF6CB6}"/>
              </a:ext>
            </a:extLst>
          </p:cNvPr>
          <p:cNvSpPr>
            <a:spLocks noChangeShapeType="1"/>
          </p:cNvSpPr>
          <p:nvPr/>
        </p:nvSpPr>
        <p:spPr bwMode="auto">
          <a:xfrm flipH="1">
            <a:off x="2286000" y="4572000"/>
            <a:ext cx="10668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0" name="Line 5">
            <a:extLst>
              <a:ext uri="{FF2B5EF4-FFF2-40B4-BE49-F238E27FC236}">
                <a16:creationId xmlns:a16="http://schemas.microsoft.com/office/drawing/2014/main" id="{8E724320-3887-C7E7-F7B7-9600FB7C6B05}"/>
              </a:ext>
            </a:extLst>
          </p:cNvPr>
          <p:cNvSpPr>
            <a:spLocks noChangeShapeType="1"/>
          </p:cNvSpPr>
          <p:nvPr/>
        </p:nvSpPr>
        <p:spPr bwMode="auto">
          <a:xfrm>
            <a:off x="3352800" y="4572000"/>
            <a:ext cx="3276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1" name="Line 6">
            <a:extLst>
              <a:ext uri="{FF2B5EF4-FFF2-40B4-BE49-F238E27FC236}">
                <a16:creationId xmlns:a16="http://schemas.microsoft.com/office/drawing/2014/main" id="{6E7CF78B-83AD-3E9F-3FC2-661F7FFF3B9C}"/>
              </a:ext>
            </a:extLst>
          </p:cNvPr>
          <p:cNvSpPr>
            <a:spLocks noChangeShapeType="1"/>
          </p:cNvSpPr>
          <p:nvPr/>
        </p:nvSpPr>
        <p:spPr bwMode="auto">
          <a:xfrm flipV="1">
            <a:off x="3352800" y="2133600"/>
            <a:ext cx="0" cy="2438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2" name="Line 7">
            <a:extLst>
              <a:ext uri="{FF2B5EF4-FFF2-40B4-BE49-F238E27FC236}">
                <a16:creationId xmlns:a16="http://schemas.microsoft.com/office/drawing/2014/main" id="{146DE0D0-C159-6F63-6E77-A4B9F6E27701}"/>
              </a:ext>
            </a:extLst>
          </p:cNvPr>
          <p:cNvSpPr>
            <a:spLocks noChangeShapeType="1"/>
          </p:cNvSpPr>
          <p:nvPr/>
        </p:nvSpPr>
        <p:spPr bwMode="auto">
          <a:xfrm flipV="1">
            <a:off x="3352800" y="2286000"/>
            <a:ext cx="3276600" cy="2286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3" name="Line 8">
            <a:extLst>
              <a:ext uri="{FF2B5EF4-FFF2-40B4-BE49-F238E27FC236}">
                <a16:creationId xmlns:a16="http://schemas.microsoft.com/office/drawing/2014/main" id="{94C2C9F1-8571-456E-B878-7D5876013CD8}"/>
              </a:ext>
            </a:extLst>
          </p:cNvPr>
          <p:cNvSpPr>
            <a:spLocks noChangeShapeType="1"/>
          </p:cNvSpPr>
          <p:nvPr/>
        </p:nvSpPr>
        <p:spPr bwMode="auto">
          <a:xfrm flipH="1" flipV="1">
            <a:off x="2438400" y="2895600"/>
            <a:ext cx="914400" cy="1676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4" name="Line 9">
            <a:extLst>
              <a:ext uri="{FF2B5EF4-FFF2-40B4-BE49-F238E27FC236}">
                <a16:creationId xmlns:a16="http://schemas.microsoft.com/office/drawing/2014/main" id="{0072465F-C9D1-B4C1-A7C5-43DD4AB6AEBA}"/>
              </a:ext>
            </a:extLst>
          </p:cNvPr>
          <p:cNvSpPr>
            <a:spLocks noChangeShapeType="1"/>
          </p:cNvSpPr>
          <p:nvPr/>
        </p:nvSpPr>
        <p:spPr bwMode="auto">
          <a:xfrm>
            <a:off x="3352800" y="4572000"/>
            <a:ext cx="274320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5" name="Line 10">
            <a:extLst>
              <a:ext uri="{FF2B5EF4-FFF2-40B4-BE49-F238E27FC236}">
                <a16:creationId xmlns:a16="http://schemas.microsoft.com/office/drawing/2014/main" id="{FB234DA4-F4F5-8D94-2D79-2B2A3B5610C0}"/>
              </a:ext>
            </a:extLst>
          </p:cNvPr>
          <p:cNvSpPr>
            <a:spLocks noChangeShapeType="1"/>
          </p:cNvSpPr>
          <p:nvPr/>
        </p:nvSpPr>
        <p:spPr bwMode="auto">
          <a:xfrm flipV="1">
            <a:off x="3352800" y="2971800"/>
            <a:ext cx="25908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6" name="Text Box 11">
            <a:extLst>
              <a:ext uri="{FF2B5EF4-FFF2-40B4-BE49-F238E27FC236}">
                <a16:creationId xmlns:a16="http://schemas.microsoft.com/office/drawing/2014/main" id="{6F1C94A9-E97D-88C7-3472-FD4F2CC43B3D}"/>
              </a:ext>
            </a:extLst>
          </p:cNvPr>
          <p:cNvSpPr txBox="1">
            <a:spLocks noChangeArrowheads="1"/>
          </p:cNvSpPr>
          <p:nvPr/>
        </p:nvSpPr>
        <p:spPr bwMode="auto">
          <a:xfrm>
            <a:off x="6781800" y="44958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t>t</a:t>
            </a:r>
            <a:r>
              <a:rPr lang="en-US" altLang="en-US" sz="2000" baseline="-25000"/>
              <a:t>1</a:t>
            </a:r>
            <a:endParaRPr lang="en-US" altLang="en-US" sz="2400"/>
          </a:p>
        </p:txBody>
      </p:sp>
      <p:sp>
        <p:nvSpPr>
          <p:cNvPr id="121867" name="Text Box 12">
            <a:extLst>
              <a:ext uri="{FF2B5EF4-FFF2-40B4-BE49-F238E27FC236}">
                <a16:creationId xmlns:a16="http://schemas.microsoft.com/office/drawing/2014/main" id="{F3FCF444-269A-CA7A-5BF8-F4A65D32C77A}"/>
              </a:ext>
            </a:extLst>
          </p:cNvPr>
          <p:cNvSpPr txBox="1">
            <a:spLocks noChangeArrowheads="1"/>
          </p:cNvSpPr>
          <p:nvPr/>
        </p:nvSpPr>
        <p:spPr bwMode="auto">
          <a:xfrm>
            <a:off x="1828800" y="54102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t>t</a:t>
            </a:r>
            <a:r>
              <a:rPr lang="en-US" altLang="en-US" sz="2000" baseline="-25000"/>
              <a:t>2</a:t>
            </a:r>
            <a:endParaRPr lang="en-US" altLang="en-US" sz="2400"/>
          </a:p>
        </p:txBody>
      </p:sp>
      <p:sp>
        <p:nvSpPr>
          <p:cNvPr id="121868" name="Text Box 13">
            <a:extLst>
              <a:ext uri="{FF2B5EF4-FFF2-40B4-BE49-F238E27FC236}">
                <a16:creationId xmlns:a16="http://schemas.microsoft.com/office/drawing/2014/main" id="{3C991C2E-6B90-F984-06A9-2E6B1410F86A}"/>
              </a:ext>
            </a:extLst>
          </p:cNvPr>
          <p:cNvSpPr txBox="1">
            <a:spLocks noChangeArrowheads="1"/>
          </p:cNvSpPr>
          <p:nvPr/>
        </p:nvSpPr>
        <p:spPr bwMode="auto">
          <a:xfrm>
            <a:off x="3505200" y="182880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t>t</a:t>
            </a:r>
            <a:r>
              <a:rPr lang="en-US" altLang="en-US" sz="2000" baseline="-25000"/>
              <a:t>3</a:t>
            </a:r>
            <a:endParaRPr lang="en-US" altLang="en-US" sz="2400"/>
          </a:p>
        </p:txBody>
      </p:sp>
      <p:sp>
        <p:nvSpPr>
          <p:cNvPr id="121869" name="Text Box 14">
            <a:extLst>
              <a:ext uri="{FF2B5EF4-FFF2-40B4-BE49-F238E27FC236}">
                <a16:creationId xmlns:a16="http://schemas.microsoft.com/office/drawing/2014/main" id="{B035330E-C689-A309-A4E9-8DF3B2F2407B}"/>
              </a:ext>
            </a:extLst>
          </p:cNvPr>
          <p:cNvSpPr txBox="1">
            <a:spLocks noChangeArrowheads="1"/>
          </p:cNvSpPr>
          <p:nvPr/>
        </p:nvSpPr>
        <p:spPr bwMode="auto">
          <a:xfrm>
            <a:off x="5943600" y="21336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800" b="1"/>
              <a:t>D</a:t>
            </a:r>
            <a:r>
              <a:rPr lang="en-US" altLang="en-US" sz="1800" b="1" baseline="-25000"/>
              <a:t>1</a:t>
            </a:r>
            <a:endParaRPr lang="en-US" altLang="en-US" sz="2400"/>
          </a:p>
        </p:txBody>
      </p:sp>
      <p:sp>
        <p:nvSpPr>
          <p:cNvPr id="121870" name="Text Box 15">
            <a:extLst>
              <a:ext uri="{FF2B5EF4-FFF2-40B4-BE49-F238E27FC236}">
                <a16:creationId xmlns:a16="http://schemas.microsoft.com/office/drawing/2014/main" id="{DE56841A-0834-23DF-3AF3-FA3B0A8D239B}"/>
              </a:ext>
            </a:extLst>
          </p:cNvPr>
          <p:cNvSpPr txBox="1">
            <a:spLocks noChangeArrowheads="1"/>
          </p:cNvSpPr>
          <p:nvPr/>
        </p:nvSpPr>
        <p:spPr bwMode="auto">
          <a:xfrm>
            <a:off x="6019800" y="41910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800" b="1"/>
              <a:t>D</a:t>
            </a:r>
            <a:r>
              <a:rPr lang="en-US" altLang="en-US" sz="1800" b="1" baseline="-25000"/>
              <a:t>2</a:t>
            </a:r>
            <a:endParaRPr lang="en-US" altLang="en-US" sz="2400"/>
          </a:p>
        </p:txBody>
      </p:sp>
      <p:sp>
        <p:nvSpPr>
          <p:cNvPr id="121871" name="Text Box 16">
            <a:extLst>
              <a:ext uri="{FF2B5EF4-FFF2-40B4-BE49-F238E27FC236}">
                <a16:creationId xmlns:a16="http://schemas.microsoft.com/office/drawing/2014/main" id="{A6A59406-E8F5-1022-4D62-84747FC0F58E}"/>
              </a:ext>
            </a:extLst>
          </p:cNvPr>
          <p:cNvSpPr txBox="1">
            <a:spLocks noChangeArrowheads="1"/>
          </p:cNvSpPr>
          <p:nvPr/>
        </p:nvSpPr>
        <p:spPr bwMode="auto">
          <a:xfrm>
            <a:off x="2286000" y="35052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800" b="1"/>
              <a:t>D</a:t>
            </a:r>
            <a:r>
              <a:rPr lang="en-US" altLang="en-US" sz="1800" b="1" baseline="-25000"/>
              <a:t>10</a:t>
            </a:r>
            <a:endParaRPr lang="en-US" altLang="en-US" sz="2400"/>
          </a:p>
        </p:txBody>
      </p:sp>
      <p:sp>
        <p:nvSpPr>
          <p:cNvPr id="121872" name="Text Box 17">
            <a:extLst>
              <a:ext uri="{FF2B5EF4-FFF2-40B4-BE49-F238E27FC236}">
                <a16:creationId xmlns:a16="http://schemas.microsoft.com/office/drawing/2014/main" id="{1130876E-0ACE-025A-AE28-4F340AEA766B}"/>
              </a:ext>
            </a:extLst>
          </p:cNvPr>
          <p:cNvSpPr txBox="1">
            <a:spLocks noChangeArrowheads="1"/>
          </p:cNvSpPr>
          <p:nvPr/>
        </p:nvSpPr>
        <p:spPr bwMode="auto">
          <a:xfrm>
            <a:off x="2286000" y="32766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800" b="1"/>
              <a:t>D</a:t>
            </a:r>
            <a:r>
              <a:rPr lang="en-US" altLang="en-US" sz="1800" b="1" baseline="-25000"/>
              <a:t>3</a:t>
            </a:r>
            <a:endParaRPr lang="en-US" altLang="en-US" sz="2400"/>
          </a:p>
        </p:txBody>
      </p:sp>
      <p:sp>
        <p:nvSpPr>
          <p:cNvPr id="121873" name="Text Box 18">
            <a:extLst>
              <a:ext uri="{FF2B5EF4-FFF2-40B4-BE49-F238E27FC236}">
                <a16:creationId xmlns:a16="http://schemas.microsoft.com/office/drawing/2014/main" id="{EC3D7820-F06F-1998-6C8F-F56764A8BA4C}"/>
              </a:ext>
            </a:extLst>
          </p:cNvPr>
          <p:cNvSpPr txBox="1">
            <a:spLocks noChangeArrowheads="1"/>
          </p:cNvSpPr>
          <p:nvPr/>
        </p:nvSpPr>
        <p:spPr bwMode="auto">
          <a:xfrm>
            <a:off x="3352800" y="23622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800" b="1"/>
              <a:t>D</a:t>
            </a:r>
            <a:r>
              <a:rPr lang="en-US" altLang="en-US" sz="1800" b="1" baseline="-25000"/>
              <a:t>9</a:t>
            </a:r>
            <a:endParaRPr lang="en-US" altLang="en-US" sz="2400"/>
          </a:p>
        </p:txBody>
      </p:sp>
      <p:sp>
        <p:nvSpPr>
          <p:cNvPr id="121874" name="Text Box 19">
            <a:extLst>
              <a:ext uri="{FF2B5EF4-FFF2-40B4-BE49-F238E27FC236}">
                <a16:creationId xmlns:a16="http://schemas.microsoft.com/office/drawing/2014/main" id="{E0E1F213-E7B4-3F36-0167-6B3550BC9CE0}"/>
              </a:ext>
            </a:extLst>
          </p:cNvPr>
          <p:cNvSpPr txBox="1">
            <a:spLocks noChangeArrowheads="1"/>
          </p:cNvSpPr>
          <p:nvPr/>
        </p:nvSpPr>
        <p:spPr bwMode="auto">
          <a:xfrm>
            <a:off x="5715000" y="41910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800" b="1"/>
              <a:t>D</a:t>
            </a:r>
            <a:r>
              <a:rPr lang="en-US" altLang="en-US" sz="1800" b="1" baseline="-25000"/>
              <a:t>4</a:t>
            </a:r>
            <a:endParaRPr lang="en-US" altLang="en-US" sz="2400"/>
          </a:p>
        </p:txBody>
      </p:sp>
      <p:sp>
        <p:nvSpPr>
          <p:cNvPr id="121875" name="Text Box 20">
            <a:extLst>
              <a:ext uri="{FF2B5EF4-FFF2-40B4-BE49-F238E27FC236}">
                <a16:creationId xmlns:a16="http://schemas.microsoft.com/office/drawing/2014/main" id="{5915B164-AE6B-58E7-EEFC-79D136107916}"/>
              </a:ext>
            </a:extLst>
          </p:cNvPr>
          <p:cNvSpPr txBox="1">
            <a:spLocks noChangeArrowheads="1"/>
          </p:cNvSpPr>
          <p:nvPr/>
        </p:nvSpPr>
        <p:spPr bwMode="auto">
          <a:xfrm>
            <a:off x="2667000" y="50292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800" b="1"/>
              <a:t>D</a:t>
            </a:r>
            <a:r>
              <a:rPr lang="en-US" altLang="en-US" sz="1800" b="1" baseline="-25000"/>
              <a:t>7</a:t>
            </a:r>
            <a:endParaRPr lang="en-US" altLang="en-US" sz="2400"/>
          </a:p>
        </p:txBody>
      </p:sp>
      <p:sp>
        <p:nvSpPr>
          <p:cNvPr id="121876" name="Text Box 21">
            <a:extLst>
              <a:ext uri="{FF2B5EF4-FFF2-40B4-BE49-F238E27FC236}">
                <a16:creationId xmlns:a16="http://schemas.microsoft.com/office/drawing/2014/main" id="{0C73ECE9-16DA-F28A-488F-F9C61D548454}"/>
              </a:ext>
            </a:extLst>
          </p:cNvPr>
          <p:cNvSpPr txBox="1">
            <a:spLocks noChangeArrowheads="1"/>
          </p:cNvSpPr>
          <p:nvPr/>
        </p:nvSpPr>
        <p:spPr bwMode="auto">
          <a:xfrm>
            <a:off x="2667000" y="53340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800" b="1"/>
              <a:t>D</a:t>
            </a:r>
            <a:r>
              <a:rPr lang="en-US" altLang="en-US" sz="1800" b="1" baseline="-25000"/>
              <a:t>8</a:t>
            </a:r>
            <a:endParaRPr lang="en-US" altLang="en-US" sz="2400"/>
          </a:p>
        </p:txBody>
      </p:sp>
      <p:sp>
        <p:nvSpPr>
          <p:cNvPr id="121877" name="Text Box 22">
            <a:extLst>
              <a:ext uri="{FF2B5EF4-FFF2-40B4-BE49-F238E27FC236}">
                <a16:creationId xmlns:a16="http://schemas.microsoft.com/office/drawing/2014/main" id="{82D57A55-D58B-E4DE-1093-2BCB91B3A3AC}"/>
              </a:ext>
            </a:extLst>
          </p:cNvPr>
          <p:cNvSpPr txBox="1">
            <a:spLocks noChangeArrowheads="1"/>
          </p:cNvSpPr>
          <p:nvPr/>
        </p:nvSpPr>
        <p:spPr bwMode="auto">
          <a:xfrm>
            <a:off x="5334000" y="32004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800" b="1"/>
              <a:t>D</a:t>
            </a:r>
            <a:r>
              <a:rPr lang="en-US" altLang="en-US" sz="1800" b="1" baseline="-25000"/>
              <a:t>5</a:t>
            </a:r>
            <a:endParaRPr lang="en-US" altLang="en-US" sz="2400"/>
          </a:p>
        </p:txBody>
      </p:sp>
      <p:sp>
        <p:nvSpPr>
          <p:cNvPr id="121878" name="Text Box 23">
            <a:extLst>
              <a:ext uri="{FF2B5EF4-FFF2-40B4-BE49-F238E27FC236}">
                <a16:creationId xmlns:a16="http://schemas.microsoft.com/office/drawing/2014/main" id="{939E21F1-F7F5-BD46-5E8C-EFC5F2926A3B}"/>
              </a:ext>
            </a:extLst>
          </p:cNvPr>
          <p:cNvSpPr txBox="1">
            <a:spLocks noChangeArrowheads="1"/>
          </p:cNvSpPr>
          <p:nvPr/>
        </p:nvSpPr>
        <p:spPr bwMode="auto">
          <a:xfrm>
            <a:off x="3352800" y="259080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800" b="1"/>
              <a:t>D</a:t>
            </a:r>
            <a:r>
              <a:rPr lang="en-US" altLang="en-US" sz="1800" b="1" baseline="-25000"/>
              <a:t>11</a:t>
            </a:r>
            <a:endParaRPr lang="en-US" altLang="en-US" sz="2400"/>
          </a:p>
        </p:txBody>
      </p:sp>
      <p:sp>
        <p:nvSpPr>
          <p:cNvPr id="121879" name="Text Box 24">
            <a:extLst>
              <a:ext uri="{FF2B5EF4-FFF2-40B4-BE49-F238E27FC236}">
                <a16:creationId xmlns:a16="http://schemas.microsoft.com/office/drawing/2014/main" id="{C9D9917B-2711-DFD6-E619-5D201F989260}"/>
              </a:ext>
            </a:extLst>
          </p:cNvPr>
          <p:cNvSpPr txBox="1">
            <a:spLocks noChangeArrowheads="1"/>
          </p:cNvSpPr>
          <p:nvPr/>
        </p:nvSpPr>
        <p:spPr bwMode="auto">
          <a:xfrm>
            <a:off x="5334000" y="5257800"/>
            <a:ext cx="425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1800" b="1"/>
              <a:t>D</a:t>
            </a:r>
            <a:r>
              <a:rPr lang="en-US" altLang="en-US" sz="1800" b="1" baseline="-25000"/>
              <a:t>6</a:t>
            </a:r>
            <a:endParaRPr lang="en-US" altLang="en-US" sz="24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8194C871-7B23-15D1-3B9B-0279C5BCD085}"/>
              </a:ext>
            </a:extLst>
          </p:cNvPr>
          <p:cNvSpPr>
            <a:spLocks noGrp="1" noChangeArrowheads="1"/>
          </p:cNvSpPr>
          <p:nvPr>
            <p:ph type="title"/>
          </p:nvPr>
        </p:nvSpPr>
        <p:spPr/>
        <p:txBody>
          <a:bodyPr/>
          <a:lstStyle/>
          <a:p>
            <a:r>
              <a:rPr lang="en-US" altLang="en-US">
                <a:ea typeface="ＭＳ Ｐゴシック" panose="020B0600070205080204" pitchFamily="34" charset="-128"/>
              </a:rPr>
              <a:t>Vector Query Problems</a:t>
            </a:r>
          </a:p>
        </p:txBody>
      </p:sp>
      <p:sp>
        <p:nvSpPr>
          <p:cNvPr id="122882" name="Rectangle 3">
            <a:extLst>
              <a:ext uri="{FF2B5EF4-FFF2-40B4-BE49-F238E27FC236}">
                <a16:creationId xmlns:a16="http://schemas.microsoft.com/office/drawing/2014/main" id="{B0C9CDE3-BC16-A839-B656-E6844AAFA4F2}"/>
              </a:ext>
            </a:extLst>
          </p:cNvPr>
          <p:cNvSpPr>
            <a:spLocks noGrp="1" noChangeArrowheads="1"/>
          </p:cNvSpPr>
          <p:nvPr>
            <p:ph type="body" idx="1"/>
          </p:nvPr>
        </p:nvSpPr>
        <p:spPr/>
        <p:txBody>
          <a:bodyPr/>
          <a:lstStyle/>
          <a:p>
            <a:r>
              <a:rPr lang="en-US" altLang="en-US">
                <a:ea typeface="ＭＳ Ｐゴシック" panose="020B0600070205080204" pitchFamily="34" charset="-128"/>
              </a:rPr>
              <a:t>Significance of queries</a:t>
            </a:r>
          </a:p>
          <a:p>
            <a:pPr lvl="1"/>
            <a:r>
              <a:rPr lang="en-US" altLang="en-US">
                <a:ea typeface="ＭＳ Ｐゴシック" panose="020B0600070205080204" pitchFamily="34" charset="-128"/>
              </a:rPr>
              <a:t>Can different values be placed on the different terms – eg. 2dog 1house</a:t>
            </a:r>
          </a:p>
          <a:p>
            <a:r>
              <a:rPr lang="en-US" altLang="en-US">
                <a:ea typeface="ＭＳ Ｐゴシック" panose="020B0600070205080204" pitchFamily="34" charset="-128"/>
              </a:rPr>
              <a:t>Scaling – size of vectors</a:t>
            </a:r>
          </a:p>
          <a:p>
            <a:r>
              <a:rPr lang="en-US" altLang="en-US">
                <a:ea typeface="ＭＳ Ｐゴシック" panose="020B0600070205080204" pitchFamily="34" charset="-128"/>
              </a:rPr>
              <a:t>Number of words in the dictionary?</a:t>
            </a:r>
          </a:p>
          <a:p>
            <a:r>
              <a:rPr lang="en-US" altLang="en-US">
                <a:ea typeface="ＭＳ Ｐゴシック" panose="020B0600070205080204" pitchFamily="34" charset="-128"/>
              </a:rPr>
              <a:t>100,000</a:t>
            </a:r>
          </a:p>
          <a:p>
            <a:endParaRPr lang="en-US" altLang="en-US">
              <a:ea typeface="ＭＳ Ｐゴシック" panose="020B0600070205080204" pitchFamily="34" charset="-12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5205E265-A825-5B1B-FABF-7CB59249D5EF}"/>
              </a:ext>
            </a:extLst>
          </p:cNvPr>
          <p:cNvSpPr>
            <a:spLocks noGrp="1" noChangeArrowheads="1"/>
          </p:cNvSpPr>
          <p:nvPr>
            <p:ph type="title"/>
          </p:nvPr>
        </p:nvSpPr>
        <p:spPr>
          <a:xfrm>
            <a:off x="685800" y="381000"/>
            <a:ext cx="7772400" cy="1143000"/>
          </a:xfrm>
        </p:spPr>
        <p:txBody>
          <a:bodyPr/>
          <a:lstStyle/>
          <a:p>
            <a:r>
              <a:rPr lang="en-US" altLang="en-US">
                <a:ea typeface="ＭＳ Ｐゴシック" panose="020B0600070205080204" pitchFamily="34" charset="-128"/>
              </a:rPr>
              <a:t>Proximity Searches</a:t>
            </a:r>
          </a:p>
        </p:txBody>
      </p:sp>
      <p:sp>
        <p:nvSpPr>
          <p:cNvPr id="123906" name="Rectangle 3">
            <a:extLst>
              <a:ext uri="{FF2B5EF4-FFF2-40B4-BE49-F238E27FC236}">
                <a16:creationId xmlns:a16="http://schemas.microsoft.com/office/drawing/2014/main" id="{16CEEFBB-E15E-6724-E529-27B5D8A22DEF}"/>
              </a:ext>
            </a:extLst>
          </p:cNvPr>
          <p:cNvSpPr>
            <a:spLocks noGrp="1" noChangeArrowheads="1"/>
          </p:cNvSpPr>
          <p:nvPr>
            <p:ph type="body" idx="1"/>
          </p:nvPr>
        </p:nvSpPr>
        <p:spPr>
          <a:xfrm>
            <a:off x="685800" y="1371600"/>
            <a:ext cx="7772400" cy="4114800"/>
          </a:xfrm>
        </p:spPr>
        <p:txBody>
          <a:bodyPr/>
          <a:lstStyle/>
          <a:p>
            <a:r>
              <a:rPr lang="en-US" altLang="en-US" sz="2800">
                <a:ea typeface="ＭＳ Ｐゴシック" panose="020B0600070205080204" pitchFamily="34" charset="-128"/>
              </a:rPr>
              <a:t>Proximity: terms occur within K positions of one another</a:t>
            </a:r>
          </a:p>
          <a:p>
            <a:pPr lvl="1"/>
            <a:r>
              <a:rPr lang="en-US" altLang="en-US" sz="2400">
                <a:ea typeface="ＭＳ Ｐゴシック" panose="020B0600070205080204" pitchFamily="34" charset="-128"/>
              </a:rPr>
              <a:t>pen w/5 paper</a:t>
            </a:r>
          </a:p>
          <a:p>
            <a:r>
              <a:rPr lang="en-US" altLang="en-US" sz="2800">
                <a:ea typeface="ＭＳ Ｐゴシック" panose="020B0600070205080204" pitchFamily="34" charset="-128"/>
              </a:rPr>
              <a:t>A </a:t>
            </a:r>
            <a:r>
              <a:rPr lang="ja-JP" altLang="en-US" sz="2800">
                <a:ea typeface="ＭＳ Ｐゴシック" panose="020B0600070205080204" pitchFamily="34" charset="-128"/>
              </a:rPr>
              <a:t>“</a:t>
            </a:r>
            <a:r>
              <a:rPr lang="en-US" altLang="ja-JP" sz="2800">
                <a:ea typeface="ＭＳ Ｐゴシック" panose="020B0600070205080204" pitchFamily="34" charset="-128"/>
              </a:rPr>
              <a:t>Near</a:t>
            </a:r>
            <a:r>
              <a:rPr lang="ja-JP" altLang="en-US" sz="2800">
                <a:ea typeface="ＭＳ Ｐゴシック" panose="020B0600070205080204" pitchFamily="34" charset="-128"/>
              </a:rPr>
              <a:t>”</a:t>
            </a:r>
            <a:r>
              <a:rPr lang="en-US" altLang="ja-JP" sz="2800">
                <a:ea typeface="ＭＳ Ｐゴシック" panose="020B0600070205080204" pitchFamily="34" charset="-128"/>
              </a:rPr>
              <a:t> function can be more vague</a:t>
            </a:r>
          </a:p>
          <a:p>
            <a:pPr lvl="1"/>
            <a:r>
              <a:rPr lang="en-US" altLang="en-US" sz="2400">
                <a:ea typeface="ＭＳ Ｐゴシック" panose="020B0600070205080204" pitchFamily="34" charset="-128"/>
              </a:rPr>
              <a:t>near(pen, paper)</a:t>
            </a:r>
          </a:p>
          <a:p>
            <a:r>
              <a:rPr lang="en-US" altLang="en-US" sz="2800">
                <a:ea typeface="ＭＳ Ｐゴシック" panose="020B0600070205080204" pitchFamily="34" charset="-128"/>
              </a:rPr>
              <a:t>Sometimes order can be specified</a:t>
            </a:r>
          </a:p>
          <a:p>
            <a:r>
              <a:rPr lang="en-US" altLang="en-US" sz="2800">
                <a:ea typeface="ＭＳ Ｐゴシック" panose="020B0600070205080204" pitchFamily="34" charset="-128"/>
              </a:rPr>
              <a:t>Also, Phrases and Collocations	</a:t>
            </a:r>
          </a:p>
          <a:p>
            <a:pPr lvl="1"/>
            <a:r>
              <a:rPr lang="ja-JP" altLang="en-US" sz="2400">
                <a:ea typeface="ＭＳ Ｐゴシック" panose="020B0600070205080204" pitchFamily="34" charset="-128"/>
              </a:rPr>
              <a:t>“</a:t>
            </a:r>
            <a:r>
              <a:rPr lang="en-US" altLang="ja-JP" sz="2400">
                <a:ea typeface="ＭＳ Ｐゴシック" panose="020B0600070205080204" pitchFamily="34" charset="-128"/>
              </a:rPr>
              <a:t>United Nations</a:t>
            </a:r>
            <a:r>
              <a:rPr lang="ja-JP" altLang="en-US" sz="2400">
                <a:ea typeface="ＭＳ Ｐゴシック" panose="020B0600070205080204" pitchFamily="34" charset="-128"/>
              </a:rPr>
              <a:t>”</a:t>
            </a:r>
            <a:r>
              <a:rPr lang="en-US" altLang="ja-JP" sz="2400">
                <a:ea typeface="ＭＳ Ｐゴシック" panose="020B0600070205080204" pitchFamily="34" charset="-128"/>
              </a:rPr>
              <a:t>    </a:t>
            </a:r>
            <a:r>
              <a:rPr lang="ja-JP" altLang="en-US" sz="2400">
                <a:ea typeface="ＭＳ Ｐゴシック" panose="020B0600070205080204" pitchFamily="34" charset="-128"/>
              </a:rPr>
              <a:t>“</a:t>
            </a:r>
            <a:r>
              <a:rPr lang="en-US" altLang="ja-JP" sz="2400">
                <a:ea typeface="ＭＳ Ｐゴシック" panose="020B0600070205080204" pitchFamily="34" charset="-128"/>
              </a:rPr>
              <a:t>Bill Clinton</a:t>
            </a:r>
            <a:r>
              <a:rPr lang="ja-JP" altLang="en-US" sz="2400">
                <a:ea typeface="ＭＳ Ｐゴシック" panose="020B0600070205080204" pitchFamily="34" charset="-128"/>
              </a:rPr>
              <a:t>”</a:t>
            </a:r>
            <a:endParaRPr lang="en-US" altLang="ja-JP" sz="2400">
              <a:ea typeface="ＭＳ Ｐゴシック" panose="020B0600070205080204" pitchFamily="34" charset="-128"/>
            </a:endParaRPr>
          </a:p>
          <a:p>
            <a:r>
              <a:rPr lang="en-US" altLang="en-US" sz="2800">
                <a:ea typeface="ＭＳ Ｐゴシック" panose="020B0600070205080204" pitchFamily="34" charset="-128"/>
              </a:rPr>
              <a:t>Phrase Variants</a:t>
            </a:r>
          </a:p>
          <a:p>
            <a:pPr lvl="1"/>
            <a:r>
              <a:rPr lang="ja-JP" altLang="en-US" sz="2400">
                <a:ea typeface="ＭＳ Ｐゴシック" panose="020B0600070205080204" pitchFamily="34" charset="-128"/>
              </a:rPr>
              <a:t>“</a:t>
            </a:r>
            <a:r>
              <a:rPr lang="en-US" altLang="ja-JP" sz="2400">
                <a:ea typeface="ＭＳ Ｐゴシック" panose="020B0600070205080204" pitchFamily="34" charset="-128"/>
              </a:rPr>
              <a:t>retrieval of information</a:t>
            </a:r>
            <a:r>
              <a:rPr lang="ja-JP" altLang="en-US" sz="2400">
                <a:ea typeface="ＭＳ Ｐゴシック" panose="020B0600070205080204" pitchFamily="34" charset="-128"/>
              </a:rPr>
              <a:t>”</a:t>
            </a:r>
            <a:r>
              <a:rPr lang="en-US" altLang="ja-JP" sz="2400">
                <a:ea typeface="ＭＳ Ｐゴシック" panose="020B0600070205080204" pitchFamily="34" charset="-128"/>
              </a:rPr>
              <a:t>  </a:t>
            </a:r>
            <a:r>
              <a:rPr lang="ja-JP" altLang="en-US" sz="2400">
                <a:ea typeface="ＭＳ Ｐゴシック" panose="020B0600070205080204" pitchFamily="34" charset="-128"/>
              </a:rPr>
              <a:t>“</a:t>
            </a:r>
            <a:r>
              <a:rPr lang="en-US" altLang="ja-JP" sz="2400">
                <a:ea typeface="ＭＳ Ｐゴシック" panose="020B0600070205080204" pitchFamily="34" charset="-128"/>
              </a:rPr>
              <a:t>information retrieval</a:t>
            </a:r>
            <a:r>
              <a:rPr lang="ja-JP" altLang="en-US" sz="2400">
                <a:ea typeface="ＭＳ Ｐゴシック" panose="020B0600070205080204" pitchFamily="34" charset="-128"/>
              </a:rPr>
              <a:t>”</a:t>
            </a:r>
            <a:endParaRPr lang="en-US" altLang="ja-JP">
              <a:ea typeface="ＭＳ Ｐゴシック" panose="020B0600070205080204" pitchFamily="34" charset="-128"/>
            </a:endParaRPr>
          </a:p>
          <a:p>
            <a:pPr lvl="1"/>
            <a:endParaRPr lang="en-US" altLang="en-US">
              <a:ea typeface="ＭＳ Ｐゴシック" panose="020B0600070205080204" pitchFamily="34" charset="-128"/>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a:extLst>
              <a:ext uri="{FF2B5EF4-FFF2-40B4-BE49-F238E27FC236}">
                <a16:creationId xmlns:a16="http://schemas.microsoft.com/office/drawing/2014/main" id="{2E9A6094-4C1D-D324-DC9A-84E12A2FEEEF}"/>
              </a:ext>
            </a:extLst>
          </p:cNvPr>
          <p:cNvSpPr>
            <a:spLocks noGrp="1" noChangeArrowheads="1"/>
          </p:cNvSpPr>
          <p:nvPr>
            <p:ph type="title"/>
          </p:nvPr>
        </p:nvSpPr>
        <p:spPr/>
        <p:txBody>
          <a:bodyPr/>
          <a:lstStyle/>
          <a:p>
            <a:r>
              <a:rPr lang="en-US" altLang="en-US" sz="4000">
                <a:ea typeface="ＭＳ Ｐゴシック" panose="020B0600070205080204" pitchFamily="34" charset="-128"/>
              </a:rPr>
              <a:t>Representation of documents and queries</a:t>
            </a:r>
          </a:p>
        </p:txBody>
      </p:sp>
      <p:sp>
        <p:nvSpPr>
          <p:cNvPr id="124930" name="Rectangle 3">
            <a:extLst>
              <a:ext uri="{FF2B5EF4-FFF2-40B4-BE49-F238E27FC236}">
                <a16:creationId xmlns:a16="http://schemas.microsoft.com/office/drawing/2014/main" id="{D0E898F1-A7A8-9853-3504-4964FCD33C8B}"/>
              </a:ext>
            </a:extLst>
          </p:cNvPr>
          <p:cNvSpPr>
            <a:spLocks noGrp="1" noChangeArrowheads="1"/>
          </p:cNvSpPr>
          <p:nvPr>
            <p:ph type="body" idx="1"/>
          </p:nvPr>
        </p:nvSpPr>
        <p:spPr/>
        <p:txBody>
          <a:bodyPr/>
          <a:lstStyle/>
          <a:p>
            <a:pPr>
              <a:buFontTx/>
              <a:buNone/>
            </a:pPr>
            <a:r>
              <a:rPr lang="en-US" altLang="en-US">
                <a:ea typeface="ＭＳ Ｐゴシック" panose="020B0600070205080204" pitchFamily="34" charset="-128"/>
              </a:rPr>
              <a:t>Why do this?</a:t>
            </a:r>
          </a:p>
          <a:p>
            <a:r>
              <a:rPr lang="en-US" altLang="en-US">
                <a:ea typeface="ＭＳ Ｐゴシック" panose="020B0600070205080204" pitchFamily="34" charset="-128"/>
              </a:rPr>
              <a:t>Want to compare documents</a:t>
            </a:r>
          </a:p>
          <a:p>
            <a:r>
              <a:rPr lang="en-US" altLang="en-US">
                <a:ea typeface="ＭＳ Ｐゴシック" panose="020B0600070205080204" pitchFamily="34" charset="-128"/>
              </a:rPr>
              <a:t>Want to compare documents with queries</a:t>
            </a:r>
          </a:p>
          <a:p>
            <a:r>
              <a:rPr lang="en-US" altLang="en-US">
                <a:ea typeface="ＭＳ Ｐゴシック" panose="020B0600070205080204" pitchFamily="34" charset="-128"/>
              </a:rPr>
              <a:t>Want to retrieve and rank documents with regards to a specific query</a:t>
            </a:r>
          </a:p>
          <a:p>
            <a:pPr>
              <a:buFontTx/>
              <a:buNone/>
            </a:pPr>
            <a:r>
              <a:rPr lang="en-US" altLang="en-US" i="1">
                <a:ea typeface="ＭＳ Ｐゴシック" panose="020B0600070205080204" pitchFamily="34" charset="-128"/>
              </a:rPr>
              <a:t>A document representation permits this in a consistent way (type of conceptualization)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a:extLst>
              <a:ext uri="{FF2B5EF4-FFF2-40B4-BE49-F238E27FC236}">
                <a16:creationId xmlns:a16="http://schemas.microsoft.com/office/drawing/2014/main" id="{6073D3CF-3949-EBE9-32AE-724AE44B1CC5}"/>
              </a:ext>
            </a:extLst>
          </p:cNvPr>
          <p:cNvSpPr>
            <a:spLocks noGrp="1" noChangeArrowheads="1"/>
          </p:cNvSpPr>
          <p:nvPr>
            <p:ph type="title"/>
          </p:nvPr>
        </p:nvSpPr>
        <p:spPr/>
        <p:txBody>
          <a:bodyPr/>
          <a:lstStyle/>
          <a:p>
            <a:r>
              <a:rPr lang="en-US" altLang="en-US">
                <a:ea typeface="ＭＳ Ｐゴシック" panose="020B0600070205080204" pitchFamily="34" charset="-128"/>
              </a:rPr>
              <a:t>Measures of similarity</a:t>
            </a:r>
          </a:p>
        </p:txBody>
      </p:sp>
      <p:sp>
        <p:nvSpPr>
          <p:cNvPr id="125954" name="Rectangle 3">
            <a:extLst>
              <a:ext uri="{FF2B5EF4-FFF2-40B4-BE49-F238E27FC236}">
                <a16:creationId xmlns:a16="http://schemas.microsoft.com/office/drawing/2014/main" id="{3E808946-FAB3-103C-F96D-C3BFCEF564C3}"/>
              </a:ext>
            </a:extLst>
          </p:cNvPr>
          <p:cNvSpPr>
            <a:spLocks noGrp="1" noChangeArrowheads="1"/>
          </p:cNvSpPr>
          <p:nvPr>
            <p:ph type="body" idx="1"/>
          </p:nvPr>
        </p:nvSpPr>
        <p:spPr/>
        <p:txBody>
          <a:bodyPr/>
          <a:lstStyle/>
          <a:p>
            <a:r>
              <a:rPr lang="en-US" altLang="en-US">
                <a:ea typeface="ＭＳ Ｐゴシック" panose="020B0600070205080204" pitchFamily="34" charset="-128"/>
              </a:rPr>
              <a:t>Retrieve the most similar documents to a query</a:t>
            </a:r>
          </a:p>
          <a:p>
            <a:r>
              <a:rPr lang="en-US" altLang="en-US">
                <a:ea typeface="ＭＳ Ｐゴシック" panose="020B0600070205080204" pitchFamily="34" charset="-128"/>
              </a:rPr>
              <a:t>Equate similarity to relevance</a:t>
            </a:r>
          </a:p>
          <a:p>
            <a:pPr lvl="1"/>
            <a:r>
              <a:rPr lang="en-US" altLang="en-US">
                <a:ea typeface="ＭＳ Ｐゴシック" panose="020B0600070205080204" pitchFamily="34" charset="-128"/>
              </a:rPr>
              <a:t>Most similar are the most relevant</a:t>
            </a:r>
          </a:p>
          <a:p>
            <a:r>
              <a:rPr lang="en-US" altLang="en-US">
                <a:ea typeface="ＭＳ Ｐゴシック" panose="020B0600070205080204" pitchFamily="34" charset="-128"/>
              </a:rPr>
              <a:t>This measure is one of </a:t>
            </a:r>
            <a:r>
              <a:rPr lang="ja-JP" altLang="en-US">
                <a:ea typeface="ＭＳ Ｐゴシック" panose="020B0600070205080204" pitchFamily="34" charset="-128"/>
              </a:rPr>
              <a:t>“</a:t>
            </a:r>
            <a:r>
              <a:rPr lang="en-US" altLang="ja-JP">
                <a:ea typeface="ＭＳ Ｐゴシック" panose="020B0600070205080204" pitchFamily="34" charset="-128"/>
              </a:rPr>
              <a:t>lexical similarity</a:t>
            </a:r>
            <a:r>
              <a:rPr lang="ja-JP" altLang="en-US">
                <a:ea typeface="ＭＳ Ｐゴシック" panose="020B0600070205080204" pitchFamily="34" charset="-128"/>
              </a:rPr>
              <a:t>”</a:t>
            </a:r>
            <a:endParaRPr lang="en-US" altLang="ja-JP">
              <a:ea typeface="ＭＳ Ｐゴシック" panose="020B0600070205080204" pitchFamily="34" charset="-128"/>
            </a:endParaRPr>
          </a:p>
          <a:p>
            <a:pPr lvl="1"/>
            <a:r>
              <a:rPr lang="en-US" altLang="en-US">
                <a:ea typeface="ＭＳ Ｐゴシック" panose="020B0600070205080204" pitchFamily="34" charset="-128"/>
              </a:rPr>
              <a:t>The matching of text or words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a:extLst>
              <a:ext uri="{FF2B5EF4-FFF2-40B4-BE49-F238E27FC236}">
                <a16:creationId xmlns:a16="http://schemas.microsoft.com/office/drawing/2014/main" id="{DD1990DE-C719-0B48-6283-11AF2146CA18}"/>
              </a:ext>
            </a:extLst>
          </p:cNvPr>
          <p:cNvSpPr>
            <a:spLocks noGrp="1" noChangeArrowheads="1"/>
          </p:cNvSpPr>
          <p:nvPr>
            <p:ph type="title"/>
          </p:nvPr>
        </p:nvSpPr>
        <p:spPr>
          <a:xfrm>
            <a:off x="533400" y="304800"/>
            <a:ext cx="7772400" cy="1143000"/>
          </a:xfrm>
        </p:spPr>
        <p:txBody>
          <a:bodyPr/>
          <a:lstStyle/>
          <a:p>
            <a:r>
              <a:rPr lang="en-US" altLang="en-US">
                <a:ea typeface="ＭＳ Ｐゴシック" panose="020B0600070205080204" pitchFamily="34" charset="-128"/>
              </a:rPr>
              <a:t>Document space</a:t>
            </a:r>
          </a:p>
        </p:txBody>
      </p:sp>
      <p:sp>
        <p:nvSpPr>
          <p:cNvPr id="126978" name="Rectangle 3">
            <a:extLst>
              <a:ext uri="{FF2B5EF4-FFF2-40B4-BE49-F238E27FC236}">
                <a16:creationId xmlns:a16="http://schemas.microsoft.com/office/drawing/2014/main" id="{7EBBB2C7-152F-8531-CCF6-7F8E1CE52521}"/>
              </a:ext>
            </a:extLst>
          </p:cNvPr>
          <p:cNvSpPr>
            <a:spLocks noGrp="1" noChangeArrowheads="1"/>
          </p:cNvSpPr>
          <p:nvPr>
            <p:ph type="body" idx="1"/>
          </p:nvPr>
        </p:nvSpPr>
        <p:spPr>
          <a:xfrm>
            <a:off x="685800" y="1524000"/>
            <a:ext cx="8077200" cy="4572000"/>
          </a:xfrm>
        </p:spPr>
        <p:txBody>
          <a:bodyPr/>
          <a:lstStyle/>
          <a:p>
            <a:r>
              <a:rPr lang="en-US" altLang="en-US" sz="2800">
                <a:ea typeface="ＭＳ Ｐゴシック" panose="020B0600070205080204" pitchFamily="34" charset="-128"/>
              </a:rPr>
              <a:t>Documents are organized in some manner - exist as points in a document space</a:t>
            </a:r>
          </a:p>
          <a:p>
            <a:r>
              <a:rPr lang="en-US" altLang="en-US" sz="2800">
                <a:ea typeface="ＭＳ Ｐゴシック" panose="020B0600070205080204" pitchFamily="34" charset="-128"/>
              </a:rPr>
              <a:t>Documents treated as text, etc.</a:t>
            </a:r>
          </a:p>
          <a:p>
            <a:r>
              <a:rPr lang="en-US" altLang="en-US" sz="2800">
                <a:ea typeface="ＭＳ Ｐゴシック" panose="020B0600070205080204" pitchFamily="34" charset="-128"/>
              </a:rPr>
              <a:t>Match query with document</a:t>
            </a:r>
          </a:p>
          <a:p>
            <a:pPr lvl="1"/>
            <a:r>
              <a:rPr lang="en-US" altLang="en-US" sz="2400">
                <a:ea typeface="ＭＳ Ｐゴシック" panose="020B0600070205080204" pitchFamily="34" charset="-128"/>
              </a:rPr>
              <a:t>Query similar to document space</a:t>
            </a:r>
          </a:p>
          <a:p>
            <a:pPr lvl="1"/>
            <a:r>
              <a:rPr lang="en-US" altLang="en-US" sz="2400">
                <a:ea typeface="ＭＳ Ｐゴシック" panose="020B0600070205080204" pitchFamily="34" charset="-128"/>
              </a:rPr>
              <a:t>Query not similar to document space and becomes a characteristic function on the document space</a:t>
            </a:r>
          </a:p>
          <a:p>
            <a:r>
              <a:rPr lang="en-US" altLang="en-US" sz="2800">
                <a:ea typeface="ＭＳ Ｐゴシック" panose="020B0600070205080204" pitchFamily="34" charset="-128"/>
              </a:rPr>
              <a:t>Documents most similar are the ones we retrieve</a:t>
            </a:r>
          </a:p>
          <a:p>
            <a:r>
              <a:rPr lang="en-US" altLang="en-US" sz="2800">
                <a:ea typeface="ＭＳ Ｐゴシック" panose="020B0600070205080204" pitchFamily="34" charset="-128"/>
              </a:rPr>
              <a:t>Reduce this a computable </a:t>
            </a:r>
            <a:r>
              <a:rPr lang="en-US" altLang="en-US" sz="2800" i="1">
                <a:ea typeface="ＭＳ Ｐゴシック" panose="020B0600070205080204" pitchFamily="34" charset="-128"/>
              </a:rPr>
              <a:t>measure of similarity</a:t>
            </a:r>
            <a:endParaRPr lang="en-US" altLang="en-US" sz="2800">
              <a:ea typeface="ＭＳ Ｐゴシック" panose="020B0600070205080204" pitchFamily="34" charset="-128"/>
            </a:endParaRPr>
          </a:p>
          <a:p>
            <a:endParaRPr lang="en-US" altLang="en-US" sz="2800">
              <a:ea typeface="ＭＳ Ｐゴシック"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CC2D66AB-43D7-9179-A616-F733A2EC363C}"/>
              </a:ext>
            </a:extLst>
          </p:cNvPr>
          <p:cNvSpPr>
            <a:spLocks noGrp="1" noChangeArrowheads="1"/>
          </p:cNvSpPr>
          <p:nvPr>
            <p:ph type="title"/>
          </p:nvPr>
        </p:nvSpPr>
        <p:spPr/>
        <p:txBody>
          <a:bodyPr/>
          <a:lstStyle/>
          <a:p>
            <a:r>
              <a:rPr lang="en-US" altLang="en-US">
                <a:ea typeface="ＭＳ Ｐゴシック" panose="020B0600070205080204" pitchFamily="34" charset="-128"/>
              </a:rPr>
              <a:t>What is information retrieval</a:t>
            </a:r>
          </a:p>
        </p:txBody>
      </p:sp>
      <p:sp>
        <p:nvSpPr>
          <p:cNvPr id="308227" name="Rectangle 3">
            <a:extLst>
              <a:ext uri="{FF2B5EF4-FFF2-40B4-BE49-F238E27FC236}">
                <a16:creationId xmlns:a16="http://schemas.microsoft.com/office/drawing/2014/main" id="{79659AAC-A337-B50D-D067-1AD20802A251}"/>
              </a:ext>
            </a:extLst>
          </p:cNvPr>
          <p:cNvSpPr>
            <a:spLocks noGrp="1" noChangeArrowheads="1"/>
          </p:cNvSpPr>
          <p:nvPr>
            <p:ph type="body" idx="1"/>
          </p:nvPr>
        </p:nvSpPr>
        <p:spPr/>
        <p:txBody>
          <a:bodyPr/>
          <a:lstStyle/>
          <a:p>
            <a:r>
              <a:rPr lang="en-US" altLang="en-US" sz="2800">
                <a:ea typeface="ＭＳ Ｐゴシック" panose="020B0600070205080204" pitchFamily="34" charset="-128"/>
              </a:rPr>
              <a:t>Gathering information from a source(s) based on a need</a:t>
            </a:r>
          </a:p>
          <a:p>
            <a:pPr lvl="1"/>
            <a:r>
              <a:rPr lang="en-US" altLang="en-US" sz="2400" i="1">
                <a:ea typeface="ＭＳ Ｐゴシック" panose="020B0600070205080204" pitchFamily="34" charset="-128"/>
              </a:rPr>
              <a:t>Major assumption - that information exists.</a:t>
            </a:r>
          </a:p>
          <a:p>
            <a:pPr lvl="1"/>
            <a:r>
              <a:rPr lang="en-US" altLang="en-US" sz="2400" i="1">
                <a:ea typeface="ＭＳ Ｐゴシック" panose="020B0600070205080204" pitchFamily="34" charset="-128"/>
              </a:rPr>
              <a:t>Broad definition of information</a:t>
            </a:r>
          </a:p>
          <a:p>
            <a:r>
              <a:rPr lang="en-US" altLang="en-US" sz="2800">
                <a:ea typeface="ＭＳ Ｐゴシック" panose="020B0600070205080204" pitchFamily="34" charset="-128"/>
              </a:rPr>
              <a:t>Sources of information</a:t>
            </a:r>
          </a:p>
          <a:p>
            <a:pPr lvl="1"/>
            <a:r>
              <a:rPr lang="en-US" altLang="en-US" sz="2400">
                <a:ea typeface="ＭＳ Ｐゴシック" panose="020B0600070205080204" pitchFamily="34" charset="-128"/>
              </a:rPr>
              <a:t>Other people</a:t>
            </a:r>
          </a:p>
          <a:p>
            <a:pPr lvl="1"/>
            <a:r>
              <a:rPr lang="en-US" altLang="en-US" sz="2400">
                <a:ea typeface="ＭＳ Ｐゴシック" panose="020B0600070205080204" pitchFamily="34" charset="-128"/>
              </a:rPr>
              <a:t>Archived information (libraries, maps, etc.)</a:t>
            </a:r>
          </a:p>
          <a:p>
            <a:pPr lvl="1"/>
            <a:r>
              <a:rPr lang="en-US" altLang="en-US" sz="2400">
                <a:ea typeface="ＭＳ Ｐゴシック" panose="020B0600070205080204" pitchFamily="34" charset="-128"/>
              </a:rPr>
              <a:t>Web</a:t>
            </a:r>
          </a:p>
          <a:p>
            <a:pPr lvl="1"/>
            <a:r>
              <a:rPr lang="en-US" altLang="en-US" sz="2400">
                <a:ea typeface="ＭＳ Ｐゴシック" panose="020B0600070205080204" pitchFamily="34" charset="-128"/>
              </a:rPr>
              <a:t>Radio, TV, etc.</a:t>
            </a:r>
          </a:p>
          <a:p>
            <a:endParaRPr lang="en-US" altLang="en-US" sz="2800">
              <a:ea typeface="ＭＳ Ｐゴシック" panose="020B0600070205080204"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82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2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82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822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822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8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A78007B7-1868-E114-A2B2-22A37DAA0873}"/>
              </a:ext>
            </a:extLst>
          </p:cNvPr>
          <p:cNvSpPr>
            <a:spLocks noGrp="1" noChangeArrowheads="1"/>
          </p:cNvSpPr>
          <p:nvPr>
            <p:ph type="title"/>
          </p:nvPr>
        </p:nvSpPr>
        <p:spPr/>
        <p:txBody>
          <a:bodyPr/>
          <a:lstStyle/>
          <a:p>
            <a:r>
              <a:rPr lang="en-US" altLang="en-US">
                <a:ea typeface="ＭＳ Ｐゴシック" panose="020B0600070205080204" pitchFamily="34" charset="-128"/>
              </a:rPr>
              <a:t>Representation of Documents</a:t>
            </a:r>
          </a:p>
        </p:txBody>
      </p:sp>
      <p:sp>
        <p:nvSpPr>
          <p:cNvPr id="128002" name="Rectangle 3">
            <a:extLst>
              <a:ext uri="{FF2B5EF4-FFF2-40B4-BE49-F238E27FC236}">
                <a16:creationId xmlns:a16="http://schemas.microsoft.com/office/drawing/2014/main" id="{91EC7050-FE84-797A-0581-3573A0F3766B}"/>
              </a:ext>
            </a:extLst>
          </p:cNvPr>
          <p:cNvSpPr>
            <a:spLocks noGrp="1" noChangeArrowheads="1"/>
          </p:cNvSpPr>
          <p:nvPr>
            <p:ph type="body" idx="1"/>
          </p:nvPr>
        </p:nvSpPr>
        <p:spPr/>
        <p:txBody>
          <a:bodyPr/>
          <a:lstStyle/>
          <a:p>
            <a:r>
              <a:rPr lang="en-US" altLang="en-US">
                <a:ea typeface="ＭＳ Ｐゴシック" panose="020B0600070205080204" pitchFamily="34" charset="-128"/>
              </a:rPr>
              <a:t>Consider now only text documents</a:t>
            </a:r>
          </a:p>
          <a:p>
            <a:r>
              <a:rPr lang="en-US" altLang="en-US">
                <a:ea typeface="ＭＳ Ｐゴシック" panose="020B0600070205080204" pitchFamily="34" charset="-128"/>
              </a:rPr>
              <a:t>Words are tokens (primitives)</a:t>
            </a:r>
          </a:p>
          <a:p>
            <a:pPr lvl="1"/>
            <a:r>
              <a:rPr lang="en-US" altLang="en-US">
                <a:ea typeface="ＭＳ Ｐゴシック" panose="020B0600070205080204" pitchFamily="34" charset="-128"/>
              </a:rPr>
              <a:t>Why not letters?</a:t>
            </a:r>
          </a:p>
          <a:p>
            <a:pPr lvl="1"/>
            <a:r>
              <a:rPr lang="en-US" altLang="en-US">
                <a:ea typeface="ＭＳ Ｐゴシック" panose="020B0600070205080204" pitchFamily="34" charset="-128"/>
              </a:rPr>
              <a:t>Stop words?</a:t>
            </a:r>
          </a:p>
          <a:p>
            <a:r>
              <a:rPr lang="en-US" altLang="en-US">
                <a:ea typeface="ＭＳ Ｐゴシック" panose="020B0600070205080204" pitchFamily="34" charset="-128"/>
              </a:rPr>
              <a:t>How do we represent words?</a:t>
            </a:r>
          </a:p>
          <a:p>
            <a:pPr lvl="1"/>
            <a:r>
              <a:rPr lang="en-US" altLang="en-US">
                <a:ea typeface="ＭＳ Ｐゴシック" panose="020B0600070205080204" pitchFamily="34" charset="-128"/>
              </a:rPr>
              <a:t>Even for video, audio, etc documents, we often use words as part of the representation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a:extLst>
              <a:ext uri="{FF2B5EF4-FFF2-40B4-BE49-F238E27FC236}">
                <a16:creationId xmlns:a16="http://schemas.microsoft.com/office/drawing/2014/main" id="{7BB8B551-D3BD-0651-4122-526084AF4BC5}"/>
              </a:ext>
            </a:extLst>
          </p:cNvPr>
          <p:cNvSpPr>
            <a:spLocks noGrp="1" noChangeArrowheads="1"/>
          </p:cNvSpPr>
          <p:nvPr>
            <p:ph type="title"/>
          </p:nvPr>
        </p:nvSpPr>
        <p:spPr/>
        <p:txBody>
          <a:bodyPr/>
          <a:lstStyle/>
          <a:p>
            <a:r>
              <a:rPr lang="en-US" altLang="en-US">
                <a:ea typeface="ＭＳ Ｐゴシック" panose="020B0600070205080204" pitchFamily="34" charset="-128"/>
              </a:rPr>
              <a:t>Documents as Vectors</a:t>
            </a:r>
          </a:p>
        </p:txBody>
      </p:sp>
      <p:sp>
        <p:nvSpPr>
          <p:cNvPr id="129026" name="Rectangle 3">
            <a:extLst>
              <a:ext uri="{FF2B5EF4-FFF2-40B4-BE49-F238E27FC236}">
                <a16:creationId xmlns:a16="http://schemas.microsoft.com/office/drawing/2014/main" id="{2F8DC95D-9B8E-A9AB-8AE3-6496814AAF70}"/>
              </a:ext>
            </a:extLst>
          </p:cNvPr>
          <p:cNvSpPr>
            <a:spLocks noGrp="1" noChangeArrowheads="1"/>
          </p:cNvSpPr>
          <p:nvPr>
            <p:ph type="body" idx="1"/>
          </p:nvPr>
        </p:nvSpPr>
        <p:spPr/>
        <p:txBody>
          <a:bodyPr/>
          <a:lstStyle/>
          <a:p>
            <a:r>
              <a:rPr lang="en-US" altLang="en-US" sz="2800">
                <a:ea typeface="ＭＳ Ｐゴシック" panose="020B0600070205080204" pitchFamily="34" charset="-128"/>
              </a:rPr>
              <a:t>Documents are represented as </a:t>
            </a:r>
            <a:r>
              <a:rPr lang="ja-JP" altLang="en-US" sz="2800">
                <a:ea typeface="ＭＳ Ｐゴシック" panose="020B0600070205080204" pitchFamily="34" charset="-128"/>
              </a:rPr>
              <a:t>“</a:t>
            </a:r>
            <a:r>
              <a:rPr lang="en-US" altLang="ja-JP" sz="2800">
                <a:ea typeface="ＭＳ Ｐゴシック" panose="020B0600070205080204" pitchFamily="34" charset="-128"/>
              </a:rPr>
              <a:t>bags of words</a:t>
            </a:r>
            <a:r>
              <a:rPr lang="ja-JP" altLang="en-US" sz="2800">
                <a:ea typeface="ＭＳ Ｐゴシック" panose="020B0600070205080204" pitchFamily="34" charset="-128"/>
              </a:rPr>
              <a:t>”</a:t>
            </a:r>
            <a:endParaRPr lang="en-US" altLang="ja-JP" sz="2800">
              <a:ea typeface="ＭＳ Ｐゴシック" panose="020B0600070205080204" pitchFamily="34" charset="-128"/>
            </a:endParaRPr>
          </a:p>
          <a:p>
            <a:pPr lvl="1"/>
            <a:r>
              <a:rPr lang="en-US" altLang="en-US" sz="2400">
                <a:ea typeface="ＭＳ Ｐゴシック" panose="020B0600070205080204" pitchFamily="34" charset="-128"/>
              </a:rPr>
              <a:t>Example?</a:t>
            </a:r>
          </a:p>
          <a:p>
            <a:r>
              <a:rPr lang="en-US" altLang="en-US" sz="2800">
                <a:ea typeface="ＭＳ Ｐゴシック" panose="020B0600070205080204" pitchFamily="34" charset="-128"/>
              </a:rPr>
              <a:t>Represented as vectors when used computationally</a:t>
            </a:r>
          </a:p>
          <a:p>
            <a:pPr lvl="1"/>
            <a:r>
              <a:rPr lang="en-US" altLang="en-US" sz="2400">
                <a:ea typeface="ＭＳ Ｐゴシック" panose="020B0600070205080204" pitchFamily="34" charset="-128"/>
              </a:rPr>
              <a:t>A vector is like an array of floating point values</a:t>
            </a:r>
          </a:p>
          <a:p>
            <a:pPr lvl="1"/>
            <a:r>
              <a:rPr lang="en-US" altLang="en-US" sz="2400">
                <a:ea typeface="ＭＳ Ｐゴシック" panose="020B0600070205080204" pitchFamily="34" charset="-128"/>
              </a:rPr>
              <a:t>Has direction and magnitude</a:t>
            </a:r>
          </a:p>
          <a:p>
            <a:pPr lvl="1"/>
            <a:r>
              <a:rPr lang="en-US" altLang="en-US" sz="2400">
                <a:ea typeface="ＭＳ Ｐゴシック" panose="020B0600070205080204" pitchFamily="34" charset="-128"/>
              </a:rPr>
              <a:t>Each vector holds a place for </a:t>
            </a:r>
            <a:r>
              <a:rPr lang="en-US" altLang="en-US" sz="2400">
                <a:solidFill>
                  <a:schemeClr val="tx2"/>
                </a:solidFill>
                <a:ea typeface="ＭＳ Ｐゴシック" panose="020B0600070205080204" pitchFamily="34" charset="-128"/>
              </a:rPr>
              <a:t>every</a:t>
            </a:r>
            <a:r>
              <a:rPr lang="en-US" altLang="en-US" sz="2400">
                <a:ea typeface="ＭＳ Ｐゴシック" panose="020B0600070205080204" pitchFamily="34" charset="-128"/>
              </a:rPr>
              <a:t> term in the collection</a:t>
            </a:r>
          </a:p>
          <a:p>
            <a:pPr lvl="1"/>
            <a:r>
              <a:rPr lang="en-US" altLang="en-US" sz="2400">
                <a:ea typeface="ＭＳ Ｐゴシック" panose="020B0600070205080204" pitchFamily="34" charset="-128"/>
              </a:rPr>
              <a:t>Therefore, most vectors are sparse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F4CCD1EC-92FB-E424-45B4-DF9F053F6AC5}"/>
              </a:ext>
            </a:extLst>
          </p:cNvPr>
          <p:cNvSpPr>
            <a:spLocks noGrp="1" noChangeArrowheads="1"/>
          </p:cNvSpPr>
          <p:nvPr>
            <p:ph type="title"/>
          </p:nvPr>
        </p:nvSpPr>
        <p:spPr/>
        <p:txBody>
          <a:bodyPr/>
          <a:lstStyle/>
          <a:p>
            <a:r>
              <a:rPr lang="en-US" altLang="en-US">
                <a:ea typeface="ＭＳ Ｐゴシック" panose="020B0600070205080204" pitchFamily="34" charset="-128"/>
              </a:rPr>
              <a:t>Vector Space Model</a:t>
            </a:r>
          </a:p>
        </p:txBody>
      </p:sp>
      <p:sp>
        <p:nvSpPr>
          <p:cNvPr id="130050" name="Rectangle 3">
            <a:extLst>
              <a:ext uri="{FF2B5EF4-FFF2-40B4-BE49-F238E27FC236}">
                <a16:creationId xmlns:a16="http://schemas.microsoft.com/office/drawing/2014/main" id="{E6888C57-F6D6-E071-66F4-C3B4D37CCB33}"/>
              </a:ext>
            </a:extLst>
          </p:cNvPr>
          <p:cNvSpPr>
            <a:spLocks noGrp="1" noChangeArrowheads="1"/>
          </p:cNvSpPr>
          <p:nvPr>
            <p:ph type="body" idx="1"/>
          </p:nvPr>
        </p:nvSpPr>
        <p:spPr/>
        <p:txBody>
          <a:bodyPr/>
          <a:lstStyle/>
          <a:p>
            <a:pPr>
              <a:lnSpc>
                <a:spcPct val="90000"/>
              </a:lnSpc>
            </a:pPr>
            <a:r>
              <a:rPr lang="en-US" altLang="en-US" sz="2800">
                <a:ea typeface="ＭＳ Ｐゴシック" panose="020B0600070205080204" pitchFamily="34" charset="-128"/>
              </a:rPr>
              <a:t>Documents and queries are represented as vectors in term space</a:t>
            </a:r>
          </a:p>
          <a:p>
            <a:pPr lvl="1">
              <a:lnSpc>
                <a:spcPct val="90000"/>
              </a:lnSpc>
            </a:pPr>
            <a:r>
              <a:rPr lang="en-US" altLang="en-US" sz="2400">
                <a:ea typeface="ＭＳ Ｐゴシック" panose="020B0600070205080204" pitchFamily="34" charset="-128"/>
              </a:rPr>
              <a:t>Terms are usually stems</a:t>
            </a:r>
          </a:p>
          <a:p>
            <a:pPr lvl="1">
              <a:lnSpc>
                <a:spcPct val="90000"/>
              </a:lnSpc>
            </a:pPr>
            <a:r>
              <a:rPr lang="en-US" altLang="en-US" sz="2400">
                <a:ea typeface="ＭＳ Ｐゴシック" panose="020B0600070205080204" pitchFamily="34" charset="-128"/>
              </a:rPr>
              <a:t>Documents represented by binary vectors of terms</a:t>
            </a:r>
          </a:p>
          <a:p>
            <a:pPr>
              <a:lnSpc>
                <a:spcPct val="90000"/>
              </a:lnSpc>
            </a:pPr>
            <a:r>
              <a:rPr lang="en-US" altLang="en-US" sz="2800">
                <a:ea typeface="ＭＳ Ｐゴシック" panose="020B0600070205080204" pitchFamily="34" charset="-128"/>
              </a:rPr>
              <a:t>Queries represented the same as documents</a:t>
            </a:r>
          </a:p>
          <a:p>
            <a:pPr>
              <a:lnSpc>
                <a:spcPct val="90000"/>
              </a:lnSpc>
            </a:pPr>
            <a:r>
              <a:rPr lang="en-US" altLang="en-US" sz="2800">
                <a:ea typeface="ＭＳ Ｐゴシック" panose="020B0600070205080204" pitchFamily="34" charset="-128"/>
              </a:rPr>
              <a:t>Query and Document weights are based on length and direction of their vector</a:t>
            </a:r>
          </a:p>
          <a:p>
            <a:pPr>
              <a:lnSpc>
                <a:spcPct val="90000"/>
              </a:lnSpc>
            </a:pPr>
            <a:r>
              <a:rPr lang="en-US" altLang="en-US" sz="2800">
                <a:ea typeface="ＭＳ Ｐゴシック" panose="020B0600070205080204" pitchFamily="34" charset="-128"/>
              </a:rPr>
              <a:t>A vector distance measure between the query and documents is used to rank retrieved documents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a:extLst>
              <a:ext uri="{FF2B5EF4-FFF2-40B4-BE49-F238E27FC236}">
                <a16:creationId xmlns:a16="http://schemas.microsoft.com/office/drawing/2014/main" id="{BE2B9BBA-EA12-9B2D-9E0A-D27103DED1B0}"/>
              </a:ext>
            </a:extLst>
          </p:cNvPr>
          <p:cNvSpPr>
            <a:spLocks noGrp="1" noChangeArrowheads="1"/>
          </p:cNvSpPr>
          <p:nvPr>
            <p:ph type="title"/>
          </p:nvPr>
        </p:nvSpPr>
        <p:spPr/>
        <p:txBody>
          <a:bodyPr/>
          <a:lstStyle/>
          <a:p>
            <a:r>
              <a:rPr lang="en-US" altLang="zh-TW" sz="4800">
                <a:ea typeface="新細明體" panose="02020500000000000000" pitchFamily="18" charset="-120"/>
              </a:rPr>
              <a:t>The Vector-Space Model</a:t>
            </a:r>
          </a:p>
        </p:txBody>
      </p:sp>
      <p:sp>
        <p:nvSpPr>
          <p:cNvPr id="131074" name="Rectangle 3">
            <a:extLst>
              <a:ext uri="{FF2B5EF4-FFF2-40B4-BE49-F238E27FC236}">
                <a16:creationId xmlns:a16="http://schemas.microsoft.com/office/drawing/2014/main" id="{98989702-E814-0B52-C778-62132FA77AC3}"/>
              </a:ext>
            </a:extLst>
          </p:cNvPr>
          <p:cNvSpPr>
            <a:spLocks noGrp="1" noChangeArrowheads="1"/>
          </p:cNvSpPr>
          <p:nvPr>
            <p:ph type="body" idx="1"/>
          </p:nvPr>
        </p:nvSpPr>
        <p:spPr>
          <a:xfrm>
            <a:off x="685800" y="1752600"/>
            <a:ext cx="7772400" cy="4114800"/>
          </a:xfrm>
        </p:spPr>
        <p:txBody>
          <a:bodyPr/>
          <a:lstStyle/>
          <a:p>
            <a:r>
              <a:rPr lang="en-US" altLang="zh-TW" sz="2800">
                <a:ea typeface="新細明體" panose="02020500000000000000" pitchFamily="18" charset="-120"/>
              </a:rPr>
              <a:t>Assume</a:t>
            </a:r>
            <a:r>
              <a:rPr lang="en-US" altLang="zh-TW" sz="2800" i="1">
                <a:ea typeface="新細明體" panose="02020500000000000000" pitchFamily="18" charset="-120"/>
              </a:rPr>
              <a:t> t</a:t>
            </a:r>
            <a:r>
              <a:rPr lang="en-US" altLang="zh-TW" sz="2800">
                <a:ea typeface="新細明體" panose="02020500000000000000" pitchFamily="18" charset="-120"/>
              </a:rPr>
              <a:t> distinct terms remain after preprocessing; call them index terms or the </a:t>
            </a:r>
            <a:r>
              <a:rPr lang="en-US" altLang="zh-TW" sz="2800" u="sng">
                <a:ea typeface="新細明體" panose="02020500000000000000" pitchFamily="18" charset="-120"/>
              </a:rPr>
              <a:t>vocabulary</a:t>
            </a:r>
            <a:r>
              <a:rPr lang="en-US" altLang="zh-TW" sz="2800">
                <a:ea typeface="新細明體" panose="02020500000000000000" pitchFamily="18" charset="-120"/>
              </a:rPr>
              <a:t>.</a:t>
            </a:r>
          </a:p>
          <a:p>
            <a:r>
              <a:rPr lang="en-US" altLang="zh-TW" sz="2800">
                <a:ea typeface="新細明體" panose="02020500000000000000" pitchFamily="18" charset="-120"/>
              </a:rPr>
              <a:t>These “orthogonal” terms form a vector space.</a:t>
            </a:r>
          </a:p>
          <a:p>
            <a:pPr lvl="1">
              <a:buFontTx/>
              <a:buNone/>
            </a:pPr>
            <a:r>
              <a:rPr lang="en-US" altLang="zh-TW" sz="2400">
                <a:ea typeface="新細明體" panose="02020500000000000000" pitchFamily="18" charset="-120"/>
              </a:rPr>
              <a:t>          Dimension = </a:t>
            </a:r>
            <a:r>
              <a:rPr lang="en-US" altLang="zh-TW" sz="2400" i="1">
                <a:ea typeface="新細明體" panose="02020500000000000000" pitchFamily="18" charset="-120"/>
              </a:rPr>
              <a:t>t</a:t>
            </a:r>
            <a:r>
              <a:rPr lang="en-US" altLang="zh-TW" sz="2400">
                <a:ea typeface="新細明體" panose="02020500000000000000" pitchFamily="18" charset="-120"/>
              </a:rPr>
              <a:t> = |vocabulary| </a:t>
            </a:r>
          </a:p>
          <a:p>
            <a:r>
              <a:rPr lang="en-US" altLang="zh-TW" sz="2800">
                <a:ea typeface="新細明體" panose="02020500000000000000" pitchFamily="18" charset="-120"/>
              </a:rPr>
              <a:t>Each term </a:t>
            </a:r>
            <a:r>
              <a:rPr lang="en-US" altLang="zh-TW" sz="2800" i="1">
                <a:ea typeface="新細明體" panose="02020500000000000000" pitchFamily="18" charset="-120"/>
              </a:rPr>
              <a:t>i </a:t>
            </a:r>
            <a:r>
              <a:rPr lang="en-US" altLang="zh-TW" sz="2800">
                <a:ea typeface="新細明體" panose="02020500000000000000" pitchFamily="18" charset="-120"/>
              </a:rPr>
              <a:t>in a document or query </a:t>
            </a:r>
            <a:r>
              <a:rPr lang="en-US" altLang="zh-TW" sz="2800" i="1">
                <a:ea typeface="新細明體" panose="02020500000000000000" pitchFamily="18" charset="-120"/>
              </a:rPr>
              <a:t>j</a:t>
            </a:r>
            <a:r>
              <a:rPr lang="en-US" altLang="zh-TW" sz="2800">
                <a:ea typeface="新細明體" panose="02020500000000000000" pitchFamily="18" charset="-120"/>
              </a:rPr>
              <a:t> is given a real-valued weight, </a:t>
            </a:r>
            <a:r>
              <a:rPr lang="en-US" altLang="zh-TW" sz="2800" i="1">
                <a:ea typeface="新細明體" panose="02020500000000000000" pitchFamily="18" charset="-120"/>
              </a:rPr>
              <a:t>w</a:t>
            </a:r>
            <a:r>
              <a:rPr lang="en-US" altLang="zh-TW" sz="2800" i="1" baseline="-25000">
                <a:ea typeface="新細明體" panose="02020500000000000000" pitchFamily="18" charset="-120"/>
              </a:rPr>
              <a:t>ij.</a:t>
            </a:r>
          </a:p>
          <a:p>
            <a:r>
              <a:rPr lang="en-US" altLang="zh-TW" sz="2800">
                <a:ea typeface="新細明體" panose="02020500000000000000" pitchFamily="18" charset="-120"/>
              </a:rPr>
              <a:t>Both documents and queries are expressed as       t-dimensional vectors:</a:t>
            </a:r>
          </a:p>
          <a:p>
            <a:pPr lvl="1">
              <a:buFontTx/>
              <a:buNone/>
            </a:pPr>
            <a:r>
              <a:rPr lang="en-US" altLang="zh-TW" sz="2400" i="1">
                <a:ea typeface="新細明體" panose="02020500000000000000" pitchFamily="18" charset="-120"/>
              </a:rPr>
              <a:t>          d</a:t>
            </a:r>
            <a:r>
              <a:rPr lang="en-US" altLang="zh-TW" sz="2400" i="1" baseline="-25000">
                <a:ea typeface="新細明體" panose="02020500000000000000" pitchFamily="18" charset="-120"/>
              </a:rPr>
              <a:t>j</a:t>
            </a:r>
            <a:r>
              <a:rPr lang="en-US" altLang="zh-TW" sz="2400">
                <a:ea typeface="新細明體" panose="02020500000000000000" pitchFamily="18" charset="-120"/>
              </a:rPr>
              <a:t> = (</a:t>
            </a:r>
            <a:r>
              <a:rPr lang="en-US" altLang="zh-TW" sz="2400" i="1">
                <a:ea typeface="新細明體" panose="02020500000000000000" pitchFamily="18" charset="-120"/>
              </a:rPr>
              <a:t>w</a:t>
            </a:r>
            <a:r>
              <a:rPr lang="en-US" altLang="zh-TW" sz="2400" i="1" baseline="-25000">
                <a:ea typeface="新細明體" panose="02020500000000000000" pitchFamily="18" charset="-120"/>
              </a:rPr>
              <a:t>1j</a:t>
            </a:r>
            <a:r>
              <a:rPr lang="en-US" altLang="zh-TW" sz="2400" i="1">
                <a:ea typeface="新細明體" panose="02020500000000000000" pitchFamily="18" charset="-120"/>
              </a:rPr>
              <a:t>, w</a:t>
            </a:r>
            <a:r>
              <a:rPr lang="en-US" altLang="zh-TW" sz="2400" i="1" baseline="-25000">
                <a:ea typeface="新細明體" panose="02020500000000000000" pitchFamily="18" charset="-120"/>
              </a:rPr>
              <a:t>2j</a:t>
            </a:r>
            <a:r>
              <a:rPr lang="en-US" altLang="zh-TW" sz="2400" i="1">
                <a:ea typeface="新細明體" panose="02020500000000000000" pitchFamily="18" charset="-120"/>
              </a:rPr>
              <a:t>, …, w</a:t>
            </a:r>
            <a:r>
              <a:rPr lang="en-US" altLang="zh-TW" sz="2400" i="1" baseline="-25000">
                <a:ea typeface="新細明體" panose="02020500000000000000" pitchFamily="18" charset="-120"/>
              </a:rPr>
              <a:t>tj</a:t>
            </a:r>
            <a:r>
              <a:rPr lang="en-US" altLang="zh-TW" sz="2400">
                <a:ea typeface="新細明體" panose="02020500000000000000" pitchFamily="18" charset="-120"/>
              </a:rPr>
              <a:t>)</a:t>
            </a:r>
          </a:p>
          <a:p>
            <a:pPr>
              <a:buFontTx/>
              <a:buNone/>
            </a:pPr>
            <a:endParaRPr lang="zh-TW" altLang="en-US" sz="2800">
              <a:ea typeface="新細明體" panose="02020500000000000000" pitchFamily="18" charset="-12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825E9316-F633-89A9-3B5C-8EA2B3F2CB29}"/>
              </a:ext>
            </a:extLst>
          </p:cNvPr>
          <p:cNvSpPr>
            <a:spLocks noGrp="1" noChangeArrowheads="1"/>
          </p:cNvSpPr>
          <p:nvPr>
            <p:ph type="title"/>
          </p:nvPr>
        </p:nvSpPr>
        <p:spPr/>
        <p:txBody>
          <a:bodyPr/>
          <a:lstStyle/>
          <a:p>
            <a:r>
              <a:rPr lang="en-US" altLang="zh-TW" sz="4800">
                <a:ea typeface="新細明體" panose="02020500000000000000" pitchFamily="18" charset="-120"/>
              </a:rPr>
              <a:t>The Vector-Space Model</a:t>
            </a:r>
          </a:p>
        </p:txBody>
      </p:sp>
      <p:sp>
        <p:nvSpPr>
          <p:cNvPr id="132098" name="Rectangle 3">
            <a:extLst>
              <a:ext uri="{FF2B5EF4-FFF2-40B4-BE49-F238E27FC236}">
                <a16:creationId xmlns:a16="http://schemas.microsoft.com/office/drawing/2014/main" id="{83EAFDA3-B0CD-CF97-8565-288223B1B9D1}"/>
              </a:ext>
            </a:extLst>
          </p:cNvPr>
          <p:cNvSpPr>
            <a:spLocks noGrp="1" noChangeArrowheads="1"/>
          </p:cNvSpPr>
          <p:nvPr>
            <p:ph type="body" idx="1"/>
          </p:nvPr>
        </p:nvSpPr>
        <p:spPr>
          <a:xfrm>
            <a:off x="685800" y="1752600"/>
            <a:ext cx="7772400" cy="4114800"/>
          </a:xfrm>
        </p:spPr>
        <p:txBody>
          <a:bodyPr/>
          <a:lstStyle/>
          <a:p>
            <a:r>
              <a:rPr lang="en-US" altLang="zh-TW" sz="2800">
                <a:ea typeface="新細明體" panose="02020500000000000000" pitchFamily="18" charset="-120"/>
              </a:rPr>
              <a:t>3 terms, t1, t2, t3 for all documents</a:t>
            </a:r>
          </a:p>
          <a:p>
            <a:r>
              <a:rPr lang="en-US" altLang="zh-TW" sz="2800">
                <a:ea typeface="新細明體" panose="02020500000000000000" pitchFamily="18" charset="-120"/>
              </a:rPr>
              <a:t>Vectors can be written differently</a:t>
            </a:r>
          </a:p>
          <a:p>
            <a:pPr lvl="1"/>
            <a:r>
              <a:rPr lang="en-US" altLang="zh-TW" sz="2400">
                <a:ea typeface="新細明體" panose="02020500000000000000" pitchFamily="18" charset="-120"/>
              </a:rPr>
              <a:t>d1 = (weight of t1, weight of t2, weight of t3)</a:t>
            </a:r>
          </a:p>
          <a:p>
            <a:pPr lvl="1"/>
            <a:r>
              <a:rPr lang="en-US" altLang="zh-TW" sz="2400">
                <a:ea typeface="新細明體" panose="02020500000000000000" pitchFamily="18" charset="-120"/>
              </a:rPr>
              <a:t>d1 = (w1,w2,w3)</a:t>
            </a:r>
          </a:p>
          <a:p>
            <a:pPr lvl="1"/>
            <a:r>
              <a:rPr lang="en-US" altLang="zh-TW" sz="2400">
                <a:ea typeface="新細明體" panose="02020500000000000000" pitchFamily="18" charset="-120"/>
              </a:rPr>
              <a:t>d1 = w1,w2,w3</a:t>
            </a:r>
          </a:p>
          <a:p>
            <a:pPr lvl="1">
              <a:buFontTx/>
              <a:buNone/>
            </a:pPr>
            <a:r>
              <a:rPr lang="en-US" altLang="zh-TW" sz="2400">
                <a:ea typeface="新細明體" panose="02020500000000000000" pitchFamily="18" charset="-120"/>
              </a:rPr>
              <a:t>or</a:t>
            </a:r>
          </a:p>
          <a:p>
            <a:pPr lvl="1"/>
            <a:r>
              <a:rPr lang="en-US" altLang="zh-TW" sz="2400">
                <a:ea typeface="新細明體" panose="02020500000000000000" pitchFamily="18" charset="-120"/>
              </a:rPr>
              <a:t>d1 = w1 t1 + w2 t2 + w3 t3</a:t>
            </a:r>
          </a:p>
          <a:p>
            <a:pPr>
              <a:buFontTx/>
              <a:buNone/>
            </a:pPr>
            <a:endParaRPr lang="zh-TW" altLang="en-US" sz="2800">
              <a:ea typeface="新細明體" panose="02020500000000000000" pitchFamily="18" charset="-12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a:extLst>
              <a:ext uri="{FF2B5EF4-FFF2-40B4-BE49-F238E27FC236}">
                <a16:creationId xmlns:a16="http://schemas.microsoft.com/office/drawing/2014/main" id="{FAB31DB1-85A5-E84A-A673-B54514046615}"/>
              </a:ext>
            </a:extLst>
          </p:cNvPr>
          <p:cNvSpPr>
            <a:spLocks noGrp="1" noChangeArrowheads="1"/>
          </p:cNvSpPr>
          <p:nvPr>
            <p:ph type="title"/>
          </p:nvPr>
        </p:nvSpPr>
        <p:spPr/>
        <p:txBody>
          <a:bodyPr/>
          <a:lstStyle/>
          <a:p>
            <a:r>
              <a:rPr lang="en-US" altLang="en-US">
                <a:ea typeface="ＭＳ Ｐゴシック" panose="020B0600070205080204" pitchFamily="34" charset="-128"/>
              </a:rPr>
              <a:t>Definitions</a:t>
            </a:r>
          </a:p>
        </p:txBody>
      </p:sp>
      <p:sp>
        <p:nvSpPr>
          <p:cNvPr id="133122" name="Rectangle 3">
            <a:extLst>
              <a:ext uri="{FF2B5EF4-FFF2-40B4-BE49-F238E27FC236}">
                <a16:creationId xmlns:a16="http://schemas.microsoft.com/office/drawing/2014/main" id="{61C6D8C0-E915-C8FB-C79A-8E56448CEF3E}"/>
              </a:ext>
            </a:extLst>
          </p:cNvPr>
          <p:cNvSpPr>
            <a:spLocks noGrp="1" noChangeArrowheads="1"/>
          </p:cNvSpPr>
          <p:nvPr>
            <p:ph type="body" idx="1"/>
          </p:nvPr>
        </p:nvSpPr>
        <p:spPr/>
        <p:txBody>
          <a:bodyPr/>
          <a:lstStyle/>
          <a:p>
            <a:r>
              <a:rPr lang="en-US" altLang="en-US" sz="2800">
                <a:ea typeface="ＭＳ Ｐゴシック" panose="020B0600070205080204" pitchFamily="34" charset="-128"/>
              </a:rPr>
              <a:t>Documents vs terms</a:t>
            </a:r>
          </a:p>
          <a:p>
            <a:r>
              <a:rPr lang="en-US" altLang="en-US" sz="2800">
                <a:ea typeface="ＭＳ Ｐゴシック" panose="020B0600070205080204" pitchFamily="34" charset="-128"/>
              </a:rPr>
              <a:t>Treat documents and queries as the same</a:t>
            </a:r>
          </a:p>
          <a:p>
            <a:pPr lvl="1"/>
            <a:r>
              <a:rPr lang="en-US" altLang="en-US" sz="2400">
                <a:ea typeface="ＭＳ Ｐゴシック" panose="020B0600070205080204" pitchFamily="34" charset="-128"/>
              </a:rPr>
              <a:t>4 docs and 2 queries =&gt; 6 rows</a:t>
            </a:r>
          </a:p>
          <a:p>
            <a:r>
              <a:rPr lang="en-US" altLang="en-US" sz="2800">
                <a:ea typeface="ＭＳ Ｐゴシック" panose="020B0600070205080204" pitchFamily="34" charset="-128"/>
              </a:rPr>
              <a:t>Vocabulary in alphabetical order – dimension 7</a:t>
            </a:r>
          </a:p>
          <a:p>
            <a:pPr lvl="1"/>
            <a:r>
              <a:rPr lang="en-US" altLang="en-US" sz="2400">
                <a:ea typeface="ＭＳ Ｐゴシック" panose="020B0600070205080204" pitchFamily="34" charset="-128"/>
              </a:rPr>
              <a:t>be, forever, here, not, or, there, to =&gt; 7 columns</a:t>
            </a:r>
          </a:p>
          <a:p>
            <a:r>
              <a:rPr lang="en-US" altLang="en-US" sz="2800">
                <a:ea typeface="ＭＳ Ｐゴシック" panose="020B0600070205080204" pitchFamily="34" charset="-128"/>
              </a:rPr>
              <a:t>6 X 7 doc-term matrix</a:t>
            </a:r>
          </a:p>
          <a:p>
            <a:r>
              <a:rPr lang="en-US" altLang="en-US" sz="2800">
                <a:ea typeface="ＭＳ Ｐゴシック" panose="020B0600070205080204" pitchFamily="34" charset="-128"/>
              </a:rPr>
              <a:t>4 X 4 doc-doc matrix (exclude queries)</a:t>
            </a:r>
          </a:p>
          <a:p>
            <a:r>
              <a:rPr lang="en-US" altLang="en-US" sz="2800">
                <a:ea typeface="ＭＳ Ｐゴシック" panose="020B0600070205080204" pitchFamily="34" charset="-128"/>
              </a:rPr>
              <a:t>7 X 7 term-term matrix (exclude queries)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B2F53326-42F5-F71D-8BF0-8FABDA9D444C}"/>
              </a:ext>
            </a:extLst>
          </p:cNvPr>
          <p:cNvSpPr>
            <a:spLocks noGrp="1" noChangeArrowheads="1"/>
          </p:cNvSpPr>
          <p:nvPr>
            <p:ph type="title"/>
          </p:nvPr>
        </p:nvSpPr>
        <p:spPr>
          <a:xfrm>
            <a:off x="685800" y="457200"/>
            <a:ext cx="7772400" cy="1143000"/>
          </a:xfrm>
        </p:spPr>
        <p:txBody>
          <a:bodyPr/>
          <a:lstStyle/>
          <a:p>
            <a:r>
              <a:rPr lang="en-US" altLang="zh-TW" sz="4800">
                <a:ea typeface="新細明體" panose="02020500000000000000" pitchFamily="18" charset="-120"/>
              </a:rPr>
              <a:t>Document Collection</a:t>
            </a:r>
          </a:p>
        </p:txBody>
      </p:sp>
      <p:sp>
        <p:nvSpPr>
          <p:cNvPr id="134146" name="Rectangle 3">
            <a:extLst>
              <a:ext uri="{FF2B5EF4-FFF2-40B4-BE49-F238E27FC236}">
                <a16:creationId xmlns:a16="http://schemas.microsoft.com/office/drawing/2014/main" id="{E29B9440-A745-548C-0F3A-D5D0C3D2F4CD}"/>
              </a:ext>
            </a:extLst>
          </p:cNvPr>
          <p:cNvSpPr>
            <a:spLocks noGrp="1" noChangeArrowheads="1"/>
          </p:cNvSpPr>
          <p:nvPr>
            <p:ph type="body" idx="1"/>
          </p:nvPr>
        </p:nvSpPr>
        <p:spPr>
          <a:xfrm>
            <a:off x="685800" y="1600200"/>
            <a:ext cx="7629525" cy="1589088"/>
          </a:xfrm>
        </p:spPr>
        <p:txBody>
          <a:bodyPr/>
          <a:lstStyle/>
          <a:p>
            <a:pPr marL="188913" indent="-188913">
              <a:lnSpc>
                <a:spcPct val="90000"/>
              </a:lnSpc>
              <a:buClr>
                <a:schemeClr val="tx1"/>
              </a:buClr>
            </a:pPr>
            <a:r>
              <a:rPr lang="en-US" altLang="zh-TW" sz="2400">
                <a:ea typeface="新細明體" panose="02020500000000000000" pitchFamily="18" charset="-120"/>
              </a:rPr>
              <a:t>A collection of </a:t>
            </a:r>
            <a:r>
              <a:rPr lang="en-US" altLang="zh-TW" sz="2400" i="1">
                <a:ea typeface="新細明體" panose="02020500000000000000" pitchFamily="18" charset="-120"/>
              </a:rPr>
              <a:t>n</a:t>
            </a:r>
            <a:r>
              <a:rPr lang="en-US" altLang="zh-TW" sz="2400">
                <a:ea typeface="新細明體" panose="02020500000000000000" pitchFamily="18" charset="-120"/>
              </a:rPr>
              <a:t> documents can be represented in the vector space model by a term-document matrix.</a:t>
            </a:r>
          </a:p>
          <a:p>
            <a:pPr marL="188913" indent="-188913">
              <a:lnSpc>
                <a:spcPct val="90000"/>
              </a:lnSpc>
              <a:buClr>
                <a:schemeClr val="tx1"/>
              </a:buClr>
            </a:pPr>
            <a:r>
              <a:rPr lang="en-US" altLang="zh-TW" sz="2400">
                <a:ea typeface="新細明體" panose="02020500000000000000" pitchFamily="18" charset="-120"/>
              </a:rPr>
              <a:t>An entry in the matrix corresponds to the </a:t>
            </a:r>
            <a:r>
              <a:rPr lang="en-US" altLang="zh-TW" sz="2400">
                <a:solidFill>
                  <a:srgbClr val="FF0000"/>
                </a:solidFill>
                <a:ea typeface="新細明體" panose="02020500000000000000" pitchFamily="18" charset="-120"/>
              </a:rPr>
              <a:t>“weight” of a term in the document</a:t>
            </a:r>
            <a:r>
              <a:rPr lang="en-US" altLang="zh-TW" sz="2400">
                <a:ea typeface="新細明體" panose="02020500000000000000" pitchFamily="18" charset="-120"/>
              </a:rPr>
              <a:t>; zero means the term has no significance in the document or it simply doesn’t exist in the document.</a:t>
            </a:r>
            <a:endParaRPr lang="en-US" altLang="zh-TW" sz="2400" i="1" baseline="-25000">
              <a:ea typeface="新細明體" panose="02020500000000000000" pitchFamily="18" charset="-120"/>
            </a:endParaRPr>
          </a:p>
        </p:txBody>
      </p:sp>
      <p:grpSp>
        <p:nvGrpSpPr>
          <p:cNvPr id="134147" name="Group 4">
            <a:extLst>
              <a:ext uri="{FF2B5EF4-FFF2-40B4-BE49-F238E27FC236}">
                <a16:creationId xmlns:a16="http://schemas.microsoft.com/office/drawing/2014/main" id="{62963492-145F-24E8-5348-EF07E88753FA}"/>
              </a:ext>
            </a:extLst>
          </p:cNvPr>
          <p:cNvGrpSpPr>
            <a:grpSpLocks/>
          </p:cNvGrpSpPr>
          <p:nvPr/>
        </p:nvGrpSpPr>
        <p:grpSpPr bwMode="auto">
          <a:xfrm>
            <a:off x="2895600" y="3505200"/>
            <a:ext cx="3352800" cy="2647950"/>
            <a:chOff x="1632" y="1776"/>
            <a:chExt cx="2046" cy="1668"/>
          </a:xfrm>
        </p:grpSpPr>
        <p:grpSp>
          <p:nvGrpSpPr>
            <p:cNvPr id="134149" name="Group 5">
              <a:extLst>
                <a:ext uri="{FF2B5EF4-FFF2-40B4-BE49-F238E27FC236}">
                  <a16:creationId xmlns:a16="http://schemas.microsoft.com/office/drawing/2014/main" id="{FED95B12-3C1F-E376-D1B9-4FB81FA5E68E}"/>
                </a:ext>
              </a:extLst>
            </p:cNvPr>
            <p:cNvGrpSpPr>
              <a:grpSpLocks/>
            </p:cNvGrpSpPr>
            <p:nvPr/>
          </p:nvGrpSpPr>
          <p:grpSpPr bwMode="auto">
            <a:xfrm>
              <a:off x="1632" y="1776"/>
              <a:ext cx="2026" cy="1575"/>
              <a:chOff x="1824" y="1296"/>
              <a:chExt cx="1930" cy="1575"/>
            </a:xfrm>
          </p:grpSpPr>
          <p:sp>
            <p:nvSpPr>
              <p:cNvPr id="134151" name="AutoShape 6">
                <a:extLst>
                  <a:ext uri="{FF2B5EF4-FFF2-40B4-BE49-F238E27FC236}">
                    <a16:creationId xmlns:a16="http://schemas.microsoft.com/office/drawing/2014/main" id="{3195DAED-7DE0-3B4A-91E6-D25896AC07AE}"/>
                  </a:ext>
                </a:extLst>
              </p:cNvPr>
              <p:cNvSpPr>
                <a:spLocks/>
              </p:cNvSpPr>
              <p:nvPr/>
            </p:nvSpPr>
            <p:spPr bwMode="auto">
              <a:xfrm>
                <a:off x="1824" y="1296"/>
                <a:ext cx="143" cy="1575"/>
              </a:xfrm>
              <a:prstGeom prst="leftBracket">
                <a:avLst>
                  <a:gd name="adj" fmla="val 91783"/>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34152" name="AutoShape 7">
                <a:extLst>
                  <a:ext uri="{FF2B5EF4-FFF2-40B4-BE49-F238E27FC236}">
                    <a16:creationId xmlns:a16="http://schemas.microsoft.com/office/drawing/2014/main" id="{250A8AD3-BAC6-EFDF-DEA9-FB1391864B89}"/>
                  </a:ext>
                </a:extLst>
              </p:cNvPr>
              <p:cNvSpPr>
                <a:spLocks/>
              </p:cNvSpPr>
              <p:nvPr/>
            </p:nvSpPr>
            <p:spPr bwMode="auto">
              <a:xfrm>
                <a:off x="3648" y="1296"/>
                <a:ext cx="106" cy="1565"/>
              </a:xfrm>
              <a:prstGeom prst="rightBracket">
                <a:avLst>
                  <a:gd name="adj" fmla="val 14149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grpSp>
        <p:sp>
          <p:nvSpPr>
            <p:cNvPr id="134150" name="Text Box 8">
              <a:extLst>
                <a:ext uri="{FF2B5EF4-FFF2-40B4-BE49-F238E27FC236}">
                  <a16:creationId xmlns:a16="http://schemas.microsoft.com/office/drawing/2014/main" id="{968E4FDC-D224-D570-64BF-B40BB3A2B5A4}"/>
                </a:ext>
              </a:extLst>
            </p:cNvPr>
            <p:cNvSpPr txBox="1">
              <a:spLocks noChangeArrowheads="1"/>
            </p:cNvSpPr>
            <p:nvPr/>
          </p:nvSpPr>
          <p:spPr bwMode="auto">
            <a:xfrm>
              <a:off x="1732" y="1776"/>
              <a:ext cx="1946" cy="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kumimoji="1" lang="en-US" altLang="zh-TW" sz="2400" i="1">
                  <a:ea typeface="新細明體" panose="02020500000000000000" pitchFamily="18" charset="-120"/>
                </a:rPr>
                <a:t>        </a:t>
              </a:r>
              <a:r>
                <a:rPr kumimoji="1" lang="en-US" altLang="zh-TW" sz="2400" i="1">
                  <a:solidFill>
                    <a:srgbClr val="FF0000"/>
                  </a:solidFill>
                  <a:ea typeface="新細明體" panose="02020500000000000000" pitchFamily="18" charset="-120"/>
                </a:rPr>
                <a:t>T</a:t>
              </a:r>
              <a:r>
                <a:rPr kumimoji="1" lang="en-US" altLang="zh-TW" sz="2400" i="1" baseline="-25000">
                  <a:solidFill>
                    <a:srgbClr val="FF0000"/>
                  </a:solidFill>
                  <a:ea typeface="新細明體" panose="02020500000000000000" pitchFamily="18" charset="-120"/>
                </a:rPr>
                <a:t>1</a:t>
              </a:r>
              <a:r>
                <a:rPr kumimoji="1" lang="en-US" altLang="zh-TW" sz="2400" i="1">
                  <a:solidFill>
                    <a:srgbClr val="FF0000"/>
                  </a:solidFill>
                  <a:ea typeface="新細明體" panose="02020500000000000000" pitchFamily="18" charset="-120"/>
                </a:rPr>
                <a:t>   T</a:t>
              </a:r>
              <a:r>
                <a:rPr kumimoji="1" lang="en-US" altLang="zh-TW" sz="2400" i="1" baseline="-25000">
                  <a:solidFill>
                    <a:srgbClr val="FF0000"/>
                  </a:solidFill>
                  <a:ea typeface="新細明體" panose="02020500000000000000" pitchFamily="18" charset="-120"/>
                </a:rPr>
                <a:t>2</a:t>
              </a:r>
              <a:r>
                <a:rPr kumimoji="1" lang="en-US" altLang="zh-TW" sz="2400" i="1">
                  <a:solidFill>
                    <a:srgbClr val="FF0000"/>
                  </a:solidFill>
                  <a:ea typeface="新細明體" panose="02020500000000000000" pitchFamily="18" charset="-120"/>
                </a:rPr>
                <a:t>    ….      T</a:t>
              </a:r>
              <a:r>
                <a:rPr kumimoji="1" lang="en-US" altLang="zh-TW" sz="2400" i="1" baseline="-25000">
                  <a:solidFill>
                    <a:srgbClr val="FF0000"/>
                  </a:solidFill>
                  <a:ea typeface="新細明體" panose="02020500000000000000" pitchFamily="18" charset="-120"/>
                </a:rPr>
                <a:t>t</a:t>
              </a:r>
              <a:endParaRPr kumimoji="1" lang="en-US" altLang="zh-TW" sz="2400" i="1">
                <a:solidFill>
                  <a:srgbClr val="FF0000"/>
                </a:solidFill>
                <a:ea typeface="新細明體" panose="02020500000000000000" pitchFamily="18" charset="-120"/>
              </a:endParaRPr>
            </a:p>
            <a:p>
              <a:pPr eaLnBrk="1" hangingPunct="1">
                <a:spcBef>
                  <a:spcPct val="0"/>
                </a:spcBef>
                <a:buClrTx/>
                <a:buFontTx/>
                <a:buNone/>
              </a:pPr>
              <a:r>
                <a:rPr kumimoji="1" lang="en-US" altLang="zh-TW" sz="2400" i="1">
                  <a:solidFill>
                    <a:srgbClr val="FF0000"/>
                  </a:solidFill>
                  <a:ea typeface="新細明體" panose="02020500000000000000" pitchFamily="18" charset="-120"/>
                </a:rPr>
                <a:t>D</a:t>
              </a:r>
              <a:r>
                <a:rPr kumimoji="1" lang="en-US" altLang="zh-TW" sz="2400" i="1" baseline="-25000">
                  <a:solidFill>
                    <a:srgbClr val="FF0000"/>
                  </a:solidFill>
                  <a:ea typeface="新細明體" panose="02020500000000000000" pitchFamily="18" charset="-120"/>
                </a:rPr>
                <a:t>1</a:t>
              </a:r>
              <a:r>
                <a:rPr kumimoji="1" lang="en-US" altLang="zh-TW" sz="2400" i="1">
                  <a:ea typeface="新細明體" panose="02020500000000000000" pitchFamily="18" charset="-120"/>
                </a:rPr>
                <a:t>    w</a:t>
              </a:r>
              <a:r>
                <a:rPr kumimoji="1" lang="en-US" altLang="zh-TW" sz="2400" i="1" baseline="-25000">
                  <a:ea typeface="新細明體" panose="02020500000000000000" pitchFamily="18" charset="-120"/>
                </a:rPr>
                <a:t>11</a:t>
              </a:r>
              <a:r>
                <a:rPr kumimoji="1" lang="en-US" altLang="zh-TW" sz="2400" i="1">
                  <a:ea typeface="新細明體" panose="02020500000000000000" pitchFamily="18" charset="-120"/>
                </a:rPr>
                <a:t>  w</a:t>
              </a:r>
              <a:r>
                <a:rPr kumimoji="1" lang="en-US" altLang="zh-TW" sz="2400" i="1" baseline="-25000">
                  <a:ea typeface="新細明體" panose="02020500000000000000" pitchFamily="18" charset="-120"/>
                </a:rPr>
                <a:t>21</a:t>
              </a:r>
              <a:r>
                <a:rPr kumimoji="1" lang="en-US" altLang="zh-TW" sz="2400" i="1">
                  <a:ea typeface="新細明體" panose="02020500000000000000" pitchFamily="18" charset="-120"/>
                </a:rPr>
                <a:t>   …      w</a:t>
              </a:r>
              <a:r>
                <a:rPr kumimoji="1" lang="en-US" altLang="zh-TW" sz="2400" i="1" baseline="-25000">
                  <a:ea typeface="新細明體" panose="02020500000000000000" pitchFamily="18" charset="-120"/>
                </a:rPr>
                <a:t>t1</a:t>
              </a:r>
              <a:endParaRPr kumimoji="1" lang="en-US" altLang="zh-TW" sz="2400" i="1">
                <a:ea typeface="新細明體" panose="02020500000000000000" pitchFamily="18" charset="-120"/>
              </a:endParaRPr>
            </a:p>
            <a:p>
              <a:pPr eaLnBrk="1" hangingPunct="1">
                <a:spcBef>
                  <a:spcPct val="0"/>
                </a:spcBef>
                <a:buClrTx/>
                <a:buFontTx/>
                <a:buNone/>
              </a:pPr>
              <a:r>
                <a:rPr kumimoji="1" lang="en-US" altLang="zh-TW" sz="2400" i="1">
                  <a:solidFill>
                    <a:srgbClr val="FF0000"/>
                  </a:solidFill>
                  <a:ea typeface="新細明體" panose="02020500000000000000" pitchFamily="18" charset="-120"/>
                </a:rPr>
                <a:t>D</a:t>
              </a:r>
              <a:r>
                <a:rPr kumimoji="1" lang="en-US" altLang="zh-TW" sz="2400" i="1" baseline="-25000">
                  <a:solidFill>
                    <a:srgbClr val="FF0000"/>
                  </a:solidFill>
                  <a:ea typeface="新細明體" panose="02020500000000000000" pitchFamily="18" charset="-120"/>
                </a:rPr>
                <a:t>2</a:t>
              </a:r>
              <a:r>
                <a:rPr kumimoji="1" lang="en-US" altLang="zh-TW" sz="2400" i="1" baseline="-25000">
                  <a:ea typeface="新細明體" panose="02020500000000000000" pitchFamily="18" charset="-120"/>
                </a:rPr>
                <a:t> </a:t>
              </a:r>
              <a:r>
                <a:rPr kumimoji="1" lang="en-US" altLang="zh-TW" sz="2400" i="1">
                  <a:ea typeface="新細明體" panose="02020500000000000000" pitchFamily="18" charset="-120"/>
                </a:rPr>
                <a:t>   w</a:t>
              </a:r>
              <a:r>
                <a:rPr kumimoji="1" lang="en-US" altLang="zh-TW" sz="2400" i="1" baseline="-25000">
                  <a:ea typeface="新細明體" panose="02020500000000000000" pitchFamily="18" charset="-120"/>
                </a:rPr>
                <a:t>12</a:t>
              </a:r>
              <a:r>
                <a:rPr kumimoji="1" lang="en-US" altLang="zh-TW" sz="2400" i="1">
                  <a:ea typeface="新細明體" panose="02020500000000000000" pitchFamily="18" charset="-120"/>
                </a:rPr>
                <a:t>  w</a:t>
              </a:r>
              <a:r>
                <a:rPr kumimoji="1" lang="en-US" altLang="zh-TW" sz="2400" i="1" baseline="-25000">
                  <a:ea typeface="新細明體" panose="02020500000000000000" pitchFamily="18" charset="-120"/>
                </a:rPr>
                <a:t>22</a:t>
              </a:r>
              <a:r>
                <a:rPr kumimoji="1" lang="en-US" altLang="zh-TW" sz="2400" i="1">
                  <a:ea typeface="新細明體" panose="02020500000000000000" pitchFamily="18" charset="-120"/>
                </a:rPr>
                <a:t>   …      w</a:t>
              </a:r>
              <a:r>
                <a:rPr kumimoji="1" lang="en-US" altLang="zh-TW" sz="2400" i="1" baseline="-25000">
                  <a:ea typeface="新細明體" panose="02020500000000000000" pitchFamily="18" charset="-120"/>
                </a:rPr>
                <a:t>t2</a:t>
              </a:r>
              <a:endParaRPr kumimoji="1" lang="en-US" altLang="zh-TW" sz="2400" i="1">
                <a:ea typeface="新細明體" panose="02020500000000000000" pitchFamily="18" charset="-120"/>
              </a:endParaRPr>
            </a:p>
            <a:p>
              <a:pPr eaLnBrk="1" hangingPunct="1">
                <a:spcBef>
                  <a:spcPct val="0"/>
                </a:spcBef>
                <a:buClrTx/>
                <a:buFontTx/>
                <a:buNone/>
              </a:pPr>
              <a:r>
                <a:rPr kumimoji="1" lang="en-US" altLang="zh-TW" sz="2400" i="1">
                  <a:ea typeface="新細明體" panose="02020500000000000000" pitchFamily="18" charset="-120"/>
                </a:rPr>
                <a:t> </a:t>
              </a:r>
              <a:r>
                <a:rPr kumimoji="1" lang="en-US" altLang="zh-TW" sz="2400">
                  <a:solidFill>
                    <a:srgbClr val="FF0000"/>
                  </a:solidFill>
                  <a:ea typeface="新細明體" panose="02020500000000000000" pitchFamily="18" charset="-120"/>
                </a:rPr>
                <a:t>:</a:t>
              </a:r>
              <a:r>
                <a:rPr kumimoji="1" lang="en-US" altLang="zh-TW" sz="2400">
                  <a:ea typeface="新細明體" panose="02020500000000000000" pitchFamily="18" charset="-120"/>
                </a:rPr>
                <a:t>       :      :               :</a:t>
              </a:r>
            </a:p>
            <a:p>
              <a:pPr eaLnBrk="1" hangingPunct="1">
                <a:spcBef>
                  <a:spcPct val="0"/>
                </a:spcBef>
                <a:buClrTx/>
                <a:buFontTx/>
                <a:buNone/>
              </a:pPr>
              <a:r>
                <a:rPr kumimoji="1" lang="en-US" altLang="zh-TW" sz="2400">
                  <a:ea typeface="新細明體" panose="02020500000000000000" pitchFamily="18" charset="-120"/>
                </a:rPr>
                <a:t> </a:t>
              </a:r>
              <a:r>
                <a:rPr kumimoji="1" lang="en-US" altLang="zh-TW" sz="2400">
                  <a:solidFill>
                    <a:srgbClr val="FF0000"/>
                  </a:solidFill>
                  <a:ea typeface="新細明體" panose="02020500000000000000" pitchFamily="18" charset="-120"/>
                </a:rPr>
                <a:t>:</a:t>
              </a:r>
              <a:r>
                <a:rPr kumimoji="1" lang="en-US" altLang="zh-TW" sz="2400">
                  <a:ea typeface="新細明體" panose="02020500000000000000" pitchFamily="18" charset="-120"/>
                </a:rPr>
                <a:t>       :      :               :</a:t>
              </a:r>
              <a:endParaRPr kumimoji="1" lang="en-US" altLang="zh-TW" sz="2400" i="1">
                <a:ea typeface="新細明體" panose="02020500000000000000" pitchFamily="18" charset="-120"/>
              </a:endParaRPr>
            </a:p>
            <a:p>
              <a:pPr eaLnBrk="1" hangingPunct="1">
                <a:spcBef>
                  <a:spcPct val="0"/>
                </a:spcBef>
                <a:buClrTx/>
                <a:buFontTx/>
                <a:buNone/>
              </a:pPr>
              <a:r>
                <a:rPr kumimoji="1" lang="en-US" altLang="zh-TW" sz="2400" i="1">
                  <a:solidFill>
                    <a:srgbClr val="FF0000"/>
                  </a:solidFill>
                  <a:ea typeface="新細明體" panose="02020500000000000000" pitchFamily="18" charset="-120"/>
                </a:rPr>
                <a:t>D</a:t>
              </a:r>
              <a:r>
                <a:rPr kumimoji="1" lang="en-US" altLang="zh-TW" sz="2400" i="1" baseline="-25000">
                  <a:solidFill>
                    <a:srgbClr val="FF0000"/>
                  </a:solidFill>
                  <a:ea typeface="新細明體" panose="02020500000000000000" pitchFamily="18" charset="-120"/>
                </a:rPr>
                <a:t>n</a:t>
              </a:r>
              <a:r>
                <a:rPr kumimoji="1" lang="en-US" altLang="zh-TW" sz="2400" i="1">
                  <a:ea typeface="新細明體" panose="02020500000000000000" pitchFamily="18" charset="-120"/>
                </a:rPr>
                <a:t>    w</a:t>
              </a:r>
              <a:r>
                <a:rPr kumimoji="1" lang="en-US" altLang="zh-TW" sz="2400" i="1" baseline="-25000">
                  <a:ea typeface="新細明體" panose="02020500000000000000" pitchFamily="18" charset="-120"/>
                </a:rPr>
                <a:t>1n</a:t>
              </a:r>
              <a:r>
                <a:rPr kumimoji="1" lang="en-US" altLang="zh-TW" sz="2400" i="1">
                  <a:ea typeface="新細明體" panose="02020500000000000000" pitchFamily="18" charset="-120"/>
                </a:rPr>
                <a:t>  w</a:t>
              </a:r>
              <a:r>
                <a:rPr kumimoji="1" lang="en-US" altLang="zh-TW" sz="2400" i="1" baseline="-25000">
                  <a:ea typeface="新細明體" panose="02020500000000000000" pitchFamily="18" charset="-120"/>
                </a:rPr>
                <a:t>2n</a:t>
              </a:r>
              <a:r>
                <a:rPr kumimoji="1" lang="en-US" altLang="zh-TW" sz="2400" i="1">
                  <a:ea typeface="新細明體" panose="02020500000000000000" pitchFamily="18" charset="-120"/>
                </a:rPr>
                <a:t>   …      w</a:t>
              </a:r>
              <a:r>
                <a:rPr kumimoji="1" lang="en-US" altLang="zh-TW" sz="2400" i="1" baseline="-25000">
                  <a:ea typeface="新細明體" panose="02020500000000000000" pitchFamily="18" charset="-120"/>
                </a:rPr>
                <a:t>tn</a:t>
              </a:r>
            </a:p>
            <a:p>
              <a:pPr eaLnBrk="1" hangingPunct="1">
                <a:spcBef>
                  <a:spcPct val="0"/>
                </a:spcBef>
                <a:buClrTx/>
                <a:buFontTx/>
                <a:buNone/>
              </a:pPr>
              <a:endParaRPr kumimoji="1" lang="zh-TW" altLang="en-US" sz="2400">
                <a:ea typeface="新細明體" panose="02020500000000000000" pitchFamily="18" charset="-120"/>
              </a:endParaRPr>
            </a:p>
          </p:txBody>
        </p:sp>
      </p:grpSp>
      <p:sp>
        <p:nvSpPr>
          <p:cNvPr id="134148" name="Text Box 9">
            <a:extLst>
              <a:ext uri="{FF2B5EF4-FFF2-40B4-BE49-F238E27FC236}">
                <a16:creationId xmlns:a16="http://schemas.microsoft.com/office/drawing/2014/main" id="{A65D34A6-923B-4D0E-692B-FFC2426C7D09}"/>
              </a:ext>
            </a:extLst>
          </p:cNvPr>
          <p:cNvSpPr txBox="1">
            <a:spLocks noChangeArrowheads="1"/>
          </p:cNvSpPr>
          <p:nvPr/>
        </p:nvSpPr>
        <p:spPr bwMode="auto">
          <a:xfrm>
            <a:off x="1752600" y="6096000"/>
            <a:ext cx="5084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i="1"/>
              <a:t>Queries are treated just like documents!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a:extLst>
              <a:ext uri="{FF2B5EF4-FFF2-40B4-BE49-F238E27FC236}">
                <a16:creationId xmlns:a16="http://schemas.microsoft.com/office/drawing/2014/main" id="{33BDE13C-1446-88FF-0046-A4E2C4F718C9}"/>
              </a:ext>
            </a:extLst>
          </p:cNvPr>
          <p:cNvSpPr>
            <a:spLocks noGrp="1" noChangeArrowheads="1"/>
          </p:cNvSpPr>
          <p:nvPr>
            <p:ph type="title"/>
          </p:nvPr>
        </p:nvSpPr>
        <p:spPr>
          <a:xfrm>
            <a:off x="609600" y="304800"/>
            <a:ext cx="7772400" cy="1143000"/>
          </a:xfrm>
        </p:spPr>
        <p:txBody>
          <a:bodyPr/>
          <a:lstStyle/>
          <a:p>
            <a:r>
              <a:rPr lang="en-US" altLang="en-US">
                <a:ea typeface="ＭＳ Ｐゴシック" panose="020B0600070205080204" pitchFamily="34" charset="-128"/>
              </a:rPr>
              <a:t>Assigning Weights to Terms</a:t>
            </a:r>
          </a:p>
        </p:txBody>
      </p:sp>
      <p:sp>
        <p:nvSpPr>
          <p:cNvPr id="135170" name="Rectangle 3">
            <a:extLst>
              <a:ext uri="{FF2B5EF4-FFF2-40B4-BE49-F238E27FC236}">
                <a16:creationId xmlns:a16="http://schemas.microsoft.com/office/drawing/2014/main" id="{BB39DADE-5192-54EE-D679-C5F12EF08699}"/>
              </a:ext>
            </a:extLst>
          </p:cNvPr>
          <p:cNvSpPr>
            <a:spLocks noGrp="1" noChangeArrowheads="1"/>
          </p:cNvSpPr>
          <p:nvPr>
            <p:ph type="body" idx="1"/>
          </p:nvPr>
        </p:nvSpPr>
        <p:spPr>
          <a:xfrm>
            <a:off x="685800" y="1524000"/>
            <a:ext cx="7772400" cy="4572000"/>
          </a:xfrm>
        </p:spPr>
        <p:txBody>
          <a:bodyPr/>
          <a:lstStyle/>
          <a:p>
            <a:r>
              <a:rPr lang="en-US" altLang="en-US" i="1">
                <a:ea typeface="ＭＳ Ｐゴシック" panose="020B0600070205080204" pitchFamily="34" charset="-128"/>
              </a:rPr>
              <a:t>w</a:t>
            </a:r>
            <a:r>
              <a:rPr lang="en-US" altLang="en-US" i="1" baseline="-25000">
                <a:ea typeface="ＭＳ Ｐゴシック" panose="020B0600070205080204" pitchFamily="34" charset="-128"/>
              </a:rPr>
              <a:t>ij</a:t>
            </a:r>
            <a:r>
              <a:rPr lang="en-US" altLang="en-US">
                <a:ea typeface="ＭＳ Ｐゴシック" panose="020B0600070205080204" pitchFamily="34" charset="-128"/>
              </a:rPr>
              <a:t> is the weight of term j in document i</a:t>
            </a:r>
          </a:p>
          <a:p>
            <a:r>
              <a:rPr lang="en-US" altLang="en-US">
                <a:ea typeface="ＭＳ Ｐゴシック" panose="020B0600070205080204" pitchFamily="34" charset="-128"/>
              </a:rPr>
              <a:t>Binary Weights</a:t>
            </a:r>
          </a:p>
          <a:p>
            <a:r>
              <a:rPr lang="en-US" altLang="en-US">
                <a:ea typeface="ＭＳ Ｐゴシック" panose="020B0600070205080204" pitchFamily="34" charset="-128"/>
              </a:rPr>
              <a:t>Raw term frequency</a:t>
            </a:r>
          </a:p>
          <a:p>
            <a:r>
              <a:rPr lang="en-US" altLang="en-US">
                <a:solidFill>
                  <a:srgbClr val="FF3300"/>
                </a:solidFill>
                <a:ea typeface="ＭＳ Ｐゴシック" panose="020B0600070205080204" pitchFamily="34" charset="-128"/>
              </a:rPr>
              <a:t>tf x idf</a:t>
            </a:r>
          </a:p>
          <a:p>
            <a:pPr lvl="1"/>
            <a:r>
              <a:rPr lang="en-US" altLang="en-US">
                <a:ea typeface="ＭＳ Ｐゴシック" panose="020B0600070205080204" pitchFamily="34" charset="-128"/>
              </a:rPr>
              <a:t>Deals with Zipf distribution</a:t>
            </a:r>
          </a:p>
          <a:p>
            <a:pPr lvl="1"/>
            <a:r>
              <a:rPr lang="en-US" altLang="en-US">
                <a:ea typeface="ＭＳ Ｐゴシック" panose="020B0600070205080204" pitchFamily="34" charset="-128"/>
              </a:rPr>
              <a:t>Want to weight terms highly if they are</a:t>
            </a:r>
          </a:p>
          <a:p>
            <a:pPr lvl="2"/>
            <a:r>
              <a:rPr lang="en-US" altLang="en-US">
                <a:ea typeface="ＭＳ Ｐゴシック" panose="020B0600070205080204" pitchFamily="34" charset="-128"/>
              </a:rPr>
              <a:t>frequent in relevant documents … BUT</a:t>
            </a:r>
          </a:p>
          <a:p>
            <a:pPr lvl="2"/>
            <a:r>
              <a:rPr lang="en-US" altLang="en-US">
                <a:ea typeface="ＭＳ Ｐゴシック" panose="020B0600070205080204" pitchFamily="34" charset="-128"/>
              </a:rPr>
              <a:t>infrequent in the collection as a whole</a:t>
            </a:r>
          </a:p>
          <a:p>
            <a:endParaRPr lang="en-US" altLang="en-US">
              <a:ea typeface="ＭＳ Ｐゴシック" panose="020B0600070205080204" pitchFamily="34" charset="-128"/>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5BEC8556-91C9-3942-AFB3-B3E98EDA0352}"/>
              </a:ext>
            </a:extLst>
          </p:cNvPr>
          <p:cNvSpPr>
            <a:spLocks noGrp="1" noChangeArrowheads="1"/>
          </p:cNvSpPr>
          <p:nvPr>
            <p:ph type="title"/>
          </p:nvPr>
        </p:nvSpPr>
        <p:spPr>
          <a:xfrm>
            <a:off x="304800" y="609600"/>
            <a:ext cx="8458200" cy="1143000"/>
          </a:xfrm>
        </p:spPr>
        <p:txBody>
          <a:bodyPr/>
          <a:lstStyle/>
          <a:p>
            <a:r>
              <a:rPr lang="en-US" altLang="en-US" sz="4000">
                <a:ea typeface="ＭＳ Ｐゴシック" panose="020B0600070205080204" pitchFamily="34" charset="-128"/>
              </a:rPr>
              <a:t>TF x IDF (term frequency-inverse document frequency)</a:t>
            </a:r>
          </a:p>
        </p:txBody>
      </p:sp>
      <p:sp>
        <p:nvSpPr>
          <p:cNvPr id="136194" name="Rectangle 3">
            <a:extLst>
              <a:ext uri="{FF2B5EF4-FFF2-40B4-BE49-F238E27FC236}">
                <a16:creationId xmlns:a16="http://schemas.microsoft.com/office/drawing/2014/main" id="{7E68FE1A-81D7-B363-5B3A-D918068A561A}"/>
              </a:ext>
            </a:extLst>
          </p:cNvPr>
          <p:cNvSpPr>
            <a:spLocks noGrp="1" noChangeArrowheads="1"/>
          </p:cNvSpPr>
          <p:nvPr>
            <p:ph type="body" idx="1"/>
          </p:nvPr>
        </p:nvSpPr>
        <p:spPr>
          <a:xfrm>
            <a:off x="685800" y="3048000"/>
            <a:ext cx="8153400" cy="3048000"/>
          </a:xfrm>
        </p:spPr>
        <p:txBody>
          <a:bodyPr/>
          <a:lstStyle/>
          <a:p>
            <a:pPr>
              <a:lnSpc>
                <a:spcPct val="120000"/>
              </a:lnSpc>
            </a:pPr>
            <a:r>
              <a:rPr lang="en-US" altLang="en-US" sz="2400" i="1">
                <a:ea typeface="ＭＳ Ｐゴシック" panose="020B0600070205080204" pitchFamily="34" charset="-128"/>
              </a:rPr>
              <a:t>w</a:t>
            </a:r>
            <a:r>
              <a:rPr lang="en-US" altLang="en-US" sz="2400" baseline="-25000">
                <a:ea typeface="ＭＳ Ｐゴシック" panose="020B0600070205080204" pitchFamily="34" charset="-128"/>
              </a:rPr>
              <a:t>ij</a:t>
            </a:r>
            <a:r>
              <a:rPr lang="en-US" altLang="en-US" sz="2400">
                <a:ea typeface="ＭＳ Ｐゴシック" panose="020B0600070205080204" pitchFamily="34" charset="-128"/>
              </a:rPr>
              <a:t> = weight of Term T</a:t>
            </a:r>
            <a:r>
              <a:rPr lang="en-US" altLang="en-US" sz="2400" baseline="-25000">
                <a:ea typeface="ＭＳ Ｐゴシック" panose="020B0600070205080204" pitchFamily="34" charset="-128"/>
              </a:rPr>
              <a:t>j</a:t>
            </a:r>
            <a:r>
              <a:rPr lang="en-US" altLang="en-US" sz="2400">
                <a:ea typeface="ＭＳ Ｐゴシック" panose="020B0600070205080204" pitchFamily="34" charset="-128"/>
              </a:rPr>
              <a:t> in Document D</a:t>
            </a:r>
            <a:r>
              <a:rPr lang="en-US" altLang="en-US" sz="2400" baseline="-25000">
                <a:ea typeface="ＭＳ Ｐゴシック" panose="020B0600070205080204" pitchFamily="34" charset="-128"/>
              </a:rPr>
              <a:t>i</a:t>
            </a:r>
          </a:p>
          <a:p>
            <a:pPr>
              <a:lnSpc>
                <a:spcPct val="120000"/>
              </a:lnSpc>
            </a:pPr>
            <a:r>
              <a:rPr lang="en-US" altLang="en-US" sz="2400" i="1">
                <a:ea typeface="ＭＳ Ｐゴシック" panose="020B0600070205080204" pitchFamily="34" charset="-128"/>
              </a:rPr>
              <a:t>tf</a:t>
            </a:r>
            <a:r>
              <a:rPr lang="en-US" altLang="en-US" sz="2400" baseline="-25000">
                <a:ea typeface="ＭＳ Ｐゴシック" panose="020B0600070205080204" pitchFamily="34" charset="-128"/>
              </a:rPr>
              <a:t>ij</a:t>
            </a:r>
            <a:r>
              <a:rPr lang="en-US" altLang="en-US" sz="2400">
                <a:ea typeface="ＭＳ Ｐゴシック" panose="020B0600070205080204" pitchFamily="34" charset="-128"/>
              </a:rPr>
              <a:t> = frequency of Term T</a:t>
            </a:r>
            <a:r>
              <a:rPr lang="en-US" altLang="en-US" sz="2400" baseline="-25000">
                <a:ea typeface="ＭＳ Ｐゴシック" panose="020B0600070205080204" pitchFamily="34" charset="-128"/>
              </a:rPr>
              <a:t>j</a:t>
            </a:r>
            <a:r>
              <a:rPr lang="en-US" altLang="en-US" sz="2400">
                <a:ea typeface="ＭＳ Ｐゴシック" panose="020B0600070205080204" pitchFamily="34" charset="-128"/>
              </a:rPr>
              <a:t> in Document D</a:t>
            </a:r>
            <a:r>
              <a:rPr lang="en-US" altLang="en-US" sz="2400" baseline="-25000">
                <a:ea typeface="ＭＳ Ｐゴシック" panose="020B0600070205080204" pitchFamily="34" charset="-128"/>
              </a:rPr>
              <a:t>i</a:t>
            </a:r>
          </a:p>
          <a:p>
            <a:pPr>
              <a:lnSpc>
                <a:spcPct val="120000"/>
              </a:lnSpc>
            </a:pPr>
            <a:r>
              <a:rPr lang="en-US" altLang="en-US" sz="2400">
                <a:ea typeface="ＭＳ Ｐゴシック" panose="020B0600070205080204" pitchFamily="34" charset="-128"/>
              </a:rPr>
              <a:t>N = number of Documents in collection</a:t>
            </a:r>
          </a:p>
          <a:p>
            <a:pPr>
              <a:lnSpc>
                <a:spcPct val="120000"/>
              </a:lnSpc>
            </a:pPr>
            <a:r>
              <a:rPr lang="en-US" altLang="en-US" sz="2400" i="1">
                <a:ea typeface="ＭＳ Ｐゴシック" panose="020B0600070205080204" pitchFamily="34" charset="-128"/>
              </a:rPr>
              <a:t>n</a:t>
            </a:r>
            <a:r>
              <a:rPr lang="en-US" altLang="en-US" sz="2400" baseline="-25000">
                <a:ea typeface="ＭＳ Ｐゴシック" panose="020B0600070205080204" pitchFamily="34" charset="-128"/>
              </a:rPr>
              <a:t>j</a:t>
            </a:r>
            <a:r>
              <a:rPr lang="en-US" altLang="en-US" sz="2400">
                <a:ea typeface="ＭＳ Ｐゴシック" panose="020B0600070205080204" pitchFamily="34" charset="-128"/>
              </a:rPr>
              <a:t> = number of Documents where term T</a:t>
            </a:r>
            <a:r>
              <a:rPr lang="en-US" altLang="en-US" sz="2400" baseline="-25000">
                <a:ea typeface="ＭＳ Ｐゴシック" panose="020B0600070205080204" pitchFamily="34" charset="-128"/>
              </a:rPr>
              <a:t>j</a:t>
            </a:r>
            <a:r>
              <a:rPr lang="en-US" altLang="en-US" sz="2400">
                <a:ea typeface="ＭＳ Ｐゴシック" panose="020B0600070205080204" pitchFamily="34" charset="-128"/>
              </a:rPr>
              <a:t> occurs at least once</a:t>
            </a:r>
          </a:p>
          <a:p>
            <a:pPr>
              <a:lnSpc>
                <a:spcPct val="120000"/>
              </a:lnSpc>
            </a:pPr>
            <a:r>
              <a:rPr lang="en-US" altLang="en-US" sz="2400">
                <a:solidFill>
                  <a:srgbClr val="FF0000"/>
                </a:solidFill>
                <a:ea typeface="ＭＳ Ｐゴシック" panose="020B0600070205080204" pitchFamily="34" charset="-128"/>
              </a:rPr>
              <a:t>Red text</a:t>
            </a:r>
            <a:r>
              <a:rPr lang="en-US" altLang="en-US" sz="2400">
                <a:ea typeface="ＭＳ Ｐゴシック" panose="020B0600070205080204" pitchFamily="34" charset="-128"/>
              </a:rPr>
              <a:t> is the </a:t>
            </a:r>
            <a:r>
              <a:rPr lang="en-US" altLang="en-US" sz="2400" i="1">
                <a:ea typeface="ＭＳ Ｐゴシック" panose="020B0600070205080204" pitchFamily="34" charset="-128"/>
              </a:rPr>
              <a:t>Inverse Document Frequency</a:t>
            </a:r>
            <a:r>
              <a:rPr lang="en-US" altLang="en-US" sz="2400">
                <a:ea typeface="ＭＳ Ｐゴシック" panose="020B0600070205080204" pitchFamily="34" charset="-128"/>
              </a:rPr>
              <a:t> measure </a:t>
            </a:r>
            <a:r>
              <a:rPr lang="en-US" altLang="en-US" sz="2400" i="1">
                <a:ea typeface="ＭＳ Ｐゴシック" panose="020B0600070205080204" pitchFamily="34" charset="-128"/>
              </a:rPr>
              <a:t>idf</a:t>
            </a:r>
            <a:r>
              <a:rPr lang="en-US" altLang="en-US" sz="2400" baseline="-25000">
                <a:ea typeface="ＭＳ Ｐゴシック" panose="020B0600070205080204" pitchFamily="34" charset="-128"/>
              </a:rPr>
              <a:t>j</a:t>
            </a:r>
            <a:r>
              <a:rPr lang="en-US" altLang="en-US" sz="2400">
                <a:ea typeface="ＭＳ Ｐゴシック" panose="020B0600070205080204" pitchFamily="34" charset="-128"/>
              </a:rPr>
              <a:t> </a:t>
            </a:r>
            <a:endParaRPr lang="en-US" altLang="en-US">
              <a:ea typeface="ＭＳ Ｐゴシック" panose="020B0600070205080204" pitchFamily="34" charset="-128"/>
            </a:endParaRPr>
          </a:p>
        </p:txBody>
      </p:sp>
      <p:sp>
        <p:nvSpPr>
          <p:cNvPr id="136195" name="Text Box 4">
            <a:extLst>
              <a:ext uri="{FF2B5EF4-FFF2-40B4-BE49-F238E27FC236}">
                <a16:creationId xmlns:a16="http://schemas.microsoft.com/office/drawing/2014/main" id="{82EA2043-C987-E023-8E45-641A4550656F}"/>
              </a:ext>
            </a:extLst>
          </p:cNvPr>
          <p:cNvSpPr txBox="1">
            <a:spLocks noChangeArrowheads="1"/>
          </p:cNvSpPr>
          <p:nvPr/>
        </p:nvSpPr>
        <p:spPr bwMode="auto">
          <a:xfrm>
            <a:off x="2209800" y="2057400"/>
            <a:ext cx="510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i="1"/>
              <a:t>w</a:t>
            </a:r>
            <a:r>
              <a:rPr lang="en-US" altLang="en-US" baseline="-25000"/>
              <a:t>ij</a:t>
            </a:r>
            <a:r>
              <a:rPr lang="en-US" altLang="en-US"/>
              <a:t> = </a:t>
            </a:r>
            <a:r>
              <a:rPr lang="en-US" altLang="en-US" i="1"/>
              <a:t>tf</a:t>
            </a:r>
            <a:r>
              <a:rPr lang="en-US" altLang="en-US" baseline="-25000"/>
              <a:t>ij</a:t>
            </a:r>
            <a:r>
              <a:rPr lang="en-US" altLang="en-US"/>
              <a:t>    </a:t>
            </a:r>
            <a:r>
              <a:rPr lang="en-US" altLang="en-US">
                <a:solidFill>
                  <a:srgbClr val="FF3300"/>
                </a:solidFill>
              </a:rPr>
              <a:t>[log</a:t>
            </a:r>
            <a:r>
              <a:rPr lang="en-US" altLang="en-US" baseline="-25000">
                <a:solidFill>
                  <a:srgbClr val="FF3300"/>
                </a:solidFill>
              </a:rPr>
              <a:t>2</a:t>
            </a:r>
            <a:r>
              <a:rPr lang="en-US" altLang="en-US">
                <a:solidFill>
                  <a:srgbClr val="FF3300"/>
                </a:solidFill>
              </a:rPr>
              <a:t> (N/</a:t>
            </a:r>
            <a:r>
              <a:rPr lang="en-US" altLang="en-US" i="1">
                <a:solidFill>
                  <a:srgbClr val="FF3300"/>
                </a:solidFill>
              </a:rPr>
              <a:t>n</a:t>
            </a:r>
            <a:r>
              <a:rPr lang="en-US" altLang="en-US" baseline="-25000">
                <a:solidFill>
                  <a:srgbClr val="FF3300"/>
                </a:solidFill>
              </a:rPr>
              <a:t>j</a:t>
            </a:r>
            <a:r>
              <a:rPr lang="en-US" altLang="en-US">
                <a:solidFill>
                  <a:srgbClr val="FF3300"/>
                </a:solidFill>
              </a:rPr>
              <a:t>) + 1]</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91AC0FF4-D028-223C-A57C-5605E8A4EFB6}"/>
              </a:ext>
            </a:extLst>
          </p:cNvPr>
          <p:cNvSpPr>
            <a:spLocks noGrp="1" noChangeArrowheads="1"/>
          </p:cNvSpPr>
          <p:nvPr>
            <p:ph type="title"/>
          </p:nvPr>
        </p:nvSpPr>
        <p:spPr/>
        <p:txBody>
          <a:bodyPr/>
          <a:lstStyle/>
          <a:p>
            <a:r>
              <a:rPr lang="en-US" altLang="en-US">
                <a:ea typeface="ＭＳ Ｐゴシック" panose="020B0600070205080204" pitchFamily="34" charset="-128"/>
              </a:rPr>
              <a:t>Inverse Document Frequency</a:t>
            </a:r>
          </a:p>
        </p:txBody>
      </p:sp>
      <p:sp>
        <p:nvSpPr>
          <p:cNvPr id="137218" name="Rectangle 3">
            <a:extLst>
              <a:ext uri="{FF2B5EF4-FFF2-40B4-BE49-F238E27FC236}">
                <a16:creationId xmlns:a16="http://schemas.microsoft.com/office/drawing/2014/main" id="{7F666FB2-EBA7-C667-A06F-DEEFD7880585}"/>
              </a:ext>
            </a:extLst>
          </p:cNvPr>
          <p:cNvSpPr>
            <a:spLocks noGrp="1" noChangeArrowheads="1"/>
          </p:cNvSpPr>
          <p:nvPr>
            <p:ph type="body" idx="1"/>
          </p:nvPr>
        </p:nvSpPr>
        <p:spPr/>
        <p:txBody>
          <a:bodyPr/>
          <a:lstStyle/>
          <a:p>
            <a:r>
              <a:rPr lang="en-US" altLang="en-US" i="1">
                <a:ea typeface="ＭＳ Ｐゴシック" panose="020B0600070205080204" pitchFamily="34" charset="-128"/>
              </a:rPr>
              <a:t>idf</a:t>
            </a:r>
            <a:r>
              <a:rPr lang="en-US" altLang="en-US" i="1" baseline="-25000">
                <a:ea typeface="ＭＳ Ｐゴシック" panose="020B0600070205080204" pitchFamily="34" charset="-128"/>
              </a:rPr>
              <a:t>j</a:t>
            </a:r>
            <a:r>
              <a:rPr lang="en-US" altLang="en-US">
                <a:ea typeface="ＭＳ Ｐゴシック" panose="020B0600070205080204" pitchFamily="34" charset="-128"/>
              </a:rPr>
              <a:t> modifies only the columns not the rows!</a:t>
            </a:r>
          </a:p>
          <a:p>
            <a:pPr>
              <a:spcBef>
                <a:spcPct val="0"/>
              </a:spcBef>
              <a:buClrTx/>
            </a:pPr>
            <a:r>
              <a:rPr lang="en-US" altLang="en-US">
                <a:ea typeface="ＭＳ Ｐゴシック" panose="020B0600070205080204" pitchFamily="34" charset="-128"/>
              </a:rPr>
              <a:t>log</a:t>
            </a:r>
            <a:r>
              <a:rPr lang="en-US" altLang="en-US" baseline="-25000">
                <a:ea typeface="ＭＳ Ｐゴシック" panose="020B0600070205080204" pitchFamily="34" charset="-128"/>
              </a:rPr>
              <a:t>2</a:t>
            </a:r>
            <a:r>
              <a:rPr lang="en-US" altLang="en-US">
                <a:ea typeface="ＭＳ Ｐゴシック" panose="020B0600070205080204" pitchFamily="34" charset="-128"/>
              </a:rPr>
              <a:t> (N/</a:t>
            </a:r>
            <a:r>
              <a:rPr lang="en-US" altLang="en-US" i="1">
                <a:ea typeface="ＭＳ Ｐゴシック" panose="020B0600070205080204" pitchFamily="34" charset="-128"/>
              </a:rPr>
              <a:t>n</a:t>
            </a:r>
            <a:r>
              <a:rPr lang="en-US" altLang="en-US" baseline="-25000">
                <a:ea typeface="ＭＳ Ｐゴシック" panose="020B0600070205080204" pitchFamily="34" charset="-128"/>
              </a:rPr>
              <a:t>j</a:t>
            </a:r>
            <a:r>
              <a:rPr lang="en-US" altLang="en-US">
                <a:ea typeface="ＭＳ Ｐゴシック" panose="020B0600070205080204" pitchFamily="34" charset="-128"/>
              </a:rPr>
              <a:t>) + 1 = log N - log </a:t>
            </a:r>
            <a:r>
              <a:rPr lang="en-US" altLang="en-US" i="1">
                <a:ea typeface="ＭＳ Ｐゴシック" panose="020B0600070205080204" pitchFamily="34" charset="-128"/>
              </a:rPr>
              <a:t>n</a:t>
            </a:r>
            <a:r>
              <a:rPr lang="en-US" altLang="en-US" baseline="-25000">
                <a:ea typeface="ＭＳ Ｐゴシック" panose="020B0600070205080204" pitchFamily="34" charset="-128"/>
              </a:rPr>
              <a:t>j</a:t>
            </a:r>
            <a:r>
              <a:rPr lang="en-US" altLang="en-US">
                <a:ea typeface="ＭＳ Ｐゴシック" panose="020B0600070205080204" pitchFamily="34" charset="-128"/>
              </a:rPr>
              <a:t> + 1</a:t>
            </a:r>
          </a:p>
          <a:p>
            <a:r>
              <a:rPr lang="en-US" altLang="en-US">
                <a:ea typeface="ＭＳ Ｐゴシック" panose="020B0600070205080204" pitchFamily="34" charset="-128"/>
              </a:rPr>
              <a:t>Consider only the documents, not the queries!</a:t>
            </a:r>
          </a:p>
          <a:p>
            <a:r>
              <a:rPr lang="en-US" altLang="en-US">
                <a:ea typeface="ＭＳ Ｐゴシック" panose="020B0600070205080204" pitchFamily="34" charset="-128"/>
              </a:rPr>
              <a:t>N = 4 </a:t>
            </a:r>
          </a:p>
          <a:p>
            <a:endParaRPr lang="en-US" altLang="en-US">
              <a:ea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D19003C7-DB0D-B799-1766-1D43FDF166B5}"/>
              </a:ext>
            </a:extLst>
          </p:cNvPr>
          <p:cNvSpPr>
            <a:spLocks noGrp="1" noChangeArrowheads="1"/>
          </p:cNvSpPr>
          <p:nvPr>
            <p:ph type="title"/>
          </p:nvPr>
        </p:nvSpPr>
        <p:spPr/>
        <p:txBody>
          <a:bodyPr/>
          <a:lstStyle/>
          <a:p>
            <a:r>
              <a:rPr lang="en-US" altLang="en-US">
                <a:ea typeface="ＭＳ Ｐゴシック" panose="020B0600070205080204" pitchFamily="34" charset="-128"/>
              </a:rPr>
              <a:t>Information retrieved</a:t>
            </a:r>
          </a:p>
        </p:txBody>
      </p:sp>
      <p:sp>
        <p:nvSpPr>
          <p:cNvPr id="32770" name="Rectangle 3">
            <a:extLst>
              <a:ext uri="{FF2B5EF4-FFF2-40B4-BE49-F238E27FC236}">
                <a16:creationId xmlns:a16="http://schemas.microsoft.com/office/drawing/2014/main" id="{19167D7E-E838-A3D5-44C7-BF33014F0D23}"/>
              </a:ext>
            </a:extLst>
          </p:cNvPr>
          <p:cNvSpPr>
            <a:spLocks noGrp="1" noChangeArrowheads="1"/>
          </p:cNvSpPr>
          <p:nvPr>
            <p:ph type="body" idx="1"/>
          </p:nvPr>
        </p:nvSpPr>
        <p:spPr/>
        <p:txBody>
          <a:bodyPr/>
          <a:lstStyle/>
          <a:p>
            <a:r>
              <a:rPr lang="en-US" altLang="en-US">
                <a:ea typeface="ＭＳ Ｐゴシック" panose="020B0600070205080204" pitchFamily="34" charset="-128"/>
              </a:rPr>
              <a:t>Impermanent information</a:t>
            </a:r>
          </a:p>
          <a:p>
            <a:pPr lvl="1"/>
            <a:r>
              <a:rPr lang="en-US" altLang="en-US">
                <a:ea typeface="ＭＳ Ｐゴシック" panose="020B0600070205080204" pitchFamily="34" charset="-128"/>
              </a:rPr>
              <a:t>Conversation</a:t>
            </a:r>
          </a:p>
          <a:p>
            <a:r>
              <a:rPr lang="en-US" altLang="en-US">
                <a:ea typeface="ＭＳ Ｐゴシック" panose="020B0600070205080204" pitchFamily="34" charset="-128"/>
              </a:rPr>
              <a:t>Documents</a:t>
            </a:r>
          </a:p>
          <a:p>
            <a:pPr lvl="1"/>
            <a:r>
              <a:rPr lang="en-US" altLang="en-US">
                <a:ea typeface="ＭＳ Ｐゴシック" panose="020B0600070205080204" pitchFamily="34" charset="-128"/>
              </a:rPr>
              <a:t>Text</a:t>
            </a:r>
          </a:p>
          <a:p>
            <a:pPr lvl="1"/>
            <a:r>
              <a:rPr lang="en-US" altLang="en-US">
                <a:ea typeface="ＭＳ Ｐゴシック" panose="020B0600070205080204" pitchFamily="34" charset="-128"/>
              </a:rPr>
              <a:t>Video</a:t>
            </a:r>
          </a:p>
          <a:p>
            <a:pPr lvl="1"/>
            <a:r>
              <a:rPr lang="en-US" altLang="en-US">
                <a:ea typeface="ＭＳ Ｐゴシック" panose="020B0600070205080204" pitchFamily="34" charset="-128"/>
              </a:rPr>
              <a:t>Files</a:t>
            </a:r>
          </a:p>
          <a:p>
            <a:pPr lvl="1"/>
            <a:r>
              <a:rPr lang="en-US" altLang="en-US">
                <a:ea typeface="ＭＳ Ｐゴシック" panose="020B0600070205080204" pitchFamily="34" charset="-128"/>
              </a:rPr>
              <a:t>Etc.</a:t>
            </a:r>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a:extLst>
              <a:ext uri="{FF2B5EF4-FFF2-40B4-BE49-F238E27FC236}">
                <a16:creationId xmlns:a16="http://schemas.microsoft.com/office/drawing/2014/main" id="{85BB6121-7ADF-42F2-5758-38CF6E040F11}"/>
              </a:ext>
            </a:extLst>
          </p:cNvPr>
          <p:cNvSpPr>
            <a:spLocks noGrp="1" noChangeArrowheads="1"/>
          </p:cNvSpPr>
          <p:nvPr>
            <p:ph type="title"/>
          </p:nvPr>
        </p:nvSpPr>
        <p:spPr/>
        <p:txBody>
          <a:bodyPr/>
          <a:lstStyle/>
          <a:p>
            <a:r>
              <a:rPr lang="en-US" altLang="en-US">
                <a:ea typeface="ＭＳ Ｐゴシック" panose="020B0600070205080204" pitchFamily="34" charset="-128"/>
              </a:rPr>
              <a:t>Document Similarity</a:t>
            </a:r>
          </a:p>
        </p:txBody>
      </p:sp>
      <p:sp>
        <p:nvSpPr>
          <p:cNvPr id="417795" name="Rectangle 3">
            <a:extLst>
              <a:ext uri="{FF2B5EF4-FFF2-40B4-BE49-F238E27FC236}">
                <a16:creationId xmlns:a16="http://schemas.microsoft.com/office/drawing/2014/main" id="{928FE144-F995-48A2-0208-E500BAC53D3A}"/>
              </a:ext>
            </a:extLst>
          </p:cNvPr>
          <p:cNvSpPr>
            <a:spLocks noGrp="1" noChangeArrowheads="1"/>
          </p:cNvSpPr>
          <p:nvPr>
            <p:ph type="body" idx="1"/>
          </p:nvPr>
        </p:nvSpPr>
        <p:spPr/>
        <p:txBody>
          <a:bodyPr/>
          <a:lstStyle/>
          <a:p>
            <a:r>
              <a:rPr lang="en-US" altLang="en-US">
                <a:ea typeface="ＭＳ Ｐゴシック" panose="020B0600070205080204" pitchFamily="34" charset="-128"/>
              </a:rPr>
              <a:t>With a query what do we want to retrieve?</a:t>
            </a:r>
          </a:p>
          <a:p>
            <a:r>
              <a:rPr lang="en-US" altLang="en-US">
                <a:ea typeface="ＭＳ Ｐゴシック" panose="020B0600070205080204" pitchFamily="34" charset="-128"/>
              </a:rPr>
              <a:t>Relevant documents</a:t>
            </a:r>
          </a:p>
          <a:p>
            <a:r>
              <a:rPr lang="en-US" altLang="en-US">
                <a:ea typeface="ＭＳ Ｐゴシック" panose="020B0600070205080204" pitchFamily="34" charset="-128"/>
              </a:rPr>
              <a:t>Similar documents</a:t>
            </a:r>
          </a:p>
          <a:p>
            <a:r>
              <a:rPr lang="en-US" altLang="en-US">
                <a:ea typeface="ＭＳ Ｐゴシック" panose="020B0600070205080204" pitchFamily="34" charset="-128"/>
              </a:rPr>
              <a:t>Query should be similar to the document?</a:t>
            </a:r>
          </a:p>
          <a:p>
            <a:r>
              <a:rPr lang="en-US" altLang="en-US">
                <a:ea typeface="ＭＳ Ｐゴシック" panose="020B0600070205080204" pitchFamily="34" charset="-128"/>
              </a:rPr>
              <a:t>Innate concept – want a document without your query terms?</a:t>
            </a:r>
          </a:p>
          <a:p>
            <a:endParaRPr lang="en-US" altLang="en-US">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7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7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7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7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a:extLst>
              <a:ext uri="{FF2B5EF4-FFF2-40B4-BE49-F238E27FC236}">
                <a16:creationId xmlns:a16="http://schemas.microsoft.com/office/drawing/2014/main" id="{030328DE-C64A-7DF8-847B-9EF624A2E2F2}"/>
              </a:ext>
            </a:extLst>
          </p:cNvPr>
          <p:cNvSpPr>
            <a:spLocks noGrp="1" noChangeArrowheads="1"/>
          </p:cNvSpPr>
          <p:nvPr>
            <p:ph type="title"/>
          </p:nvPr>
        </p:nvSpPr>
        <p:spPr/>
        <p:txBody>
          <a:bodyPr/>
          <a:lstStyle/>
          <a:p>
            <a:r>
              <a:rPr lang="en-US" altLang="en-US">
                <a:ea typeface="ＭＳ Ｐゴシック" panose="020B0600070205080204" pitchFamily="34" charset="-128"/>
              </a:rPr>
              <a:t>Similarity Measures</a:t>
            </a:r>
          </a:p>
        </p:txBody>
      </p:sp>
      <p:sp>
        <p:nvSpPr>
          <p:cNvPr id="139266" name="Rectangle 3">
            <a:extLst>
              <a:ext uri="{FF2B5EF4-FFF2-40B4-BE49-F238E27FC236}">
                <a16:creationId xmlns:a16="http://schemas.microsoft.com/office/drawing/2014/main" id="{CFD158C9-3F37-E087-9C12-9248E85BB7A0}"/>
              </a:ext>
            </a:extLst>
          </p:cNvPr>
          <p:cNvSpPr>
            <a:spLocks noGrp="1" noChangeArrowheads="1"/>
          </p:cNvSpPr>
          <p:nvPr>
            <p:ph type="body" idx="1"/>
          </p:nvPr>
        </p:nvSpPr>
        <p:spPr/>
        <p:txBody>
          <a:bodyPr/>
          <a:lstStyle/>
          <a:p>
            <a:r>
              <a:rPr lang="en-US" altLang="en-US">
                <a:ea typeface="ＭＳ Ｐゴシック" panose="020B0600070205080204" pitchFamily="34" charset="-128"/>
              </a:rPr>
              <a:t>Queries are treated like documents</a:t>
            </a:r>
          </a:p>
          <a:p>
            <a:r>
              <a:rPr lang="en-US" altLang="en-US">
                <a:ea typeface="ＭＳ Ｐゴシック" panose="020B0600070205080204" pitchFamily="34" charset="-128"/>
              </a:rPr>
              <a:t>Documents are ranked by some measure of closeness to the query</a:t>
            </a:r>
          </a:p>
          <a:p>
            <a:r>
              <a:rPr lang="en-US" altLang="en-US">
                <a:ea typeface="ＭＳ Ｐゴシック" panose="020B0600070205080204" pitchFamily="34" charset="-128"/>
              </a:rPr>
              <a:t>Closeness is determined by a </a:t>
            </a:r>
            <a:r>
              <a:rPr lang="en-US" altLang="en-US" i="1" u="sng">
                <a:ea typeface="ＭＳ Ｐゴシック" panose="020B0600070205080204" pitchFamily="34" charset="-128"/>
              </a:rPr>
              <a:t>Similarity Measure </a:t>
            </a:r>
            <a:r>
              <a:rPr lang="en-US" altLang="en-US" i="1" u="sng">
                <a:latin typeface="Symbol" pitchFamily="2" charset="2"/>
                <a:ea typeface="ＭＳ Ｐゴシック" panose="020B0600070205080204" pitchFamily="34" charset="-128"/>
              </a:rPr>
              <a:t>s</a:t>
            </a:r>
          </a:p>
          <a:p>
            <a:r>
              <a:rPr lang="en-US" altLang="en-US">
                <a:ea typeface="ＭＳ Ｐゴシック" panose="020B0600070205080204" pitchFamily="34" charset="-128"/>
              </a:rPr>
              <a:t>Ranking is usually </a:t>
            </a:r>
            <a:r>
              <a:rPr lang="en-US" altLang="en-US">
                <a:latin typeface="Symbol" pitchFamily="2" charset="2"/>
                <a:ea typeface="ＭＳ Ｐゴシック" panose="020B0600070205080204" pitchFamily="34" charset="-128"/>
              </a:rPr>
              <a:t>s</a:t>
            </a:r>
            <a:r>
              <a:rPr lang="en-US" altLang="en-US">
                <a:ea typeface="ＭＳ Ｐゴシック" panose="020B0600070205080204" pitchFamily="34" charset="-128"/>
              </a:rPr>
              <a:t>(1) &gt; </a:t>
            </a:r>
            <a:r>
              <a:rPr lang="en-US" altLang="en-US">
                <a:latin typeface="Symbol" pitchFamily="2" charset="2"/>
                <a:ea typeface="ＭＳ Ｐゴシック" panose="020B0600070205080204" pitchFamily="34" charset="-128"/>
              </a:rPr>
              <a:t>s</a:t>
            </a:r>
            <a:r>
              <a:rPr lang="en-US" altLang="en-US">
                <a:ea typeface="ＭＳ Ｐゴシック" panose="020B0600070205080204" pitchFamily="34" charset="-128"/>
              </a:rPr>
              <a:t>(2) &gt; </a:t>
            </a:r>
            <a:r>
              <a:rPr lang="en-US" altLang="en-US">
                <a:latin typeface="Symbol" pitchFamily="2" charset="2"/>
                <a:ea typeface="ＭＳ Ｐゴシック" panose="020B0600070205080204" pitchFamily="34" charset="-128"/>
              </a:rPr>
              <a:t>s</a:t>
            </a:r>
            <a:r>
              <a:rPr lang="en-US" altLang="en-US">
                <a:ea typeface="ＭＳ Ｐゴシック" panose="020B0600070205080204" pitchFamily="34" charset="-128"/>
              </a:rPr>
              <a:t>(3)</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a:extLst>
              <a:ext uri="{FF2B5EF4-FFF2-40B4-BE49-F238E27FC236}">
                <a16:creationId xmlns:a16="http://schemas.microsoft.com/office/drawing/2014/main" id="{DAD0D8BC-55CF-8746-3E94-9A66E8542147}"/>
              </a:ext>
            </a:extLst>
          </p:cNvPr>
          <p:cNvSpPr>
            <a:spLocks noGrp="1" noChangeArrowheads="1"/>
          </p:cNvSpPr>
          <p:nvPr>
            <p:ph type="title"/>
          </p:nvPr>
        </p:nvSpPr>
        <p:spPr/>
        <p:txBody>
          <a:bodyPr/>
          <a:lstStyle/>
          <a:p>
            <a:r>
              <a:rPr lang="en-US" altLang="en-US">
                <a:ea typeface="ＭＳ Ｐゴシック" panose="020B0600070205080204" pitchFamily="34" charset="-128"/>
              </a:rPr>
              <a:t>Document Similarity</a:t>
            </a:r>
          </a:p>
        </p:txBody>
      </p:sp>
      <p:sp>
        <p:nvSpPr>
          <p:cNvPr id="140290" name="Rectangle 3">
            <a:extLst>
              <a:ext uri="{FF2B5EF4-FFF2-40B4-BE49-F238E27FC236}">
                <a16:creationId xmlns:a16="http://schemas.microsoft.com/office/drawing/2014/main" id="{116A5EB6-0CDC-9036-E1EA-C8E5006EE7A6}"/>
              </a:ext>
            </a:extLst>
          </p:cNvPr>
          <p:cNvSpPr>
            <a:spLocks noGrp="1" noChangeArrowheads="1"/>
          </p:cNvSpPr>
          <p:nvPr>
            <p:ph type="body" idx="1"/>
          </p:nvPr>
        </p:nvSpPr>
        <p:spPr/>
        <p:txBody>
          <a:bodyPr/>
          <a:lstStyle/>
          <a:p>
            <a:r>
              <a:rPr lang="en-US" altLang="en-US">
                <a:ea typeface="ＭＳ Ｐゴシック" panose="020B0600070205080204" pitchFamily="34" charset="-128"/>
              </a:rPr>
              <a:t>Types of similarity</a:t>
            </a:r>
          </a:p>
          <a:p>
            <a:r>
              <a:rPr lang="en-US" altLang="en-US">
                <a:ea typeface="ＭＳ Ｐゴシック" panose="020B0600070205080204" pitchFamily="34" charset="-128"/>
              </a:rPr>
              <a:t>Text</a:t>
            </a:r>
          </a:p>
          <a:p>
            <a:r>
              <a:rPr lang="en-US" altLang="en-US">
                <a:ea typeface="ＭＳ Ｐゴシック" panose="020B0600070205080204" pitchFamily="34" charset="-128"/>
              </a:rPr>
              <a:t>Content</a:t>
            </a:r>
          </a:p>
          <a:p>
            <a:r>
              <a:rPr lang="en-US" altLang="en-US">
                <a:ea typeface="ＭＳ Ｐゴシック" panose="020B0600070205080204" pitchFamily="34" charset="-128"/>
              </a:rPr>
              <a:t>Authors</a:t>
            </a:r>
          </a:p>
          <a:p>
            <a:r>
              <a:rPr lang="en-US" altLang="en-US">
                <a:ea typeface="ＭＳ Ｐゴシック" panose="020B0600070205080204" pitchFamily="34" charset="-128"/>
              </a:rPr>
              <a:t>Date of creation</a:t>
            </a:r>
          </a:p>
          <a:p>
            <a:r>
              <a:rPr lang="en-US" altLang="en-US">
                <a:ea typeface="ＭＳ Ｐゴシック" panose="020B0600070205080204" pitchFamily="34" charset="-128"/>
              </a:rPr>
              <a:t>Images</a:t>
            </a:r>
          </a:p>
          <a:p>
            <a:r>
              <a:rPr lang="en-US" altLang="en-US">
                <a:ea typeface="ＭＳ Ｐゴシック" panose="020B0600070205080204" pitchFamily="34" charset="-128"/>
              </a:rPr>
              <a:t>Etc.</a:t>
            </a:r>
          </a:p>
          <a:p>
            <a:endParaRPr lang="en-US" altLang="en-US">
              <a:ea typeface="ＭＳ Ｐゴシック" panose="020B0600070205080204" pitchFamily="34" charset="-128"/>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a:extLst>
              <a:ext uri="{FF2B5EF4-FFF2-40B4-BE49-F238E27FC236}">
                <a16:creationId xmlns:a16="http://schemas.microsoft.com/office/drawing/2014/main" id="{0D84FD94-5C5C-D226-9336-189204D7440B}"/>
              </a:ext>
            </a:extLst>
          </p:cNvPr>
          <p:cNvSpPr>
            <a:spLocks noGrp="1" noChangeArrowheads="1"/>
          </p:cNvSpPr>
          <p:nvPr>
            <p:ph type="title"/>
          </p:nvPr>
        </p:nvSpPr>
        <p:spPr/>
        <p:txBody>
          <a:bodyPr/>
          <a:lstStyle/>
          <a:p>
            <a:r>
              <a:rPr lang="en-US" altLang="zh-TW" sz="4000">
                <a:ea typeface="新細明體" panose="02020500000000000000" pitchFamily="18" charset="-120"/>
              </a:rPr>
              <a:t>Similarity Measure - Inner Product</a:t>
            </a:r>
          </a:p>
        </p:txBody>
      </p:sp>
      <p:sp>
        <p:nvSpPr>
          <p:cNvPr id="141314" name="Rectangle 3">
            <a:extLst>
              <a:ext uri="{FF2B5EF4-FFF2-40B4-BE49-F238E27FC236}">
                <a16:creationId xmlns:a16="http://schemas.microsoft.com/office/drawing/2014/main" id="{AEC296D4-A665-2767-FE97-44C9FA860E9D}"/>
              </a:ext>
            </a:extLst>
          </p:cNvPr>
          <p:cNvSpPr>
            <a:spLocks noGrp="1" noChangeArrowheads="1"/>
          </p:cNvSpPr>
          <p:nvPr>
            <p:ph type="body" idx="1"/>
          </p:nvPr>
        </p:nvSpPr>
        <p:spPr>
          <a:xfrm>
            <a:off x="685800" y="1676400"/>
            <a:ext cx="7924800" cy="3505200"/>
          </a:xfrm>
        </p:spPr>
        <p:txBody>
          <a:bodyPr/>
          <a:lstStyle/>
          <a:p>
            <a:pPr>
              <a:lnSpc>
                <a:spcPct val="90000"/>
              </a:lnSpc>
            </a:pPr>
            <a:r>
              <a:rPr lang="en-US" altLang="zh-TW" sz="2400">
                <a:ea typeface="新細明體" panose="02020500000000000000" pitchFamily="18" charset="-120"/>
              </a:rPr>
              <a:t>Similarity between vectors for the document </a:t>
            </a:r>
            <a:r>
              <a:rPr lang="en-US" altLang="zh-TW" sz="2400" b="1" i="1">
                <a:ea typeface="新細明體" panose="02020500000000000000" pitchFamily="18" charset="-120"/>
              </a:rPr>
              <a:t>d</a:t>
            </a:r>
            <a:r>
              <a:rPr lang="en-US" altLang="zh-TW" sz="2400" i="1" baseline="-25000">
                <a:ea typeface="新細明體" panose="02020500000000000000" pitchFamily="18" charset="-120"/>
              </a:rPr>
              <a:t>i</a:t>
            </a:r>
            <a:r>
              <a:rPr lang="en-US" altLang="zh-TW" sz="2400">
                <a:ea typeface="新細明體" panose="02020500000000000000" pitchFamily="18" charset="-120"/>
              </a:rPr>
              <a:t> and query </a:t>
            </a:r>
            <a:r>
              <a:rPr lang="en-US" altLang="zh-TW" sz="2400" b="1" i="1">
                <a:ea typeface="新細明體" panose="02020500000000000000" pitchFamily="18" charset="-120"/>
              </a:rPr>
              <a:t>q</a:t>
            </a:r>
            <a:r>
              <a:rPr lang="en-US" altLang="zh-TW" sz="2400">
                <a:ea typeface="新細明體" panose="02020500000000000000" pitchFamily="18" charset="-120"/>
              </a:rPr>
              <a:t> can be computed as the vector inner product:</a:t>
            </a:r>
          </a:p>
          <a:p>
            <a:pPr>
              <a:lnSpc>
                <a:spcPct val="90000"/>
              </a:lnSpc>
              <a:buFontTx/>
              <a:buNone/>
            </a:pPr>
            <a:endParaRPr lang="en-US" altLang="zh-TW" sz="2400">
              <a:ea typeface="新細明體" panose="02020500000000000000" pitchFamily="18" charset="-120"/>
            </a:endParaRPr>
          </a:p>
          <a:p>
            <a:pPr>
              <a:lnSpc>
                <a:spcPct val="90000"/>
              </a:lnSpc>
              <a:buFontTx/>
              <a:buNone/>
            </a:pPr>
            <a:r>
              <a:rPr lang="en-US" altLang="zh-TW" sz="2400">
                <a:ea typeface="新細明體" panose="02020500000000000000" pitchFamily="18" charset="-120"/>
              </a:rPr>
              <a:t>               </a:t>
            </a:r>
            <a:r>
              <a:rPr lang="en-US" altLang="zh-TW" sz="2400">
                <a:latin typeface="Symbol" pitchFamily="2" charset="2"/>
                <a:ea typeface="新細明體" panose="02020500000000000000" pitchFamily="18" charset="-120"/>
              </a:rPr>
              <a:t>s</a:t>
            </a:r>
            <a:r>
              <a:rPr lang="en-US" altLang="zh-TW" sz="2400">
                <a:ea typeface="新細明體" panose="02020500000000000000" pitchFamily="18" charset="-120"/>
              </a:rPr>
              <a:t> = sim(</a:t>
            </a:r>
            <a:r>
              <a:rPr lang="en-US" altLang="zh-TW" sz="2400" b="1" i="1">
                <a:ea typeface="新細明體" panose="02020500000000000000" pitchFamily="18" charset="-120"/>
              </a:rPr>
              <a:t>d</a:t>
            </a:r>
            <a:r>
              <a:rPr lang="en-US" altLang="zh-TW" sz="2400" i="1" baseline="-25000">
                <a:ea typeface="新細明體" panose="02020500000000000000" pitchFamily="18" charset="-120"/>
              </a:rPr>
              <a:t>j</a:t>
            </a:r>
            <a:r>
              <a:rPr lang="en-US" altLang="zh-TW" sz="2400" i="1">
                <a:ea typeface="新細明體" panose="02020500000000000000" pitchFamily="18" charset="-120"/>
              </a:rPr>
              <a:t>,</a:t>
            </a:r>
            <a:r>
              <a:rPr lang="en-US" altLang="zh-TW" sz="2400" b="1" i="1">
                <a:ea typeface="新細明體" panose="02020500000000000000" pitchFamily="18" charset="-120"/>
              </a:rPr>
              <a:t>q</a:t>
            </a:r>
            <a:r>
              <a:rPr lang="en-US" altLang="zh-TW" sz="2400">
                <a:ea typeface="新細明體" panose="02020500000000000000" pitchFamily="18" charset="-120"/>
              </a:rPr>
              <a:t>) = </a:t>
            </a:r>
            <a:r>
              <a:rPr lang="en-US" altLang="zh-TW" sz="2400" b="1" i="1">
                <a:ea typeface="新細明體" panose="02020500000000000000" pitchFamily="18" charset="-120"/>
              </a:rPr>
              <a:t>d</a:t>
            </a:r>
            <a:r>
              <a:rPr lang="en-US" altLang="zh-TW" sz="2400" baseline="-25000">
                <a:ea typeface="新細明體" panose="02020500000000000000" pitchFamily="18" charset="-120"/>
              </a:rPr>
              <a:t>j</a:t>
            </a:r>
            <a:r>
              <a:rPr lang="en-US" altLang="zh-TW" sz="2400">
                <a:ea typeface="新細明體" panose="02020500000000000000" pitchFamily="18" charset="-120"/>
              </a:rPr>
              <a:t>•</a:t>
            </a:r>
            <a:r>
              <a:rPr lang="en-US" altLang="zh-TW" sz="2400" b="1" i="1">
                <a:ea typeface="新細明體" panose="02020500000000000000" pitchFamily="18" charset="-120"/>
              </a:rPr>
              <a:t>q</a:t>
            </a:r>
            <a:r>
              <a:rPr lang="en-US" altLang="zh-TW" sz="2400">
                <a:ea typeface="新細明體" panose="02020500000000000000" pitchFamily="18" charset="-120"/>
              </a:rPr>
              <a:t> =      </a:t>
            </a:r>
            <a:r>
              <a:rPr lang="en-US" altLang="zh-TW" sz="2400" i="1">
                <a:ea typeface="新細明體" panose="02020500000000000000" pitchFamily="18" charset="-120"/>
              </a:rPr>
              <a:t>w</a:t>
            </a:r>
            <a:r>
              <a:rPr lang="en-US" altLang="zh-TW" sz="2400" i="1" baseline="-25000">
                <a:ea typeface="新細明體" panose="02020500000000000000" pitchFamily="18" charset="-120"/>
              </a:rPr>
              <a:t>ij </a:t>
            </a:r>
            <a:r>
              <a:rPr lang="en-US" altLang="zh-TW" sz="2400" i="1">
                <a:ea typeface="新細明體" panose="02020500000000000000" pitchFamily="18" charset="-120"/>
              </a:rPr>
              <a:t>· w</a:t>
            </a:r>
            <a:r>
              <a:rPr lang="en-US" altLang="zh-TW" sz="2400" i="1" baseline="-25000">
                <a:ea typeface="新細明體" panose="02020500000000000000" pitchFamily="18" charset="-120"/>
              </a:rPr>
              <a:t>iq</a:t>
            </a:r>
            <a:endParaRPr lang="en-US" altLang="zh-TW" sz="2400">
              <a:ea typeface="新細明體" panose="02020500000000000000" pitchFamily="18" charset="-120"/>
            </a:endParaRPr>
          </a:p>
          <a:p>
            <a:pPr lvl="1">
              <a:lnSpc>
                <a:spcPct val="90000"/>
              </a:lnSpc>
            </a:pPr>
            <a:endParaRPr lang="en-US" altLang="zh-TW" sz="2000">
              <a:ea typeface="新細明體" panose="02020500000000000000" pitchFamily="18" charset="-120"/>
            </a:endParaRPr>
          </a:p>
          <a:p>
            <a:pPr lvl="1">
              <a:lnSpc>
                <a:spcPct val="90000"/>
              </a:lnSpc>
              <a:buFontTx/>
              <a:buNone/>
            </a:pPr>
            <a:r>
              <a:rPr lang="en-US" altLang="zh-TW" sz="2000">
                <a:ea typeface="新細明體" panose="02020500000000000000" pitchFamily="18" charset="-120"/>
              </a:rPr>
              <a:t>    where </a:t>
            </a:r>
            <a:r>
              <a:rPr lang="en-US" altLang="zh-TW" sz="2000" i="1">
                <a:ea typeface="新細明體" panose="02020500000000000000" pitchFamily="18" charset="-120"/>
              </a:rPr>
              <a:t>w</a:t>
            </a:r>
            <a:r>
              <a:rPr lang="en-US" altLang="zh-TW" sz="2000" i="1" baseline="-25000">
                <a:ea typeface="新細明體" panose="02020500000000000000" pitchFamily="18" charset="-120"/>
              </a:rPr>
              <a:t>ij</a:t>
            </a:r>
            <a:r>
              <a:rPr lang="en-US" altLang="zh-TW" sz="2000" i="1">
                <a:ea typeface="新細明體" panose="02020500000000000000" pitchFamily="18" charset="-120"/>
              </a:rPr>
              <a:t> </a:t>
            </a:r>
            <a:r>
              <a:rPr lang="en-US" altLang="zh-TW" sz="2000">
                <a:ea typeface="新細明體" panose="02020500000000000000" pitchFamily="18" charset="-120"/>
              </a:rPr>
              <a:t>is the weight of term </a:t>
            </a:r>
            <a:r>
              <a:rPr lang="en-US" altLang="zh-TW" sz="2000" i="1">
                <a:ea typeface="新細明體" panose="02020500000000000000" pitchFamily="18" charset="-120"/>
              </a:rPr>
              <a:t>i</a:t>
            </a:r>
            <a:r>
              <a:rPr lang="en-US" altLang="zh-TW" sz="2000">
                <a:ea typeface="新細明體" panose="02020500000000000000" pitchFamily="18" charset="-120"/>
              </a:rPr>
              <a:t> in document </a:t>
            </a:r>
            <a:r>
              <a:rPr lang="en-US" altLang="zh-TW" sz="2000" i="1">
                <a:ea typeface="新細明體" panose="02020500000000000000" pitchFamily="18" charset="-120"/>
              </a:rPr>
              <a:t>j </a:t>
            </a:r>
            <a:r>
              <a:rPr lang="en-US" altLang="zh-TW" sz="2000">
                <a:ea typeface="新細明體" panose="02020500000000000000" pitchFamily="18" charset="-120"/>
              </a:rPr>
              <a:t>and</a:t>
            </a:r>
            <a:r>
              <a:rPr lang="en-US" altLang="zh-TW" sz="2000" i="1">
                <a:ea typeface="新細明體" panose="02020500000000000000" pitchFamily="18" charset="-120"/>
                <a:sym typeface="Symbol" pitchFamily="2" charset="2"/>
              </a:rPr>
              <a:t> </a:t>
            </a:r>
            <a:r>
              <a:rPr lang="en-US" altLang="zh-TW" sz="2000" i="1">
                <a:ea typeface="新細明體" panose="02020500000000000000" pitchFamily="18" charset="-120"/>
              </a:rPr>
              <a:t>w</a:t>
            </a:r>
            <a:r>
              <a:rPr lang="en-US" altLang="zh-TW" sz="2000" i="1" baseline="-25000">
                <a:ea typeface="新細明體" panose="02020500000000000000" pitchFamily="18" charset="-120"/>
              </a:rPr>
              <a:t>iq </a:t>
            </a:r>
            <a:r>
              <a:rPr lang="en-US" altLang="zh-TW" sz="2000">
                <a:ea typeface="新細明體" panose="02020500000000000000" pitchFamily="18" charset="-120"/>
              </a:rPr>
              <a:t>is the weight of term </a:t>
            </a:r>
            <a:r>
              <a:rPr lang="en-US" altLang="zh-TW" sz="2000" i="1">
                <a:ea typeface="新細明體" panose="02020500000000000000" pitchFamily="18" charset="-120"/>
              </a:rPr>
              <a:t>i </a:t>
            </a:r>
            <a:r>
              <a:rPr lang="en-US" altLang="zh-TW" sz="2000">
                <a:ea typeface="新細明體" panose="02020500000000000000" pitchFamily="18" charset="-120"/>
              </a:rPr>
              <a:t>in the query</a:t>
            </a:r>
          </a:p>
          <a:p>
            <a:pPr>
              <a:lnSpc>
                <a:spcPct val="90000"/>
              </a:lnSpc>
            </a:pPr>
            <a:r>
              <a:rPr lang="en-US" altLang="zh-TW" sz="2400">
                <a:ea typeface="新細明體" panose="02020500000000000000" pitchFamily="18" charset="-120"/>
              </a:rPr>
              <a:t>For binary vectors, the inner product is the number of matched query terms in the document (size of intersection).</a:t>
            </a:r>
          </a:p>
          <a:p>
            <a:pPr>
              <a:lnSpc>
                <a:spcPct val="90000"/>
              </a:lnSpc>
            </a:pPr>
            <a:r>
              <a:rPr lang="en-US" altLang="zh-TW" sz="2400">
                <a:ea typeface="新細明體" panose="02020500000000000000" pitchFamily="18" charset="-120"/>
              </a:rPr>
              <a:t>For weighted term vectors, it is the sum of the products of the weights of the matched terms.</a:t>
            </a:r>
            <a:br>
              <a:rPr lang="en-US" altLang="zh-TW" sz="2400">
                <a:ea typeface="新細明體" panose="02020500000000000000" pitchFamily="18" charset="-120"/>
              </a:rPr>
            </a:br>
            <a:endParaRPr lang="en-US" altLang="zh-TW" sz="2400">
              <a:ea typeface="新細明體" panose="02020500000000000000" pitchFamily="18" charset="-120"/>
            </a:endParaRPr>
          </a:p>
        </p:txBody>
      </p:sp>
      <p:graphicFrame>
        <p:nvGraphicFramePr>
          <p:cNvPr id="141315" name="Object 2">
            <a:extLst>
              <a:ext uri="{FF2B5EF4-FFF2-40B4-BE49-F238E27FC236}">
                <a16:creationId xmlns:a16="http://schemas.microsoft.com/office/drawing/2014/main" id="{34476361-E4FF-EDEA-BFF6-E55BC9A4F6F7}"/>
              </a:ext>
            </a:extLst>
          </p:cNvPr>
          <p:cNvGraphicFramePr>
            <a:graphicFrameLocks noChangeAspect="1"/>
          </p:cNvGraphicFramePr>
          <p:nvPr/>
        </p:nvGraphicFramePr>
        <p:xfrm>
          <a:off x="4419600" y="2438400"/>
          <a:ext cx="750888" cy="1211263"/>
        </p:xfrm>
        <a:graphic>
          <a:graphicData uri="http://schemas.openxmlformats.org/presentationml/2006/ole">
            <mc:AlternateContent xmlns:mc="http://schemas.openxmlformats.org/markup-compatibility/2006">
              <mc:Choice xmlns:v="urn:schemas-microsoft-com:vml" Requires="v">
                <p:oleObj name="Equation" r:id="rId2" imgW="292100" imgH="431800" progId="Equation.3">
                  <p:embed/>
                </p:oleObj>
              </mc:Choice>
              <mc:Fallback>
                <p:oleObj name="Equation" r:id="rId2" imgW="292100" imgH="431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438400"/>
                        <a:ext cx="750888" cy="121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a:extLst>
              <a:ext uri="{FF2B5EF4-FFF2-40B4-BE49-F238E27FC236}">
                <a16:creationId xmlns:a16="http://schemas.microsoft.com/office/drawing/2014/main" id="{2AAB4B2E-273D-E8EA-B1EC-CD7DAF130378}"/>
              </a:ext>
            </a:extLst>
          </p:cNvPr>
          <p:cNvSpPr>
            <a:spLocks noGrp="1" noChangeArrowheads="1"/>
          </p:cNvSpPr>
          <p:nvPr>
            <p:ph type="title"/>
          </p:nvPr>
        </p:nvSpPr>
        <p:spPr>
          <a:xfrm>
            <a:off x="609600" y="457200"/>
            <a:ext cx="7772400" cy="1143000"/>
          </a:xfrm>
        </p:spPr>
        <p:txBody>
          <a:bodyPr/>
          <a:lstStyle/>
          <a:p>
            <a:r>
              <a:rPr lang="en-US" altLang="zh-TW" sz="4800">
                <a:ea typeface="新細明體" panose="02020500000000000000" pitchFamily="18" charset="-120"/>
              </a:rPr>
              <a:t>Cosine Similarity Measure</a:t>
            </a:r>
          </a:p>
        </p:txBody>
      </p:sp>
      <p:sp>
        <p:nvSpPr>
          <p:cNvPr id="142338" name="Rectangle 3">
            <a:extLst>
              <a:ext uri="{FF2B5EF4-FFF2-40B4-BE49-F238E27FC236}">
                <a16:creationId xmlns:a16="http://schemas.microsoft.com/office/drawing/2014/main" id="{2C7C51FB-6EF6-C39B-9676-87A6C484BDDC}"/>
              </a:ext>
            </a:extLst>
          </p:cNvPr>
          <p:cNvSpPr>
            <a:spLocks noGrp="1" noChangeArrowheads="1"/>
          </p:cNvSpPr>
          <p:nvPr>
            <p:ph type="body" idx="1"/>
          </p:nvPr>
        </p:nvSpPr>
        <p:spPr>
          <a:xfrm>
            <a:off x="838200" y="1676400"/>
            <a:ext cx="5638800" cy="1082675"/>
          </a:xfrm>
        </p:spPr>
        <p:txBody>
          <a:bodyPr/>
          <a:lstStyle/>
          <a:p>
            <a:pPr>
              <a:lnSpc>
                <a:spcPct val="90000"/>
              </a:lnSpc>
            </a:pPr>
            <a:r>
              <a:rPr lang="en-US" altLang="zh-TW" sz="2800">
                <a:ea typeface="新細明體" panose="02020500000000000000" pitchFamily="18" charset="-120"/>
              </a:rPr>
              <a:t>Cosine similarity measures the cosine of the angle between two vectors.</a:t>
            </a:r>
          </a:p>
          <a:p>
            <a:pPr>
              <a:lnSpc>
                <a:spcPct val="90000"/>
              </a:lnSpc>
            </a:pPr>
            <a:r>
              <a:rPr lang="en-US" altLang="zh-TW" sz="2800">
                <a:ea typeface="新細明體" panose="02020500000000000000" pitchFamily="18" charset="-120"/>
              </a:rPr>
              <a:t>Inner product </a:t>
            </a:r>
            <a:r>
              <a:rPr lang="en-US" altLang="zh-TW" sz="2800">
                <a:solidFill>
                  <a:srgbClr val="FF3300"/>
                </a:solidFill>
                <a:ea typeface="新細明體" panose="02020500000000000000" pitchFamily="18" charset="-120"/>
              </a:rPr>
              <a:t>normalized</a:t>
            </a:r>
            <a:r>
              <a:rPr lang="en-US" altLang="zh-TW" sz="2800">
                <a:ea typeface="新細明體" panose="02020500000000000000" pitchFamily="18" charset="-120"/>
              </a:rPr>
              <a:t> by the vector lengths.</a:t>
            </a:r>
          </a:p>
          <a:p>
            <a:pPr>
              <a:lnSpc>
                <a:spcPct val="90000"/>
              </a:lnSpc>
              <a:buFontTx/>
              <a:buNone/>
            </a:pPr>
            <a:r>
              <a:rPr lang="en-US" altLang="zh-TW" sz="2400">
                <a:ea typeface="新細明體" panose="02020500000000000000" pitchFamily="18" charset="-120"/>
              </a:rPr>
              <a:t>   </a:t>
            </a:r>
          </a:p>
        </p:txBody>
      </p:sp>
      <p:grpSp>
        <p:nvGrpSpPr>
          <p:cNvPr id="142339" name="Group 4">
            <a:extLst>
              <a:ext uri="{FF2B5EF4-FFF2-40B4-BE49-F238E27FC236}">
                <a16:creationId xmlns:a16="http://schemas.microsoft.com/office/drawing/2014/main" id="{6E745F37-F4A4-BF02-7103-8C813ECE5A18}"/>
              </a:ext>
            </a:extLst>
          </p:cNvPr>
          <p:cNvGrpSpPr>
            <a:grpSpLocks/>
          </p:cNvGrpSpPr>
          <p:nvPr/>
        </p:nvGrpSpPr>
        <p:grpSpPr bwMode="auto">
          <a:xfrm>
            <a:off x="6096000" y="1295400"/>
            <a:ext cx="2487613" cy="3033713"/>
            <a:chOff x="3978" y="2152"/>
            <a:chExt cx="1567" cy="1911"/>
          </a:xfrm>
        </p:grpSpPr>
        <p:sp>
          <p:nvSpPr>
            <p:cNvPr id="142342" name="Text Box 5">
              <a:extLst>
                <a:ext uri="{FF2B5EF4-FFF2-40B4-BE49-F238E27FC236}">
                  <a16:creationId xmlns:a16="http://schemas.microsoft.com/office/drawing/2014/main" id="{2417BA90-ED9F-0E25-0E1B-EF4C051814F5}"/>
                </a:ext>
              </a:extLst>
            </p:cNvPr>
            <p:cNvSpPr txBox="1">
              <a:spLocks noChangeArrowheads="1"/>
            </p:cNvSpPr>
            <p:nvPr/>
          </p:nvSpPr>
          <p:spPr bwMode="auto">
            <a:xfrm>
              <a:off x="4445" y="3222"/>
              <a:ext cx="2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kumimoji="1" lang="zh-TW" altLang="en-US" sz="2000" i="1">
                  <a:latin typeface="Symbol" pitchFamily="2" charset="2"/>
                  <a:ea typeface="新細明體" panose="02020500000000000000" pitchFamily="18" charset="-120"/>
                  <a:sym typeface="Symbol" pitchFamily="2" charset="2"/>
                </a:rPr>
                <a:t></a:t>
              </a:r>
              <a:r>
                <a:rPr kumimoji="1" lang="zh-TW" altLang="en-US" sz="2000" baseline="-25000">
                  <a:latin typeface="Symbol" pitchFamily="2" charset="2"/>
                  <a:ea typeface="新細明體" panose="02020500000000000000" pitchFamily="18" charset="-120"/>
                  <a:sym typeface="Symbol" pitchFamily="2" charset="2"/>
                </a:rPr>
                <a:t>2</a:t>
              </a:r>
              <a:endParaRPr kumimoji="1" lang="zh-TW" altLang="en-US" sz="2000">
                <a:ea typeface="新細明體" panose="02020500000000000000" pitchFamily="18" charset="-120"/>
              </a:endParaRPr>
            </a:p>
          </p:txBody>
        </p:sp>
        <p:sp>
          <p:nvSpPr>
            <p:cNvPr id="142343" name="Text Box 6">
              <a:extLst>
                <a:ext uri="{FF2B5EF4-FFF2-40B4-BE49-F238E27FC236}">
                  <a16:creationId xmlns:a16="http://schemas.microsoft.com/office/drawing/2014/main" id="{66102565-5031-3D70-A10E-845AFF586936}"/>
                </a:ext>
              </a:extLst>
            </p:cNvPr>
            <p:cNvSpPr txBox="1">
              <a:spLocks noChangeArrowheads="1"/>
            </p:cNvSpPr>
            <p:nvPr/>
          </p:nvSpPr>
          <p:spPr bwMode="auto">
            <a:xfrm>
              <a:off x="4808" y="2159"/>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kumimoji="1" lang="en-US" altLang="zh-TW" sz="2000" i="1">
                  <a:ea typeface="新細明體" panose="02020500000000000000" pitchFamily="18" charset="-120"/>
                </a:rPr>
                <a:t>t</a:t>
              </a:r>
              <a:r>
                <a:rPr kumimoji="1" lang="en-US" altLang="zh-TW" sz="2000" i="1" baseline="-25000">
                  <a:ea typeface="新細明體" panose="02020500000000000000" pitchFamily="18" charset="-120"/>
                </a:rPr>
                <a:t>3</a:t>
              </a:r>
              <a:endParaRPr kumimoji="1" lang="en-US" altLang="zh-TW" sz="2000">
                <a:ea typeface="新細明體" panose="02020500000000000000" pitchFamily="18" charset="-120"/>
              </a:endParaRPr>
            </a:p>
          </p:txBody>
        </p:sp>
        <p:sp>
          <p:nvSpPr>
            <p:cNvPr id="142344" name="Line 7">
              <a:extLst>
                <a:ext uri="{FF2B5EF4-FFF2-40B4-BE49-F238E27FC236}">
                  <a16:creationId xmlns:a16="http://schemas.microsoft.com/office/drawing/2014/main" id="{CF3D790F-580E-3FC5-B8DA-E9A722167B89}"/>
                </a:ext>
              </a:extLst>
            </p:cNvPr>
            <p:cNvSpPr>
              <a:spLocks noChangeShapeType="1"/>
            </p:cNvSpPr>
            <p:nvPr/>
          </p:nvSpPr>
          <p:spPr bwMode="auto">
            <a:xfrm>
              <a:off x="4789" y="3331"/>
              <a:ext cx="72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42345" name="Line 8">
              <a:extLst>
                <a:ext uri="{FF2B5EF4-FFF2-40B4-BE49-F238E27FC236}">
                  <a16:creationId xmlns:a16="http://schemas.microsoft.com/office/drawing/2014/main" id="{83F6BD09-8DBE-80A7-FD9A-1DD4DC988967}"/>
                </a:ext>
              </a:extLst>
            </p:cNvPr>
            <p:cNvSpPr>
              <a:spLocks noChangeShapeType="1"/>
            </p:cNvSpPr>
            <p:nvPr/>
          </p:nvSpPr>
          <p:spPr bwMode="auto">
            <a:xfrm flipH="1">
              <a:off x="4103" y="3329"/>
              <a:ext cx="681" cy="7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42346" name="Line 9">
              <a:extLst>
                <a:ext uri="{FF2B5EF4-FFF2-40B4-BE49-F238E27FC236}">
                  <a16:creationId xmlns:a16="http://schemas.microsoft.com/office/drawing/2014/main" id="{37706E5D-3C62-59AA-3902-AF3FDA4F0E46}"/>
                </a:ext>
              </a:extLst>
            </p:cNvPr>
            <p:cNvSpPr>
              <a:spLocks noChangeShapeType="1"/>
            </p:cNvSpPr>
            <p:nvPr/>
          </p:nvSpPr>
          <p:spPr bwMode="auto">
            <a:xfrm flipV="1">
              <a:off x="4784" y="2152"/>
              <a:ext cx="0" cy="11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42347" name="Line 10">
              <a:extLst>
                <a:ext uri="{FF2B5EF4-FFF2-40B4-BE49-F238E27FC236}">
                  <a16:creationId xmlns:a16="http://schemas.microsoft.com/office/drawing/2014/main" id="{6C7018D1-C664-C883-E22E-AE980DA53AFE}"/>
                </a:ext>
              </a:extLst>
            </p:cNvPr>
            <p:cNvSpPr>
              <a:spLocks noChangeShapeType="1"/>
            </p:cNvSpPr>
            <p:nvPr/>
          </p:nvSpPr>
          <p:spPr bwMode="auto">
            <a:xfrm flipH="1" flipV="1">
              <a:off x="4481" y="2843"/>
              <a:ext cx="294" cy="484"/>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42348" name="Line 11">
              <a:extLst>
                <a:ext uri="{FF2B5EF4-FFF2-40B4-BE49-F238E27FC236}">
                  <a16:creationId xmlns:a16="http://schemas.microsoft.com/office/drawing/2014/main" id="{5E0937D6-1DD3-9F59-ADA7-460E3E2FA889}"/>
                </a:ext>
              </a:extLst>
            </p:cNvPr>
            <p:cNvSpPr>
              <a:spLocks noChangeShapeType="1"/>
            </p:cNvSpPr>
            <p:nvPr/>
          </p:nvSpPr>
          <p:spPr bwMode="auto">
            <a:xfrm flipH="1">
              <a:off x="4416" y="3321"/>
              <a:ext cx="363" cy="734"/>
            </a:xfrm>
            <a:prstGeom prst="line">
              <a:avLst/>
            </a:prstGeom>
            <a:noFill/>
            <a:ln w="57150">
              <a:solidFill>
                <a:srgbClr val="F83F2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42349" name="Line 12">
              <a:extLst>
                <a:ext uri="{FF2B5EF4-FFF2-40B4-BE49-F238E27FC236}">
                  <a16:creationId xmlns:a16="http://schemas.microsoft.com/office/drawing/2014/main" id="{99464221-11C6-4BA3-533F-C9CFDDBB7018}"/>
                </a:ext>
              </a:extLst>
            </p:cNvPr>
            <p:cNvSpPr>
              <a:spLocks noChangeShapeType="1"/>
            </p:cNvSpPr>
            <p:nvPr/>
          </p:nvSpPr>
          <p:spPr bwMode="auto">
            <a:xfrm flipV="1">
              <a:off x="4784" y="2938"/>
              <a:ext cx="0" cy="39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42350" name="Text Box 13">
              <a:extLst>
                <a:ext uri="{FF2B5EF4-FFF2-40B4-BE49-F238E27FC236}">
                  <a16:creationId xmlns:a16="http://schemas.microsoft.com/office/drawing/2014/main" id="{AAAC0BA4-D429-D333-3639-1927EF52F554}"/>
                </a:ext>
              </a:extLst>
            </p:cNvPr>
            <p:cNvSpPr txBox="1">
              <a:spLocks noChangeArrowheads="1"/>
            </p:cNvSpPr>
            <p:nvPr/>
          </p:nvSpPr>
          <p:spPr bwMode="auto">
            <a:xfrm>
              <a:off x="5333" y="328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kumimoji="1" lang="en-US" altLang="zh-TW" sz="2000" i="1">
                  <a:ea typeface="新細明體" panose="02020500000000000000" pitchFamily="18" charset="-120"/>
                </a:rPr>
                <a:t>t</a:t>
              </a:r>
              <a:r>
                <a:rPr kumimoji="1" lang="en-US" altLang="zh-TW" sz="2000" i="1" baseline="-25000">
                  <a:ea typeface="新細明體" panose="02020500000000000000" pitchFamily="18" charset="-120"/>
                </a:rPr>
                <a:t>1</a:t>
              </a:r>
              <a:endParaRPr kumimoji="1" lang="en-US" altLang="zh-TW" sz="2000">
                <a:ea typeface="新細明體" panose="02020500000000000000" pitchFamily="18" charset="-120"/>
              </a:endParaRPr>
            </a:p>
          </p:txBody>
        </p:sp>
        <p:sp>
          <p:nvSpPr>
            <p:cNvPr id="142351" name="Text Box 14">
              <a:extLst>
                <a:ext uri="{FF2B5EF4-FFF2-40B4-BE49-F238E27FC236}">
                  <a16:creationId xmlns:a16="http://schemas.microsoft.com/office/drawing/2014/main" id="{4C200203-A49E-2B52-8573-719C1B42A291}"/>
                </a:ext>
              </a:extLst>
            </p:cNvPr>
            <p:cNvSpPr txBox="1">
              <a:spLocks noChangeArrowheads="1"/>
            </p:cNvSpPr>
            <p:nvPr/>
          </p:nvSpPr>
          <p:spPr bwMode="auto">
            <a:xfrm>
              <a:off x="3978" y="3733"/>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kumimoji="1" lang="en-US" altLang="zh-TW" sz="2000" i="1">
                  <a:ea typeface="新細明體" panose="02020500000000000000" pitchFamily="18" charset="-120"/>
                </a:rPr>
                <a:t>t</a:t>
              </a:r>
              <a:r>
                <a:rPr kumimoji="1" lang="en-US" altLang="zh-TW" sz="2000" i="1" baseline="-25000">
                  <a:ea typeface="新細明體" panose="02020500000000000000" pitchFamily="18" charset="-120"/>
                </a:rPr>
                <a:t>2</a:t>
              </a:r>
              <a:endParaRPr kumimoji="1" lang="en-US" altLang="zh-TW" sz="2000">
                <a:ea typeface="新細明體" panose="02020500000000000000" pitchFamily="18" charset="-120"/>
              </a:endParaRPr>
            </a:p>
          </p:txBody>
        </p:sp>
        <p:sp>
          <p:nvSpPr>
            <p:cNvPr id="142352" name="Text Box 15">
              <a:extLst>
                <a:ext uri="{FF2B5EF4-FFF2-40B4-BE49-F238E27FC236}">
                  <a16:creationId xmlns:a16="http://schemas.microsoft.com/office/drawing/2014/main" id="{249BEE07-8DD1-04E0-54C9-4B59996B6E3C}"/>
                </a:ext>
              </a:extLst>
            </p:cNvPr>
            <p:cNvSpPr txBox="1">
              <a:spLocks noChangeArrowheads="1"/>
            </p:cNvSpPr>
            <p:nvPr/>
          </p:nvSpPr>
          <p:spPr bwMode="auto">
            <a:xfrm>
              <a:off x="4273" y="2911"/>
              <a:ext cx="3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kumimoji="1" lang="en-US" altLang="zh-TW" sz="2400" i="1">
                  <a:ea typeface="新細明體" panose="02020500000000000000" pitchFamily="18" charset="-120"/>
                </a:rPr>
                <a:t>D</a:t>
              </a:r>
              <a:r>
                <a:rPr kumimoji="1" lang="en-US" altLang="zh-TW" sz="2400" i="1" baseline="-25000">
                  <a:ea typeface="新細明體" panose="02020500000000000000" pitchFamily="18" charset="-120"/>
                </a:rPr>
                <a:t>1</a:t>
              </a:r>
            </a:p>
          </p:txBody>
        </p:sp>
        <p:sp>
          <p:nvSpPr>
            <p:cNvPr id="142353" name="Text Box 16">
              <a:extLst>
                <a:ext uri="{FF2B5EF4-FFF2-40B4-BE49-F238E27FC236}">
                  <a16:creationId xmlns:a16="http://schemas.microsoft.com/office/drawing/2014/main" id="{93808F8C-B3B9-31FB-D663-1DA966F88D07}"/>
                </a:ext>
              </a:extLst>
            </p:cNvPr>
            <p:cNvSpPr txBox="1">
              <a:spLocks noChangeArrowheads="1"/>
            </p:cNvSpPr>
            <p:nvPr/>
          </p:nvSpPr>
          <p:spPr bwMode="auto">
            <a:xfrm>
              <a:off x="4498" y="3764"/>
              <a:ext cx="3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kumimoji="1" lang="en-US" altLang="zh-TW" sz="2400" i="1">
                  <a:ea typeface="新細明體" panose="02020500000000000000" pitchFamily="18" charset="-120"/>
                </a:rPr>
                <a:t>D</a:t>
              </a:r>
              <a:r>
                <a:rPr kumimoji="1" lang="en-US" altLang="zh-TW" sz="2400" i="1" baseline="-25000">
                  <a:ea typeface="新細明體" panose="02020500000000000000" pitchFamily="18" charset="-120"/>
                </a:rPr>
                <a:t>2</a:t>
              </a:r>
            </a:p>
          </p:txBody>
        </p:sp>
        <p:sp>
          <p:nvSpPr>
            <p:cNvPr id="142354" name="Text Box 17">
              <a:extLst>
                <a:ext uri="{FF2B5EF4-FFF2-40B4-BE49-F238E27FC236}">
                  <a16:creationId xmlns:a16="http://schemas.microsoft.com/office/drawing/2014/main" id="{6782C049-A44C-4581-A7A2-7F89A67AE20F}"/>
                </a:ext>
              </a:extLst>
            </p:cNvPr>
            <p:cNvSpPr txBox="1">
              <a:spLocks noChangeArrowheads="1"/>
            </p:cNvSpPr>
            <p:nvPr/>
          </p:nvSpPr>
          <p:spPr bwMode="auto">
            <a:xfrm>
              <a:off x="4824" y="3019"/>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kumimoji="1" lang="en-US" altLang="zh-TW" sz="2400" i="1">
                  <a:ea typeface="新細明體" panose="02020500000000000000" pitchFamily="18" charset="-120"/>
                </a:rPr>
                <a:t>Q</a:t>
              </a:r>
              <a:endParaRPr kumimoji="1" lang="en-US" altLang="zh-TW" sz="2000">
                <a:ea typeface="新細明體" panose="02020500000000000000" pitchFamily="18" charset="-120"/>
              </a:endParaRPr>
            </a:p>
          </p:txBody>
        </p:sp>
        <p:sp>
          <p:nvSpPr>
            <p:cNvPr id="142355" name="Arc 18">
              <a:extLst>
                <a:ext uri="{FF2B5EF4-FFF2-40B4-BE49-F238E27FC236}">
                  <a16:creationId xmlns:a16="http://schemas.microsoft.com/office/drawing/2014/main" id="{7E1010EA-6BD2-ADA4-EED4-D909C2B0F81B}"/>
                </a:ext>
              </a:extLst>
            </p:cNvPr>
            <p:cNvSpPr>
              <a:spLocks/>
            </p:cNvSpPr>
            <p:nvPr/>
          </p:nvSpPr>
          <p:spPr bwMode="auto">
            <a:xfrm>
              <a:off x="4576" y="2921"/>
              <a:ext cx="196" cy="96"/>
            </a:xfrm>
            <a:custGeom>
              <a:avLst/>
              <a:gdLst>
                <a:gd name="T0" fmla="*/ 0 w 29671"/>
                <a:gd name="T1" fmla="*/ 0 h 21600"/>
                <a:gd name="T2" fmla="*/ 0 w 29671"/>
                <a:gd name="T3" fmla="*/ 0 h 21600"/>
                <a:gd name="T4" fmla="*/ 0 w 29671"/>
                <a:gd name="T5" fmla="*/ 0 h 21600"/>
                <a:gd name="T6" fmla="*/ 0 60000 65536"/>
                <a:gd name="T7" fmla="*/ 0 60000 65536"/>
                <a:gd name="T8" fmla="*/ 0 60000 65536"/>
                <a:gd name="T9" fmla="*/ 0 w 29671"/>
                <a:gd name="T10" fmla="*/ 0 h 21600"/>
                <a:gd name="T11" fmla="*/ 29671 w 29671"/>
                <a:gd name="T12" fmla="*/ 21600 h 21600"/>
              </a:gdLst>
              <a:ahLst/>
              <a:cxnLst>
                <a:cxn ang="T6">
                  <a:pos x="T0" y="T1"/>
                </a:cxn>
                <a:cxn ang="T7">
                  <a:pos x="T2" y="T3"/>
                </a:cxn>
                <a:cxn ang="T8">
                  <a:pos x="T4" y="T5"/>
                </a:cxn>
              </a:cxnLst>
              <a:rect l="T9" t="T10" r="T11" b="T12"/>
              <a:pathLst>
                <a:path w="29671" h="21600" fill="none" extrusionOk="0">
                  <a:moveTo>
                    <a:pt x="-1" y="1564"/>
                  </a:moveTo>
                  <a:cubicBezTo>
                    <a:pt x="2565" y="531"/>
                    <a:pt x="5305" y="-1"/>
                    <a:pt x="8071" y="-1"/>
                  </a:cubicBezTo>
                  <a:cubicBezTo>
                    <a:pt x="20000" y="-1"/>
                    <a:pt x="29671" y="9670"/>
                    <a:pt x="29671" y="21600"/>
                  </a:cubicBezTo>
                </a:path>
                <a:path w="29671" h="21600" stroke="0" extrusionOk="0">
                  <a:moveTo>
                    <a:pt x="-1" y="1564"/>
                  </a:moveTo>
                  <a:cubicBezTo>
                    <a:pt x="2565" y="531"/>
                    <a:pt x="5305" y="-1"/>
                    <a:pt x="8071" y="-1"/>
                  </a:cubicBezTo>
                  <a:cubicBezTo>
                    <a:pt x="20000" y="-1"/>
                    <a:pt x="29671" y="9670"/>
                    <a:pt x="29671" y="21600"/>
                  </a:cubicBezTo>
                  <a:lnTo>
                    <a:pt x="8071" y="21600"/>
                  </a:lnTo>
                  <a:lnTo>
                    <a:pt x="-1" y="1564"/>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42356" name="Arc 19">
              <a:extLst>
                <a:ext uri="{FF2B5EF4-FFF2-40B4-BE49-F238E27FC236}">
                  <a16:creationId xmlns:a16="http://schemas.microsoft.com/office/drawing/2014/main" id="{8C21B96C-5178-1F52-7145-2E0264A547E9}"/>
                </a:ext>
              </a:extLst>
            </p:cNvPr>
            <p:cNvSpPr>
              <a:spLocks/>
            </p:cNvSpPr>
            <p:nvPr/>
          </p:nvSpPr>
          <p:spPr bwMode="auto">
            <a:xfrm flipH="1">
              <a:off x="4627" y="3102"/>
              <a:ext cx="125" cy="5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42357" name="Text Box 20">
              <a:extLst>
                <a:ext uri="{FF2B5EF4-FFF2-40B4-BE49-F238E27FC236}">
                  <a16:creationId xmlns:a16="http://schemas.microsoft.com/office/drawing/2014/main" id="{9DF92967-42DE-1CAB-F0F2-5023259CC479}"/>
                </a:ext>
              </a:extLst>
            </p:cNvPr>
            <p:cNvSpPr txBox="1">
              <a:spLocks noChangeArrowheads="1"/>
            </p:cNvSpPr>
            <p:nvPr/>
          </p:nvSpPr>
          <p:spPr bwMode="auto">
            <a:xfrm>
              <a:off x="4512" y="2598"/>
              <a:ext cx="2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kumimoji="1" lang="zh-TW" altLang="en-US" sz="2000" i="1">
                  <a:latin typeface="Symbol" pitchFamily="2" charset="2"/>
                  <a:ea typeface="新細明體" panose="02020500000000000000" pitchFamily="18" charset="-120"/>
                  <a:sym typeface="Symbol" pitchFamily="2" charset="2"/>
                </a:rPr>
                <a:t></a:t>
              </a:r>
              <a:r>
                <a:rPr kumimoji="1" lang="zh-TW" altLang="en-US" sz="2000" baseline="-25000">
                  <a:latin typeface="Symbol" pitchFamily="2" charset="2"/>
                  <a:ea typeface="新細明體" panose="02020500000000000000" pitchFamily="18" charset="-120"/>
                  <a:sym typeface="Symbol" pitchFamily="2" charset="2"/>
                </a:rPr>
                <a:t>1</a:t>
              </a:r>
              <a:endParaRPr kumimoji="1" lang="zh-TW" altLang="en-US" sz="2000">
                <a:ea typeface="新細明體" panose="02020500000000000000" pitchFamily="18" charset="-120"/>
              </a:endParaRPr>
            </a:p>
          </p:txBody>
        </p:sp>
      </p:grpSp>
      <p:graphicFrame>
        <p:nvGraphicFramePr>
          <p:cNvPr id="142340" name="Object 2">
            <a:extLst>
              <a:ext uri="{FF2B5EF4-FFF2-40B4-BE49-F238E27FC236}">
                <a16:creationId xmlns:a16="http://schemas.microsoft.com/office/drawing/2014/main" id="{6E45E989-180F-A732-39E1-4313BAAD55A5}"/>
              </a:ext>
            </a:extLst>
          </p:cNvPr>
          <p:cNvGraphicFramePr>
            <a:graphicFrameLocks noChangeAspect="1"/>
          </p:cNvGraphicFramePr>
          <p:nvPr>
            <p:extLst>
              <p:ext uri="{D42A27DB-BD31-4B8C-83A1-F6EECF244321}">
                <p14:modId xmlns:p14="http://schemas.microsoft.com/office/powerpoint/2010/main" val="3570117006"/>
              </p:ext>
            </p:extLst>
          </p:nvPr>
        </p:nvGraphicFramePr>
        <p:xfrm>
          <a:off x="3028950" y="4535488"/>
          <a:ext cx="3403600" cy="1052513"/>
        </p:xfrm>
        <a:graphic>
          <a:graphicData uri="http://schemas.openxmlformats.org/presentationml/2006/ole">
            <mc:AlternateContent xmlns:mc="http://schemas.openxmlformats.org/markup-compatibility/2006">
              <mc:Choice xmlns:v="urn:schemas-microsoft-com:vml" Requires="v">
                <p:oleObj name="Microsoft Equation 3.0" r:id="rId2" imgW="1866900" imgH="889000" progId="Equation.3">
                  <p:embed/>
                </p:oleObj>
              </mc:Choice>
              <mc:Fallback>
                <p:oleObj name="Microsoft Equation 3.0" r:id="rId2" imgW="1866900" imgH="8890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4535488"/>
                        <a:ext cx="3403600"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2341" name="Rectangle 22">
            <a:extLst>
              <a:ext uri="{FF2B5EF4-FFF2-40B4-BE49-F238E27FC236}">
                <a16:creationId xmlns:a16="http://schemas.microsoft.com/office/drawing/2014/main" id="{7AEDE44A-3F18-A609-3373-47D7287ECE9D}"/>
              </a:ext>
            </a:extLst>
          </p:cNvPr>
          <p:cNvSpPr>
            <a:spLocks noChangeArrowheads="1"/>
          </p:cNvSpPr>
          <p:nvPr/>
        </p:nvSpPr>
        <p:spPr bwMode="auto">
          <a:xfrm>
            <a:off x="914400" y="4953000"/>
            <a:ext cx="2430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kumimoji="1" lang="en-US" altLang="zh-TW" sz="2000">
                <a:ea typeface="新細明體" panose="02020500000000000000" pitchFamily="18" charset="-120"/>
              </a:rPr>
              <a:t>CosSim(</a:t>
            </a:r>
            <a:r>
              <a:rPr kumimoji="1" lang="en-US" altLang="zh-TW" sz="2000" b="1" i="1">
                <a:ea typeface="新細明體" panose="02020500000000000000" pitchFamily="18" charset="-120"/>
              </a:rPr>
              <a:t>d</a:t>
            </a:r>
            <a:r>
              <a:rPr kumimoji="1" lang="en-US" altLang="zh-TW" sz="2000" i="1" baseline="-25000">
                <a:ea typeface="新細明體" panose="02020500000000000000" pitchFamily="18" charset="-120"/>
              </a:rPr>
              <a:t>j</a:t>
            </a:r>
            <a:r>
              <a:rPr kumimoji="1" lang="en-US" altLang="zh-TW" sz="2000">
                <a:ea typeface="新細明體" panose="02020500000000000000" pitchFamily="18" charset="-120"/>
              </a:rPr>
              <a:t>, </a:t>
            </a:r>
            <a:r>
              <a:rPr kumimoji="1" lang="en-US" altLang="zh-TW" sz="2000" b="1" i="1">
                <a:ea typeface="新細明體" panose="02020500000000000000" pitchFamily="18" charset="-120"/>
              </a:rPr>
              <a:t>q</a:t>
            </a:r>
            <a:r>
              <a:rPr kumimoji="1" lang="en-US" altLang="zh-TW" sz="2000">
                <a:ea typeface="新細明體" panose="02020500000000000000" pitchFamily="18" charset="-120"/>
              </a:rPr>
              <a:t>) =</a:t>
            </a:r>
            <a:endParaRPr kumimoji="1" lang="zh-TW" altLang="en-US" sz="2000">
              <a:ea typeface="新細明體" panose="02020500000000000000" pitchFamily="18" charset="-12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a:extLst>
              <a:ext uri="{FF2B5EF4-FFF2-40B4-BE49-F238E27FC236}">
                <a16:creationId xmlns:a16="http://schemas.microsoft.com/office/drawing/2014/main" id="{7D9FD3D9-679C-F1DB-03C1-BBFAC69AFAB2}"/>
              </a:ext>
            </a:extLst>
          </p:cNvPr>
          <p:cNvSpPr>
            <a:spLocks noGrp="1" noChangeArrowheads="1"/>
          </p:cNvSpPr>
          <p:nvPr>
            <p:ph type="title"/>
          </p:nvPr>
        </p:nvSpPr>
        <p:spPr>
          <a:xfrm>
            <a:off x="609600" y="0"/>
            <a:ext cx="7772400" cy="1143000"/>
          </a:xfrm>
        </p:spPr>
        <p:txBody>
          <a:bodyPr/>
          <a:lstStyle/>
          <a:p>
            <a:r>
              <a:rPr lang="en-US" altLang="en-US">
                <a:ea typeface="ＭＳ Ｐゴシック" panose="020B0600070205080204" pitchFamily="34" charset="-128"/>
              </a:rPr>
              <a:t>Cosine Similarity Measure</a:t>
            </a:r>
          </a:p>
        </p:txBody>
      </p:sp>
      <p:pic>
        <p:nvPicPr>
          <p:cNvPr id="173058" name="Picture 8" descr="Screen shot 2011-02-07 at 10.29.35 AM.png">
            <a:extLst>
              <a:ext uri="{FF2B5EF4-FFF2-40B4-BE49-F238E27FC236}">
                <a16:creationId xmlns:a16="http://schemas.microsoft.com/office/drawing/2014/main" id="{FF821342-7BFA-E19D-BCC0-24D1683484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79375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D6533FA4-72AA-B42F-1CDE-DDFAB029AE12}"/>
              </a:ext>
            </a:extLst>
          </p:cNvPr>
          <p:cNvSpPr>
            <a:spLocks noGrp="1" noChangeArrowheads="1"/>
          </p:cNvSpPr>
          <p:nvPr>
            <p:ph type="title"/>
          </p:nvPr>
        </p:nvSpPr>
        <p:spPr/>
        <p:txBody>
          <a:bodyPr/>
          <a:lstStyle/>
          <a:p>
            <a:r>
              <a:rPr lang="en-US" altLang="en-US" sz="4000">
                <a:ea typeface="ＭＳ Ｐゴシック" panose="020B0600070205080204" pitchFamily="34" charset="-128"/>
              </a:rPr>
              <a:t>Properties of similarity or matching metrics</a:t>
            </a:r>
          </a:p>
        </p:txBody>
      </p:sp>
      <p:sp>
        <p:nvSpPr>
          <p:cNvPr id="143362" name="Rectangle 3">
            <a:extLst>
              <a:ext uri="{FF2B5EF4-FFF2-40B4-BE49-F238E27FC236}">
                <a16:creationId xmlns:a16="http://schemas.microsoft.com/office/drawing/2014/main" id="{0B948EB2-306A-2D46-7282-C5D2562462EC}"/>
              </a:ext>
            </a:extLst>
          </p:cNvPr>
          <p:cNvSpPr>
            <a:spLocks noGrp="1" noChangeArrowheads="1"/>
          </p:cNvSpPr>
          <p:nvPr>
            <p:ph type="body" idx="1"/>
          </p:nvPr>
        </p:nvSpPr>
        <p:spPr/>
        <p:txBody>
          <a:bodyPr/>
          <a:lstStyle/>
          <a:p>
            <a:pPr lvl="1">
              <a:buFont typeface="Symbol" pitchFamily="2" charset="2"/>
              <a:buChar char="s"/>
            </a:pPr>
            <a:r>
              <a:rPr lang="en-US" altLang="en-US">
                <a:ea typeface="ＭＳ Ｐゴシック" panose="020B0600070205080204" pitchFamily="34" charset="-128"/>
              </a:rPr>
              <a:t>is the similarity measure</a:t>
            </a:r>
            <a:endParaRPr lang="en-US" altLang="en-US">
              <a:ea typeface="ＭＳ Ｐゴシック" panose="020B0600070205080204" pitchFamily="34" charset="-128"/>
              <a:sym typeface="Symbol" pitchFamily="2" charset="2"/>
            </a:endParaRPr>
          </a:p>
          <a:p>
            <a:r>
              <a:rPr lang="en-US" altLang="en-US">
                <a:ea typeface="ＭＳ Ｐゴシック" panose="020B0600070205080204" pitchFamily="34" charset="-128"/>
                <a:sym typeface="Symbol" pitchFamily="2" charset="2"/>
              </a:rPr>
              <a:t>Symmetric</a:t>
            </a:r>
          </a:p>
          <a:p>
            <a:pPr lvl="1"/>
            <a:r>
              <a:rPr lang="en-US" altLang="en-US">
                <a:ea typeface="ＭＳ Ｐゴシック" panose="020B0600070205080204" pitchFamily="34" charset="-128"/>
                <a:sym typeface="Symbol" pitchFamily="2" charset="2"/>
              </a:rPr>
              <a:t>(D</a:t>
            </a:r>
            <a:r>
              <a:rPr lang="en-US" altLang="en-US" baseline="-25000">
                <a:ea typeface="ＭＳ Ｐゴシック" panose="020B0600070205080204" pitchFamily="34" charset="-128"/>
                <a:sym typeface="Symbol" pitchFamily="2" charset="2"/>
              </a:rPr>
              <a:t>i</a:t>
            </a:r>
            <a:r>
              <a:rPr lang="en-US" altLang="en-US">
                <a:ea typeface="ＭＳ Ｐゴシック" panose="020B0600070205080204" pitchFamily="34" charset="-128"/>
                <a:sym typeface="Symbol" pitchFamily="2" charset="2"/>
              </a:rPr>
              <a:t>,D</a:t>
            </a:r>
            <a:r>
              <a:rPr lang="en-US" altLang="en-US" baseline="-25000">
                <a:ea typeface="ＭＳ Ｐゴシック" panose="020B0600070205080204" pitchFamily="34" charset="-128"/>
                <a:sym typeface="Symbol" pitchFamily="2" charset="2"/>
              </a:rPr>
              <a:t>k</a:t>
            </a:r>
            <a:r>
              <a:rPr lang="en-US" altLang="en-US">
                <a:ea typeface="ＭＳ Ｐゴシック" panose="020B0600070205080204" pitchFamily="34" charset="-128"/>
                <a:sym typeface="Symbol" pitchFamily="2" charset="2"/>
              </a:rPr>
              <a:t>) = (D</a:t>
            </a:r>
            <a:r>
              <a:rPr lang="en-US" altLang="en-US" baseline="-25000">
                <a:ea typeface="ＭＳ Ｐゴシック" panose="020B0600070205080204" pitchFamily="34" charset="-128"/>
                <a:sym typeface="Symbol" pitchFamily="2" charset="2"/>
              </a:rPr>
              <a:t>k</a:t>
            </a:r>
            <a:r>
              <a:rPr lang="en-US" altLang="en-US">
                <a:ea typeface="ＭＳ Ｐゴシック" panose="020B0600070205080204" pitchFamily="34" charset="-128"/>
                <a:sym typeface="Symbol" pitchFamily="2" charset="2"/>
              </a:rPr>
              <a:t>,D</a:t>
            </a:r>
            <a:r>
              <a:rPr lang="en-US" altLang="en-US" baseline="-25000">
                <a:ea typeface="ＭＳ Ｐゴシック" panose="020B0600070205080204" pitchFamily="34" charset="-128"/>
                <a:sym typeface="Symbol" pitchFamily="2" charset="2"/>
              </a:rPr>
              <a:t>i</a:t>
            </a:r>
            <a:r>
              <a:rPr lang="en-US" altLang="en-US">
                <a:ea typeface="ＭＳ Ｐゴシック" panose="020B0600070205080204" pitchFamily="34" charset="-128"/>
                <a:sym typeface="Symbol" pitchFamily="2" charset="2"/>
              </a:rPr>
              <a:t>)</a:t>
            </a:r>
          </a:p>
          <a:p>
            <a:pPr lvl="1">
              <a:buFontTx/>
              <a:buChar char="-"/>
            </a:pPr>
            <a:r>
              <a:rPr lang="en-US" altLang="en-US">
                <a:latin typeface="Symbol" pitchFamily="2" charset="2"/>
                <a:ea typeface="ＭＳ Ｐゴシック" panose="020B0600070205080204" pitchFamily="34" charset="-128"/>
                <a:sym typeface="Symbol" pitchFamily="2" charset="2"/>
              </a:rPr>
              <a:t>s</a:t>
            </a:r>
            <a:r>
              <a:rPr lang="en-US" altLang="en-US">
                <a:ea typeface="ＭＳ Ｐゴシック" panose="020B0600070205080204" pitchFamily="34" charset="-128"/>
                <a:sym typeface="Symbol" pitchFamily="2" charset="2"/>
              </a:rPr>
              <a:t> </a:t>
            </a:r>
            <a:r>
              <a:rPr lang="en-US" altLang="en-US">
                <a:ea typeface="ＭＳ Ｐゴシック" panose="020B0600070205080204" pitchFamily="34" charset="-128"/>
              </a:rPr>
              <a:t>is close to 1 if similar</a:t>
            </a:r>
          </a:p>
          <a:p>
            <a:pPr lvl="1">
              <a:buFontTx/>
              <a:buChar char="-"/>
            </a:pPr>
            <a:r>
              <a:rPr lang="en-US" altLang="en-US">
                <a:latin typeface="Symbol" pitchFamily="2" charset="2"/>
                <a:ea typeface="ＭＳ Ｐゴシック" panose="020B0600070205080204" pitchFamily="34" charset="-128"/>
                <a:sym typeface="Symbol" pitchFamily="2" charset="2"/>
              </a:rPr>
              <a:t>s</a:t>
            </a:r>
            <a:r>
              <a:rPr lang="en-US" altLang="en-US">
                <a:ea typeface="ＭＳ Ｐゴシック" panose="020B0600070205080204" pitchFamily="34" charset="-128"/>
                <a:sym typeface="Symbol" pitchFamily="2" charset="2"/>
              </a:rPr>
              <a:t> </a:t>
            </a:r>
            <a:r>
              <a:rPr lang="en-US" altLang="en-US">
                <a:ea typeface="ＭＳ Ｐゴシック" panose="020B0600070205080204" pitchFamily="34" charset="-128"/>
              </a:rPr>
              <a:t>is close to 0 if different</a:t>
            </a:r>
            <a:endParaRPr lang="en-US" altLang="en-US">
              <a:ea typeface="ＭＳ Ｐゴシック" panose="020B0600070205080204" pitchFamily="34" charset="-128"/>
              <a:sym typeface="Symbol" pitchFamily="2" charset="2"/>
            </a:endParaRPr>
          </a:p>
          <a:p>
            <a:pPr lvl="1">
              <a:buFontTx/>
              <a:buNone/>
            </a:pPr>
            <a:endParaRPr lang="en-US" altLang="en-US">
              <a:ea typeface="ＭＳ Ｐゴシック" panose="020B0600070205080204" pitchFamily="34" charset="-128"/>
              <a:sym typeface="Symbol" pitchFamily="2" charset="2"/>
            </a:endParaRPr>
          </a:p>
          <a:p>
            <a:r>
              <a:rPr lang="en-US" altLang="en-US">
                <a:ea typeface="ＭＳ Ｐゴシック" panose="020B0600070205080204" pitchFamily="34" charset="-128"/>
                <a:sym typeface="Symbol" pitchFamily="2" charset="2"/>
              </a:rPr>
              <a:t>Others?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a:extLst>
              <a:ext uri="{FF2B5EF4-FFF2-40B4-BE49-F238E27FC236}">
                <a16:creationId xmlns:a16="http://schemas.microsoft.com/office/drawing/2014/main" id="{EAEB1057-3D9E-F3D8-A1B0-3B92554E8284}"/>
              </a:ext>
            </a:extLst>
          </p:cNvPr>
          <p:cNvSpPr>
            <a:spLocks noGrp="1" noChangeArrowheads="1"/>
          </p:cNvSpPr>
          <p:nvPr>
            <p:ph type="title"/>
          </p:nvPr>
        </p:nvSpPr>
        <p:spPr>
          <a:xfrm>
            <a:off x="685800" y="228600"/>
            <a:ext cx="7772400" cy="1143000"/>
          </a:xfrm>
        </p:spPr>
        <p:txBody>
          <a:bodyPr/>
          <a:lstStyle/>
          <a:p>
            <a:r>
              <a:rPr lang="en-US" altLang="zh-TW">
                <a:ea typeface="新細明體" panose="02020500000000000000" pitchFamily="18" charset="-120"/>
              </a:rPr>
              <a:t>Similarity Measures</a:t>
            </a:r>
          </a:p>
        </p:txBody>
      </p:sp>
      <p:sp>
        <p:nvSpPr>
          <p:cNvPr id="144386" name="Rectangle 3">
            <a:extLst>
              <a:ext uri="{FF2B5EF4-FFF2-40B4-BE49-F238E27FC236}">
                <a16:creationId xmlns:a16="http://schemas.microsoft.com/office/drawing/2014/main" id="{4C85C88C-13ED-BF45-9461-3846DFE0DA29}"/>
              </a:ext>
            </a:extLst>
          </p:cNvPr>
          <p:cNvSpPr>
            <a:spLocks noGrp="1" noChangeArrowheads="1"/>
          </p:cNvSpPr>
          <p:nvPr>
            <p:ph type="body" idx="1"/>
          </p:nvPr>
        </p:nvSpPr>
        <p:spPr>
          <a:xfrm>
            <a:off x="685800" y="1371600"/>
            <a:ext cx="7848600" cy="4648200"/>
          </a:xfrm>
        </p:spPr>
        <p:txBody>
          <a:bodyPr/>
          <a:lstStyle/>
          <a:p>
            <a:r>
              <a:rPr lang="en-US" altLang="zh-TW" sz="2000">
                <a:ea typeface="新細明體" panose="02020500000000000000" pitchFamily="18" charset="-120"/>
              </a:rPr>
              <a:t>A </a:t>
            </a:r>
            <a:r>
              <a:rPr lang="en-US" altLang="zh-TW" sz="2000">
                <a:solidFill>
                  <a:srgbClr val="FF0000"/>
                </a:solidFill>
                <a:ea typeface="新細明體" panose="02020500000000000000" pitchFamily="18" charset="-120"/>
              </a:rPr>
              <a:t>similarity measure</a:t>
            </a:r>
            <a:r>
              <a:rPr lang="en-US" altLang="zh-TW" sz="2000">
                <a:ea typeface="新細明體" panose="02020500000000000000" pitchFamily="18" charset="-120"/>
              </a:rPr>
              <a:t> is a function which computes the </a:t>
            </a:r>
            <a:r>
              <a:rPr lang="en-US" altLang="zh-TW" sz="2000" i="1">
                <a:solidFill>
                  <a:srgbClr val="FF0000"/>
                </a:solidFill>
                <a:ea typeface="新細明體" panose="02020500000000000000" pitchFamily="18" charset="-120"/>
              </a:rPr>
              <a:t>degree of similarity</a:t>
            </a:r>
            <a:r>
              <a:rPr lang="en-US" altLang="zh-TW" sz="2000">
                <a:ea typeface="新細明體" panose="02020500000000000000" pitchFamily="18" charset="-120"/>
              </a:rPr>
              <a:t> between a pair of vectors or documents</a:t>
            </a:r>
          </a:p>
          <a:p>
            <a:pPr lvl="1"/>
            <a:r>
              <a:rPr lang="en-US" altLang="zh-TW" sz="2000">
                <a:ea typeface="新細明體" panose="02020500000000000000" pitchFamily="18" charset="-120"/>
              </a:rPr>
              <a:t>since queries and documents are both vectors, a similarity measure can represent the similarity between two documents, two queries, or one document and one query</a:t>
            </a:r>
          </a:p>
          <a:p>
            <a:r>
              <a:rPr lang="en-US" altLang="zh-TW" sz="2000">
                <a:ea typeface="新細明體" panose="02020500000000000000" pitchFamily="18" charset="-120"/>
              </a:rPr>
              <a:t>There are a large number of similarity measures proposed in the literature, because the </a:t>
            </a:r>
            <a:r>
              <a:rPr lang="en-US" altLang="zh-TW" sz="2000" i="1">
                <a:solidFill>
                  <a:srgbClr val="FF0000"/>
                </a:solidFill>
                <a:ea typeface="新細明體" panose="02020500000000000000" pitchFamily="18" charset="-120"/>
              </a:rPr>
              <a:t>best</a:t>
            </a:r>
            <a:r>
              <a:rPr lang="en-US" altLang="zh-TW" sz="2000">
                <a:ea typeface="新細明體" panose="02020500000000000000" pitchFamily="18" charset="-120"/>
              </a:rPr>
              <a:t> similarity measure doesn't exist (yet!)</a:t>
            </a:r>
          </a:p>
          <a:p>
            <a:r>
              <a:rPr lang="en-US" altLang="zh-TW" sz="2000">
                <a:ea typeface="新細明體" panose="02020500000000000000" pitchFamily="18" charset="-120"/>
              </a:rPr>
              <a:t>With similarity measure between query and documents</a:t>
            </a:r>
          </a:p>
          <a:p>
            <a:pPr lvl="1"/>
            <a:r>
              <a:rPr lang="en-US" altLang="zh-TW" sz="2000">
                <a:ea typeface="新細明體" panose="02020500000000000000" pitchFamily="18" charset="-120"/>
              </a:rPr>
              <a:t>it is possible to rank the retrieved documents in the order of presumed importance</a:t>
            </a:r>
          </a:p>
          <a:p>
            <a:pPr lvl="1"/>
            <a:r>
              <a:rPr lang="en-US" altLang="zh-TW" sz="2000">
                <a:ea typeface="新細明體" panose="02020500000000000000" pitchFamily="18" charset="-120"/>
              </a:rPr>
              <a:t>it is possible to enforce certain threshold so that the size of the retrieved set can be controlled</a:t>
            </a:r>
          </a:p>
          <a:p>
            <a:pPr lvl="1"/>
            <a:r>
              <a:rPr lang="en-US" altLang="zh-TW" sz="2000">
                <a:ea typeface="新細明體" panose="02020500000000000000" pitchFamily="18" charset="-120"/>
              </a:rPr>
              <a:t>the results can be used to reformulate the original query  in  relevance feedback (e.g., combining a document vector with the query vector)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a:extLst>
              <a:ext uri="{FF2B5EF4-FFF2-40B4-BE49-F238E27FC236}">
                <a16:creationId xmlns:a16="http://schemas.microsoft.com/office/drawing/2014/main" id="{E9ACF1DF-9535-310E-8943-81BDE9192A62}"/>
              </a:ext>
            </a:extLst>
          </p:cNvPr>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Interface</a:t>
            </a:r>
          </a:p>
        </p:txBody>
      </p:sp>
      <p:sp>
        <p:nvSpPr>
          <p:cNvPr id="145410" name="Rectangle 3">
            <a:extLst>
              <a:ext uri="{FF2B5EF4-FFF2-40B4-BE49-F238E27FC236}">
                <a16:creationId xmlns:a16="http://schemas.microsoft.com/office/drawing/2014/main" id="{A26A6D68-3537-CBB9-0EF0-3188E318B167}"/>
              </a:ext>
            </a:extLst>
          </p:cNvPr>
          <p:cNvSpPr>
            <a:spLocks noChangeArrowheads="1"/>
          </p:cNvSpPr>
          <p:nvPr/>
        </p:nvSpPr>
        <p:spPr bwMode="auto">
          <a:xfrm>
            <a:off x="3657600" y="6858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Query Engine</a:t>
            </a:r>
          </a:p>
        </p:txBody>
      </p:sp>
      <p:sp>
        <p:nvSpPr>
          <p:cNvPr id="145411" name="Rectangle 4">
            <a:extLst>
              <a:ext uri="{FF2B5EF4-FFF2-40B4-BE49-F238E27FC236}">
                <a16:creationId xmlns:a16="http://schemas.microsoft.com/office/drawing/2014/main" id="{C5E47A69-F6D0-57BF-BE86-AB292BB741BE}"/>
              </a:ext>
            </a:extLst>
          </p:cNvPr>
          <p:cNvSpPr>
            <a:spLocks noChangeArrowheads="1"/>
          </p:cNvSpPr>
          <p:nvPr/>
        </p:nvSpPr>
        <p:spPr bwMode="auto">
          <a:xfrm>
            <a:off x="6248400" y="26670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Indexer</a:t>
            </a:r>
          </a:p>
        </p:txBody>
      </p:sp>
      <p:sp>
        <p:nvSpPr>
          <p:cNvPr id="145412" name="Oval 5">
            <a:extLst>
              <a:ext uri="{FF2B5EF4-FFF2-40B4-BE49-F238E27FC236}">
                <a16:creationId xmlns:a16="http://schemas.microsoft.com/office/drawing/2014/main" id="{0A754ED1-E44B-E005-AC8D-9D119AAC3BEF}"/>
              </a:ext>
            </a:extLst>
          </p:cNvPr>
          <p:cNvSpPr>
            <a:spLocks noChangeArrowheads="1"/>
          </p:cNvSpPr>
          <p:nvPr/>
        </p:nvSpPr>
        <p:spPr bwMode="auto">
          <a:xfrm>
            <a:off x="6248400" y="609600"/>
            <a:ext cx="1676400" cy="914400"/>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a:t>
            </a:r>
          </a:p>
        </p:txBody>
      </p:sp>
      <p:sp>
        <p:nvSpPr>
          <p:cNvPr id="145413" name="Rectangle 6">
            <a:extLst>
              <a:ext uri="{FF2B5EF4-FFF2-40B4-BE49-F238E27FC236}">
                <a16:creationId xmlns:a16="http://schemas.microsoft.com/office/drawing/2014/main" id="{3CFBBE51-97D3-00D7-6A60-90D55FCA095A}"/>
              </a:ext>
            </a:extLst>
          </p:cNvPr>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Crawler</a:t>
            </a:r>
          </a:p>
        </p:txBody>
      </p:sp>
      <p:sp>
        <p:nvSpPr>
          <p:cNvPr id="145414" name="Line 7">
            <a:extLst>
              <a:ext uri="{FF2B5EF4-FFF2-40B4-BE49-F238E27FC236}">
                <a16:creationId xmlns:a16="http://schemas.microsoft.com/office/drawing/2014/main" id="{E6B7B8D7-560C-33AB-72BA-B0B26A00B8FE}"/>
              </a:ext>
            </a:extLst>
          </p:cNvPr>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15" name="Line 8">
            <a:extLst>
              <a:ext uri="{FF2B5EF4-FFF2-40B4-BE49-F238E27FC236}">
                <a16:creationId xmlns:a16="http://schemas.microsoft.com/office/drawing/2014/main" id="{798672A6-0E24-362A-26D4-F527F824157E}"/>
              </a:ext>
            </a:extLst>
          </p:cNvPr>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16" name="Line 9">
            <a:extLst>
              <a:ext uri="{FF2B5EF4-FFF2-40B4-BE49-F238E27FC236}">
                <a16:creationId xmlns:a16="http://schemas.microsoft.com/office/drawing/2014/main" id="{BF37175C-D9B8-45A0-4213-7771364EB648}"/>
              </a:ext>
            </a:extLst>
          </p:cNvPr>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17" name="Line 10">
            <a:extLst>
              <a:ext uri="{FF2B5EF4-FFF2-40B4-BE49-F238E27FC236}">
                <a16:creationId xmlns:a16="http://schemas.microsoft.com/office/drawing/2014/main" id="{BC935414-E3C1-D6E4-1ACD-54E829823C8C}"/>
              </a:ext>
            </a:extLst>
          </p:cNvPr>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18" name="Line 11">
            <a:extLst>
              <a:ext uri="{FF2B5EF4-FFF2-40B4-BE49-F238E27FC236}">
                <a16:creationId xmlns:a16="http://schemas.microsoft.com/office/drawing/2014/main" id="{302A2F05-7E3A-F066-1BE4-8ADD4AD435F0}"/>
              </a:ext>
            </a:extLst>
          </p:cNvPr>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19" name="Line 12">
            <a:extLst>
              <a:ext uri="{FF2B5EF4-FFF2-40B4-BE49-F238E27FC236}">
                <a16:creationId xmlns:a16="http://schemas.microsoft.com/office/drawing/2014/main" id="{6F58C725-E479-FC85-5768-04D3C5329CD9}"/>
              </a:ext>
            </a:extLst>
          </p:cNvPr>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20" name="Line 13">
            <a:extLst>
              <a:ext uri="{FF2B5EF4-FFF2-40B4-BE49-F238E27FC236}">
                <a16:creationId xmlns:a16="http://schemas.microsoft.com/office/drawing/2014/main" id="{92D357C7-3C64-0589-3B0B-84786953FA84}"/>
              </a:ext>
            </a:extLst>
          </p:cNvPr>
          <p:cNvSpPr>
            <a:spLocks noChangeShapeType="1"/>
          </p:cNvSpPr>
          <p:nvPr/>
        </p:nvSpPr>
        <p:spPr bwMode="auto">
          <a:xfrm flipV="1">
            <a:off x="4724400" y="3200400"/>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45421" name="Line 14">
            <a:extLst>
              <a:ext uri="{FF2B5EF4-FFF2-40B4-BE49-F238E27FC236}">
                <a16:creationId xmlns:a16="http://schemas.microsoft.com/office/drawing/2014/main" id="{967DB5AE-8594-D757-6B86-0174D4F035C6}"/>
              </a:ext>
            </a:extLst>
          </p:cNvPr>
          <p:cNvSpPr>
            <a:spLocks noChangeShapeType="1"/>
          </p:cNvSpPr>
          <p:nvPr/>
        </p:nvSpPr>
        <p:spPr bwMode="auto">
          <a:xfrm>
            <a:off x="4724400" y="3200400"/>
            <a:ext cx="1524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22" name="Line 15">
            <a:extLst>
              <a:ext uri="{FF2B5EF4-FFF2-40B4-BE49-F238E27FC236}">
                <a16:creationId xmlns:a16="http://schemas.microsoft.com/office/drawing/2014/main" id="{26ADCEA9-E994-9080-1666-2C09959DFD78}"/>
              </a:ext>
            </a:extLst>
          </p:cNvPr>
          <p:cNvSpPr>
            <a:spLocks noChangeShapeType="1"/>
          </p:cNvSpPr>
          <p:nvPr/>
        </p:nvSpPr>
        <p:spPr bwMode="auto">
          <a:xfrm flipV="1">
            <a:off x="7162800" y="15240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23" name="Line 16">
            <a:extLst>
              <a:ext uri="{FF2B5EF4-FFF2-40B4-BE49-F238E27FC236}">
                <a16:creationId xmlns:a16="http://schemas.microsoft.com/office/drawing/2014/main" id="{7C39E9EB-5F0F-4E42-2ED9-DF171C24F6DB}"/>
              </a:ext>
            </a:extLst>
          </p:cNvPr>
          <p:cNvSpPr>
            <a:spLocks noChangeShapeType="1"/>
          </p:cNvSpPr>
          <p:nvPr/>
        </p:nvSpPr>
        <p:spPr bwMode="auto">
          <a:xfrm>
            <a:off x="5410200" y="1066800"/>
            <a:ext cx="8382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24" name="Line 17">
            <a:extLst>
              <a:ext uri="{FF2B5EF4-FFF2-40B4-BE49-F238E27FC236}">
                <a16:creationId xmlns:a16="http://schemas.microsoft.com/office/drawing/2014/main" id="{62C3B3E5-3534-F9F0-A5F1-052E91F322CC}"/>
              </a:ext>
            </a:extLst>
          </p:cNvPr>
          <p:cNvSpPr>
            <a:spLocks noChangeShapeType="1"/>
          </p:cNvSpPr>
          <p:nvPr/>
        </p:nvSpPr>
        <p:spPr bwMode="auto">
          <a:xfrm>
            <a:off x="2667000" y="1066800"/>
            <a:ext cx="990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25" name="Line 18">
            <a:extLst>
              <a:ext uri="{FF2B5EF4-FFF2-40B4-BE49-F238E27FC236}">
                <a16:creationId xmlns:a16="http://schemas.microsoft.com/office/drawing/2014/main" id="{01EA578B-0017-067F-3B29-2A5CF87C71CA}"/>
              </a:ext>
            </a:extLst>
          </p:cNvPr>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26" name="Line 19">
            <a:extLst>
              <a:ext uri="{FF2B5EF4-FFF2-40B4-BE49-F238E27FC236}">
                <a16:creationId xmlns:a16="http://schemas.microsoft.com/office/drawing/2014/main" id="{FDA69F11-87FB-27FE-B1E3-40E6284B4545}"/>
              </a:ext>
            </a:extLst>
          </p:cNvPr>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27" name="Line 20">
            <a:extLst>
              <a:ext uri="{FF2B5EF4-FFF2-40B4-BE49-F238E27FC236}">
                <a16:creationId xmlns:a16="http://schemas.microsoft.com/office/drawing/2014/main" id="{0BA491CA-2F29-BD6A-B1E0-7C51A843C1A4}"/>
              </a:ext>
            </a:extLst>
          </p:cNvPr>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28" name="Line 21">
            <a:extLst>
              <a:ext uri="{FF2B5EF4-FFF2-40B4-BE49-F238E27FC236}">
                <a16:creationId xmlns:a16="http://schemas.microsoft.com/office/drawing/2014/main" id="{6F90CCA0-E995-A928-CFED-4ADC986E2112}"/>
              </a:ext>
            </a:extLst>
          </p:cNvPr>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29" name="Text Box 22">
            <a:extLst>
              <a:ext uri="{FF2B5EF4-FFF2-40B4-BE49-F238E27FC236}">
                <a16:creationId xmlns:a16="http://schemas.microsoft.com/office/drawing/2014/main" id="{C5307E56-DFED-381C-F5FF-B056708B781D}"/>
              </a:ext>
            </a:extLst>
          </p:cNvPr>
          <p:cNvSpPr txBox="1">
            <a:spLocks noChangeArrowheads="1"/>
          </p:cNvSpPr>
          <p:nvPr/>
        </p:nvSpPr>
        <p:spPr bwMode="auto">
          <a:xfrm>
            <a:off x="517525" y="3394075"/>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Users</a:t>
            </a:r>
          </a:p>
        </p:txBody>
      </p:sp>
      <p:sp>
        <p:nvSpPr>
          <p:cNvPr id="145430" name="Text Box 23">
            <a:extLst>
              <a:ext uri="{FF2B5EF4-FFF2-40B4-BE49-F238E27FC236}">
                <a16:creationId xmlns:a16="http://schemas.microsoft.com/office/drawing/2014/main" id="{72BCCDE9-0C84-76D8-E19C-32A86B2C41A2}"/>
              </a:ext>
            </a:extLst>
          </p:cNvPr>
          <p:cNvSpPr txBox="1">
            <a:spLocks noChangeArrowheads="1"/>
          </p:cNvSpPr>
          <p:nvPr/>
        </p:nvSpPr>
        <p:spPr bwMode="auto">
          <a:xfrm>
            <a:off x="4267200" y="55626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Web</a:t>
            </a:r>
          </a:p>
        </p:txBody>
      </p:sp>
      <p:sp>
        <p:nvSpPr>
          <p:cNvPr id="145431" name="Text Box 24">
            <a:extLst>
              <a:ext uri="{FF2B5EF4-FFF2-40B4-BE49-F238E27FC236}">
                <a16:creationId xmlns:a16="http://schemas.microsoft.com/office/drawing/2014/main" id="{AA658E0C-CBE6-6BD5-4CD3-7DEEA552AE2B}"/>
              </a:ext>
            </a:extLst>
          </p:cNvPr>
          <p:cNvSpPr txBox="1">
            <a:spLocks noChangeArrowheads="1"/>
          </p:cNvSpPr>
          <p:nvPr/>
        </p:nvSpPr>
        <p:spPr bwMode="auto">
          <a:xfrm>
            <a:off x="1828800" y="5943600"/>
            <a:ext cx="542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b="1"/>
              <a:t>A Typical Web Search Engine</a:t>
            </a:r>
          </a:p>
        </p:txBody>
      </p:sp>
      <p:sp>
        <p:nvSpPr>
          <p:cNvPr id="418841" name="Rectangle 25">
            <a:extLst>
              <a:ext uri="{FF2B5EF4-FFF2-40B4-BE49-F238E27FC236}">
                <a16:creationId xmlns:a16="http://schemas.microsoft.com/office/drawing/2014/main" id="{17F294AF-2BE2-B7D0-E785-1766A138CB58}"/>
              </a:ext>
            </a:extLst>
          </p:cNvPr>
          <p:cNvSpPr>
            <a:spLocks noChangeArrowheads="1"/>
          </p:cNvSpPr>
          <p:nvPr/>
        </p:nvSpPr>
        <p:spPr bwMode="auto">
          <a:xfrm>
            <a:off x="4114800" y="2895600"/>
            <a:ext cx="1219200" cy="609600"/>
          </a:xfrm>
          <a:prstGeom prst="rect">
            <a:avLst/>
          </a:prstGeom>
          <a:solidFill>
            <a:srgbClr val="00FFFF"/>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1400"/>
              <a:t>Text processing</a:t>
            </a:r>
          </a:p>
          <a:p>
            <a:pPr algn="ctr">
              <a:spcBef>
                <a:spcPct val="0"/>
              </a:spcBef>
              <a:buClrTx/>
              <a:buFontTx/>
              <a:buNone/>
            </a:pPr>
            <a:r>
              <a:rPr lang="en-US" altLang="en-US" sz="1400"/>
              <a:t>(preprocessing)</a:t>
            </a:r>
            <a:endParaRPr lang="en-US" altLang="en-US" sz="2400"/>
          </a:p>
        </p:txBody>
      </p:sp>
      <p:grpSp>
        <p:nvGrpSpPr>
          <p:cNvPr id="2" name="Group 27">
            <a:extLst>
              <a:ext uri="{FF2B5EF4-FFF2-40B4-BE49-F238E27FC236}">
                <a16:creationId xmlns:a16="http://schemas.microsoft.com/office/drawing/2014/main" id="{C6BB0814-1018-8CD5-A3B4-548606E0F0FE}"/>
              </a:ext>
            </a:extLst>
          </p:cNvPr>
          <p:cNvGrpSpPr>
            <a:grpSpLocks/>
          </p:cNvGrpSpPr>
          <p:nvPr/>
        </p:nvGrpSpPr>
        <p:grpSpPr bwMode="auto">
          <a:xfrm>
            <a:off x="3962400" y="1676400"/>
            <a:ext cx="4191000" cy="2243138"/>
            <a:chOff x="288" y="699"/>
            <a:chExt cx="864" cy="1413"/>
          </a:xfrm>
        </p:grpSpPr>
        <p:sp>
          <p:nvSpPr>
            <p:cNvPr id="145434" name="Rectangle 25">
              <a:extLst>
                <a:ext uri="{FF2B5EF4-FFF2-40B4-BE49-F238E27FC236}">
                  <a16:creationId xmlns:a16="http://schemas.microsoft.com/office/drawing/2014/main" id="{EA649939-CFCB-FC6C-BC47-F257E5BAD7DD}"/>
                </a:ext>
              </a:extLst>
            </p:cNvPr>
            <p:cNvSpPr>
              <a:spLocks noChangeArrowheads="1"/>
            </p:cNvSpPr>
            <p:nvPr/>
          </p:nvSpPr>
          <p:spPr bwMode="auto">
            <a:xfrm>
              <a:off x="288" y="1083"/>
              <a:ext cx="864" cy="1029"/>
            </a:xfrm>
            <a:prstGeom prst="rect">
              <a:avLst/>
            </a:prstGeom>
            <a:solidFill>
              <a:schemeClr val="accent1">
                <a:alpha val="0"/>
              </a:schemeClr>
            </a:solidFill>
            <a:ln w="28575">
              <a:solidFill>
                <a:srgbClr val="FF0000"/>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45435" name="Text Box 26">
              <a:extLst>
                <a:ext uri="{FF2B5EF4-FFF2-40B4-BE49-F238E27FC236}">
                  <a16:creationId xmlns:a16="http://schemas.microsoft.com/office/drawing/2014/main" id="{A752C047-F249-B486-1E8A-B56B4C8A9765}"/>
                </a:ext>
              </a:extLst>
            </p:cNvPr>
            <p:cNvSpPr txBox="1">
              <a:spLocks noChangeArrowheads="1"/>
            </p:cNvSpPr>
            <p:nvPr/>
          </p:nvSpPr>
          <p:spPr bwMode="auto">
            <a:xfrm>
              <a:off x="429" y="699"/>
              <a:ext cx="3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solidFill>
                    <a:srgbClr val="FF0000"/>
                  </a:solidFill>
                </a:rPr>
                <a:t>Pre-indexing</a:t>
              </a:r>
              <a:endParaRPr lang="en-US"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88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41"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a:extLst>
              <a:ext uri="{FF2B5EF4-FFF2-40B4-BE49-F238E27FC236}">
                <a16:creationId xmlns:a16="http://schemas.microsoft.com/office/drawing/2014/main" id="{A22595FA-3DB2-B1F1-0162-E52B839AEBFB}"/>
              </a:ext>
            </a:extLst>
          </p:cNvPr>
          <p:cNvSpPr>
            <a:spLocks noGrp="1" noChangeArrowheads="1"/>
          </p:cNvSpPr>
          <p:nvPr>
            <p:ph type="title"/>
          </p:nvPr>
        </p:nvSpPr>
        <p:spPr/>
        <p:txBody>
          <a:bodyPr/>
          <a:lstStyle/>
          <a:p>
            <a:r>
              <a:rPr lang="en-US" altLang="en-US">
                <a:ea typeface="ＭＳ Ｐゴシック" panose="020B0600070205080204" pitchFamily="34" charset="-128"/>
              </a:rPr>
              <a:t>Stemming</a:t>
            </a:r>
          </a:p>
        </p:txBody>
      </p:sp>
      <p:sp>
        <p:nvSpPr>
          <p:cNvPr id="147458" name="Rectangle 3">
            <a:extLst>
              <a:ext uri="{FF2B5EF4-FFF2-40B4-BE49-F238E27FC236}">
                <a16:creationId xmlns:a16="http://schemas.microsoft.com/office/drawing/2014/main" id="{40D512F2-C55F-B709-50F7-2F20135DD237}"/>
              </a:ext>
            </a:extLst>
          </p:cNvPr>
          <p:cNvSpPr>
            <a:spLocks noGrp="1" noChangeArrowheads="1"/>
          </p:cNvSpPr>
          <p:nvPr>
            <p:ph type="body" idx="1"/>
          </p:nvPr>
        </p:nvSpPr>
        <p:spPr/>
        <p:txBody>
          <a:bodyPr/>
          <a:lstStyle/>
          <a:p>
            <a:r>
              <a:rPr lang="en-US" altLang="en-US">
                <a:ea typeface="ＭＳ Ｐゴシック" panose="020B0600070205080204" pitchFamily="34" charset="-128"/>
              </a:rPr>
              <a:t>Reduce terms to their roots before indexing</a:t>
            </a:r>
          </a:p>
          <a:p>
            <a:pPr lvl="1"/>
            <a:r>
              <a:rPr lang="en-US" altLang="en-US">
                <a:ea typeface="ＭＳ Ｐゴシック" panose="020B0600070205080204" pitchFamily="34" charset="-128"/>
              </a:rPr>
              <a:t>language dependent</a:t>
            </a:r>
          </a:p>
          <a:p>
            <a:pPr lvl="1"/>
            <a:r>
              <a:rPr lang="en-US" altLang="en-US">
                <a:ea typeface="ＭＳ Ｐゴシック" panose="020B0600070205080204" pitchFamily="34" charset="-128"/>
              </a:rPr>
              <a:t>e.g., </a:t>
            </a:r>
            <a:r>
              <a:rPr lang="en-US" altLang="en-US" b="1" i="1">
                <a:ea typeface="ＭＳ Ｐゴシック" panose="020B0600070205080204" pitchFamily="34" charset="-128"/>
              </a:rPr>
              <a:t>automate(s), automatic, automation</a:t>
            </a:r>
            <a:r>
              <a:rPr lang="en-US" altLang="en-US">
                <a:ea typeface="ＭＳ Ｐゴシック" panose="020B0600070205080204" pitchFamily="34" charset="-128"/>
              </a:rPr>
              <a:t> all reduced to </a:t>
            </a:r>
            <a:r>
              <a:rPr lang="en-US" altLang="en-US" b="1" i="1">
                <a:ea typeface="ＭＳ Ｐゴシック" panose="020B0600070205080204" pitchFamily="34" charset="-128"/>
              </a:rPr>
              <a:t>automat</a:t>
            </a:r>
            <a:r>
              <a:rPr lang="en-US" altLang="en-US">
                <a:ea typeface="ＭＳ Ｐゴシック" panose="020B0600070205080204" pitchFamily="34" charset="-128"/>
              </a:rPr>
              <a:t>.</a:t>
            </a:r>
          </a:p>
        </p:txBody>
      </p:sp>
      <p:sp>
        <p:nvSpPr>
          <p:cNvPr id="147459" name="Rectangle 4">
            <a:extLst>
              <a:ext uri="{FF2B5EF4-FFF2-40B4-BE49-F238E27FC236}">
                <a16:creationId xmlns:a16="http://schemas.microsoft.com/office/drawing/2014/main" id="{1ADD861F-AFEE-8B79-B414-F74ECFCCB16A}"/>
              </a:ext>
            </a:extLst>
          </p:cNvPr>
          <p:cNvSpPr>
            <a:spLocks noChangeArrowheads="1"/>
          </p:cNvSpPr>
          <p:nvPr/>
        </p:nvSpPr>
        <p:spPr bwMode="auto">
          <a:xfrm>
            <a:off x="777875" y="16716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47460" name="Rectangle 5">
            <a:extLst>
              <a:ext uri="{FF2B5EF4-FFF2-40B4-BE49-F238E27FC236}">
                <a16:creationId xmlns:a16="http://schemas.microsoft.com/office/drawing/2014/main" id="{5B951E20-A148-CBC8-C2D0-7DF583C24A3B}"/>
              </a:ext>
            </a:extLst>
          </p:cNvPr>
          <p:cNvSpPr>
            <a:spLocks noChangeArrowheads="1"/>
          </p:cNvSpPr>
          <p:nvPr/>
        </p:nvSpPr>
        <p:spPr bwMode="auto">
          <a:xfrm>
            <a:off x="990600" y="4572000"/>
            <a:ext cx="3429000" cy="1644650"/>
          </a:xfrm>
          <a:prstGeom prst="rect">
            <a:avLst/>
          </a:prstGeom>
          <a:solidFill>
            <a:schemeClr val="accent1">
              <a:alpha val="50195"/>
            </a:schemeClr>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t>for example compressed </a:t>
            </a:r>
          </a:p>
          <a:p>
            <a:pPr algn="ctr">
              <a:spcBef>
                <a:spcPct val="0"/>
              </a:spcBef>
              <a:buClrTx/>
              <a:buFontTx/>
              <a:buNone/>
            </a:pPr>
            <a:r>
              <a:rPr lang="en-US" altLang="en-US" sz="2400"/>
              <a:t>and compression are both </a:t>
            </a:r>
          </a:p>
          <a:p>
            <a:pPr algn="ctr">
              <a:spcBef>
                <a:spcPct val="0"/>
              </a:spcBef>
              <a:buClrTx/>
              <a:buFontTx/>
              <a:buNone/>
            </a:pPr>
            <a:r>
              <a:rPr lang="en-US" altLang="en-US" sz="2400"/>
              <a:t>accepted as equivalent to </a:t>
            </a:r>
          </a:p>
          <a:p>
            <a:pPr algn="ctr">
              <a:spcBef>
                <a:spcPct val="0"/>
              </a:spcBef>
              <a:buClrTx/>
              <a:buFontTx/>
              <a:buNone/>
            </a:pPr>
            <a:r>
              <a:rPr lang="en-US" altLang="en-US" sz="2400"/>
              <a:t>compress.</a:t>
            </a:r>
          </a:p>
        </p:txBody>
      </p:sp>
      <p:sp>
        <p:nvSpPr>
          <p:cNvPr id="147461" name="Rectangle 6">
            <a:extLst>
              <a:ext uri="{FF2B5EF4-FFF2-40B4-BE49-F238E27FC236}">
                <a16:creationId xmlns:a16="http://schemas.microsoft.com/office/drawing/2014/main" id="{D34ACA5D-FE1E-D7D0-DDDD-E081DD1672EB}"/>
              </a:ext>
            </a:extLst>
          </p:cNvPr>
          <p:cNvSpPr>
            <a:spLocks noChangeArrowheads="1"/>
          </p:cNvSpPr>
          <p:nvPr/>
        </p:nvSpPr>
        <p:spPr bwMode="auto">
          <a:xfrm>
            <a:off x="5000625" y="4572000"/>
            <a:ext cx="3427413" cy="1644650"/>
          </a:xfrm>
          <a:prstGeom prst="rect">
            <a:avLst/>
          </a:prstGeom>
          <a:solidFill>
            <a:schemeClr val="accent1">
              <a:alpha val="50195"/>
            </a:schemeClr>
          </a:solidFill>
          <a:ln w="9525">
            <a:solidFill>
              <a:schemeClr val="tx1"/>
            </a:solidFill>
            <a:miter lim="800000"/>
            <a:headEnd/>
            <a:tailEnd/>
          </a:ln>
        </p:spPr>
        <p:txBody>
          <a:bodyPr wrap="none"/>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for exampl compres and</a:t>
            </a:r>
          </a:p>
          <a:p>
            <a:pPr>
              <a:spcBef>
                <a:spcPct val="0"/>
              </a:spcBef>
              <a:buClrTx/>
              <a:buFontTx/>
              <a:buNone/>
            </a:pPr>
            <a:r>
              <a:rPr lang="en-US" altLang="en-US" sz="2400"/>
              <a:t>compres are both accept as</a:t>
            </a:r>
          </a:p>
          <a:p>
            <a:pPr>
              <a:spcBef>
                <a:spcPct val="0"/>
              </a:spcBef>
              <a:buClrTx/>
              <a:buFontTx/>
              <a:buNone/>
            </a:pPr>
            <a:r>
              <a:rPr lang="en-US" altLang="en-US" sz="2400"/>
              <a:t>equival to compres.</a:t>
            </a:r>
          </a:p>
        </p:txBody>
      </p:sp>
      <p:sp>
        <p:nvSpPr>
          <p:cNvPr id="147462" name="AutoShape 7">
            <a:extLst>
              <a:ext uri="{FF2B5EF4-FFF2-40B4-BE49-F238E27FC236}">
                <a16:creationId xmlns:a16="http://schemas.microsoft.com/office/drawing/2014/main" id="{99F3280C-23FC-4720-8067-ECB06C2E2AA8}"/>
              </a:ext>
            </a:extLst>
          </p:cNvPr>
          <p:cNvSpPr>
            <a:spLocks noChangeArrowheads="1"/>
          </p:cNvSpPr>
          <p:nvPr/>
        </p:nvSpPr>
        <p:spPr bwMode="auto">
          <a:xfrm>
            <a:off x="4572000" y="5181600"/>
            <a:ext cx="3048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5147C199-0C1D-42FD-3AC1-0B195E3F7498}"/>
              </a:ext>
            </a:extLst>
          </p:cNvPr>
          <p:cNvSpPr>
            <a:spLocks noGrp="1" noChangeArrowheads="1"/>
          </p:cNvSpPr>
          <p:nvPr>
            <p:ph type="title"/>
          </p:nvPr>
        </p:nvSpPr>
        <p:spPr/>
        <p:txBody>
          <a:bodyPr/>
          <a:lstStyle/>
          <a:p>
            <a:r>
              <a:rPr lang="en-US" altLang="en-US" sz="4000">
                <a:ea typeface="ＭＳ Ｐゴシック" panose="020B0600070205080204" pitchFamily="34" charset="-128"/>
              </a:rPr>
              <a:t>The information acquisition process</a:t>
            </a:r>
          </a:p>
        </p:txBody>
      </p:sp>
      <p:sp>
        <p:nvSpPr>
          <p:cNvPr id="34818" name="Rectangle 3">
            <a:extLst>
              <a:ext uri="{FF2B5EF4-FFF2-40B4-BE49-F238E27FC236}">
                <a16:creationId xmlns:a16="http://schemas.microsoft.com/office/drawing/2014/main" id="{02FDEAF5-8F05-0FCB-B9AA-019F715E818B}"/>
              </a:ext>
            </a:extLst>
          </p:cNvPr>
          <p:cNvSpPr>
            <a:spLocks noGrp="1" noChangeArrowheads="1"/>
          </p:cNvSpPr>
          <p:nvPr>
            <p:ph type="body" idx="1"/>
          </p:nvPr>
        </p:nvSpPr>
        <p:spPr/>
        <p:txBody>
          <a:bodyPr/>
          <a:lstStyle/>
          <a:p>
            <a:r>
              <a:rPr lang="en-US" altLang="en-US">
                <a:ea typeface="ＭＳ Ｐゴシック" panose="020B0600070205080204" pitchFamily="34" charset="-128"/>
              </a:rPr>
              <a:t>Know what you want and go get it</a:t>
            </a:r>
          </a:p>
          <a:p>
            <a:r>
              <a:rPr lang="en-US" altLang="en-US">
                <a:ea typeface="ＭＳ Ｐゴシック" panose="020B0600070205080204" pitchFamily="34" charset="-128"/>
              </a:rPr>
              <a:t>Ask questions to information sources as needed (queries) - </a:t>
            </a:r>
            <a:r>
              <a:rPr lang="en-US" altLang="en-US" i="1">
                <a:solidFill>
                  <a:srgbClr val="FF3300"/>
                </a:solidFill>
                <a:ea typeface="ＭＳ Ｐゴシック" panose="020B0600070205080204" pitchFamily="34" charset="-128"/>
              </a:rPr>
              <a:t>SEARCH</a:t>
            </a:r>
          </a:p>
          <a:p>
            <a:r>
              <a:rPr lang="en-US" altLang="en-US">
                <a:ea typeface="ＭＳ Ｐゴシック" panose="020B0600070205080204" pitchFamily="34" charset="-128"/>
              </a:rPr>
              <a:t>Have information sent to you on a regular basis based on some predetermined information need</a:t>
            </a:r>
          </a:p>
          <a:p>
            <a:r>
              <a:rPr lang="en-US" altLang="en-US">
                <a:ea typeface="ＭＳ Ｐゴシック" panose="020B0600070205080204" pitchFamily="34" charset="-128"/>
              </a:rPr>
              <a:t>Push/pull models</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DE99D2A1-1308-9097-CDB7-E4B1BECB850B}"/>
              </a:ext>
            </a:extLst>
          </p:cNvPr>
          <p:cNvSpPr>
            <a:spLocks noGrp="1" noChangeArrowheads="1"/>
          </p:cNvSpPr>
          <p:nvPr>
            <p:ph type="title"/>
          </p:nvPr>
        </p:nvSpPr>
        <p:spPr/>
        <p:txBody>
          <a:bodyPr/>
          <a:lstStyle/>
          <a:p>
            <a:r>
              <a:rPr lang="en-US" altLang="en-US">
                <a:ea typeface="ＭＳ Ｐゴシック" panose="020B0600070205080204" pitchFamily="34" charset="-128"/>
              </a:rPr>
              <a:t>Automated Methods</a:t>
            </a:r>
          </a:p>
        </p:txBody>
      </p:sp>
      <p:sp>
        <p:nvSpPr>
          <p:cNvPr id="148482" name="Rectangle 3">
            <a:extLst>
              <a:ext uri="{FF2B5EF4-FFF2-40B4-BE49-F238E27FC236}">
                <a16:creationId xmlns:a16="http://schemas.microsoft.com/office/drawing/2014/main" id="{B5F1DB48-BEE6-3CA7-6233-F40275A7D8F5}"/>
              </a:ext>
            </a:extLst>
          </p:cNvPr>
          <p:cNvSpPr>
            <a:spLocks noGrp="1" noChangeArrowheads="1"/>
          </p:cNvSpPr>
          <p:nvPr>
            <p:ph type="body" idx="1"/>
          </p:nvPr>
        </p:nvSpPr>
        <p:spPr>
          <a:xfrm>
            <a:off x="685800" y="1676400"/>
            <a:ext cx="7772400" cy="4114800"/>
          </a:xfrm>
        </p:spPr>
        <p:txBody>
          <a:bodyPr/>
          <a:lstStyle/>
          <a:p>
            <a:pPr>
              <a:lnSpc>
                <a:spcPct val="90000"/>
              </a:lnSpc>
            </a:pPr>
            <a:r>
              <a:rPr lang="en-US" altLang="en-US">
                <a:ea typeface="ＭＳ Ｐゴシック" panose="020B0600070205080204" pitchFamily="34" charset="-128"/>
              </a:rPr>
              <a:t>Powerful multilingual tools exist for morphological analysis</a:t>
            </a:r>
          </a:p>
          <a:p>
            <a:pPr lvl="1">
              <a:lnSpc>
                <a:spcPct val="90000"/>
              </a:lnSpc>
            </a:pPr>
            <a:r>
              <a:rPr lang="en-US" altLang="en-US" sz="2400">
                <a:ea typeface="ＭＳ Ｐゴシック" panose="020B0600070205080204" pitchFamily="34" charset="-128"/>
              </a:rPr>
              <a:t>PCKimmo, Xerox Lexical technology</a:t>
            </a:r>
          </a:p>
          <a:p>
            <a:pPr lvl="1">
              <a:lnSpc>
                <a:spcPct val="90000"/>
              </a:lnSpc>
            </a:pPr>
            <a:r>
              <a:rPr lang="en-US" altLang="en-US" sz="2400">
                <a:ea typeface="ＭＳ Ｐゴシック" panose="020B0600070205080204" pitchFamily="34" charset="-128"/>
              </a:rPr>
              <a:t>Require a grammar and dictionary</a:t>
            </a:r>
          </a:p>
          <a:p>
            <a:pPr lvl="1">
              <a:lnSpc>
                <a:spcPct val="90000"/>
              </a:lnSpc>
            </a:pPr>
            <a:r>
              <a:rPr lang="en-US" altLang="en-US" sz="2400">
                <a:ea typeface="ＭＳ Ｐゴシック" panose="020B0600070205080204" pitchFamily="34" charset="-128"/>
              </a:rPr>
              <a:t>Use </a:t>
            </a:r>
            <a:r>
              <a:rPr lang="ja-JP" altLang="en-US" sz="2400">
                <a:ea typeface="ＭＳ Ｐゴシック" panose="020B0600070205080204" pitchFamily="34" charset="-128"/>
              </a:rPr>
              <a:t>“</a:t>
            </a:r>
            <a:r>
              <a:rPr lang="en-US" altLang="ja-JP" sz="2400">
                <a:ea typeface="ＭＳ Ｐゴシック" panose="020B0600070205080204" pitchFamily="34" charset="-128"/>
              </a:rPr>
              <a:t>two-level</a:t>
            </a:r>
            <a:r>
              <a:rPr lang="ja-JP" altLang="en-US" sz="2400">
                <a:ea typeface="ＭＳ Ｐゴシック" panose="020B0600070205080204" pitchFamily="34" charset="-128"/>
              </a:rPr>
              <a:t>”</a:t>
            </a:r>
            <a:r>
              <a:rPr lang="en-US" altLang="ja-JP" sz="2400">
                <a:ea typeface="ＭＳ Ｐゴシック" panose="020B0600070205080204" pitchFamily="34" charset="-128"/>
              </a:rPr>
              <a:t> automata</a:t>
            </a:r>
            <a:endParaRPr lang="en-US" altLang="ja-JP">
              <a:ea typeface="ＭＳ Ｐゴシック" panose="020B0600070205080204" pitchFamily="34" charset="-128"/>
            </a:endParaRPr>
          </a:p>
          <a:p>
            <a:pPr>
              <a:lnSpc>
                <a:spcPct val="90000"/>
              </a:lnSpc>
            </a:pPr>
            <a:r>
              <a:rPr lang="en-US" altLang="en-US">
                <a:ea typeface="ＭＳ Ｐゴシック" panose="020B0600070205080204" pitchFamily="34" charset="-128"/>
              </a:rPr>
              <a:t>Stemmers:</a:t>
            </a:r>
          </a:p>
          <a:p>
            <a:pPr lvl="1">
              <a:lnSpc>
                <a:spcPct val="90000"/>
              </a:lnSpc>
            </a:pPr>
            <a:r>
              <a:rPr lang="en-US" altLang="en-US" sz="2400">
                <a:ea typeface="ＭＳ Ｐゴシック" panose="020B0600070205080204" pitchFamily="34" charset="-128"/>
              </a:rPr>
              <a:t>Very dumb rules work well (for English)</a:t>
            </a:r>
          </a:p>
          <a:p>
            <a:pPr lvl="1">
              <a:lnSpc>
                <a:spcPct val="90000"/>
              </a:lnSpc>
            </a:pPr>
            <a:r>
              <a:rPr lang="en-US" altLang="en-US" sz="2400">
                <a:ea typeface="ＭＳ Ｐゴシック" panose="020B0600070205080204" pitchFamily="34" charset="-128"/>
              </a:rPr>
              <a:t>Porter Stemmer:  Iteratively remove suffixes</a:t>
            </a:r>
          </a:p>
          <a:p>
            <a:pPr lvl="1">
              <a:lnSpc>
                <a:spcPct val="90000"/>
              </a:lnSpc>
            </a:pPr>
            <a:r>
              <a:rPr lang="en-US" altLang="en-US" sz="2400">
                <a:ea typeface="ＭＳ Ｐゴシック" panose="020B0600070205080204" pitchFamily="34" charset="-128"/>
              </a:rPr>
              <a:t>Improvement: pass results through a lexicon</a:t>
            </a:r>
            <a:endParaRPr lang="en-US" altLang="en-US">
              <a:ea typeface="ＭＳ Ｐゴシック" panose="020B0600070205080204" pitchFamily="34" charset="-128"/>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a:extLst>
              <a:ext uri="{FF2B5EF4-FFF2-40B4-BE49-F238E27FC236}">
                <a16:creationId xmlns:a16="http://schemas.microsoft.com/office/drawing/2014/main" id="{49A94EAB-BBB9-D255-1969-3DD94DFA5181}"/>
              </a:ext>
            </a:extLst>
          </p:cNvPr>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Interface</a:t>
            </a:r>
          </a:p>
        </p:txBody>
      </p:sp>
      <p:sp>
        <p:nvSpPr>
          <p:cNvPr id="149506" name="Rectangle 3">
            <a:extLst>
              <a:ext uri="{FF2B5EF4-FFF2-40B4-BE49-F238E27FC236}">
                <a16:creationId xmlns:a16="http://schemas.microsoft.com/office/drawing/2014/main" id="{4F2862D4-1EA2-216E-E1CE-A81FD9FC64FA}"/>
              </a:ext>
            </a:extLst>
          </p:cNvPr>
          <p:cNvSpPr>
            <a:spLocks noChangeArrowheads="1"/>
          </p:cNvSpPr>
          <p:nvPr/>
        </p:nvSpPr>
        <p:spPr bwMode="auto">
          <a:xfrm>
            <a:off x="3657600" y="6858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Query Engine</a:t>
            </a:r>
          </a:p>
        </p:txBody>
      </p:sp>
      <p:sp>
        <p:nvSpPr>
          <p:cNvPr id="149507" name="Rectangle 4">
            <a:extLst>
              <a:ext uri="{FF2B5EF4-FFF2-40B4-BE49-F238E27FC236}">
                <a16:creationId xmlns:a16="http://schemas.microsoft.com/office/drawing/2014/main" id="{9154E09A-0AC7-5649-787B-163331CECDE6}"/>
              </a:ext>
            </a:extLst>
          </p:cNvPr>
          <p:cNvSpPr>
            <a:spLocks noChangeArrowheads="1"/>
          </p:cNvSpPr>
          <p:nvPr/>
        </p:nvSpPr>
        <p:spPr bwMode="auto">
          <a:xfrm>
            <a:off x="6248400" y="26670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Indexer</a:t>
            </a:r>
          </a:p>
        </p:txBody>
      </p:sp>
      <p:sp>
        <p:nvSpPr>
          <p:cNvPr id="149508" name="Oval 5">
            <a:extLst>
              <a:ext uri="{FF2B5EF4-FFF2-40B4-BE49-F238E27FC236}">
                <a16:creationId xmlns:a16="http://schemas.microsoft.com/office/drawing/2014/main" id="{862B882A-26AF-D87D-7574-D236583378BE}"/>
              </a:ext>
            </a:extLst>
          </p:cNvPr>
          <p:cNvSpPr>
            <a:spLocks noChangeArrowheads="1"/>
          </p:cNvSpPr>
          <p:nvPr/>
        </p:nvSpPr>
        <p:spPr bwMode="auto">
          <a:xfrm>
            <a:off x="6248400" y="609600"/>
            <a:ext cx="1676400" cy="914400"/>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a:t>
            </a:r>
          </a:p>
        </p:txBody>
      </p:sp>
      <p:sp>
        <p:nvSpPr>
          <p:cNvPr id="149509" name="Rectangle 6">
            <a:extLst>
              <a:ext uri="{FF2B5EF4-FFF2-40B4-BE49-F238E27FC236}">
                <a16:creationId xmlns:a16="http://schemas.microsoft.com/office/drawing/2014/main" id="{79B8BF7A-3711-F274-D648-15491B823E8D}"/>
              </a:ext>
            </a:extLst>
          </p:cNvPr>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Crawler</a:t>
            </a:r>
          </a:p>
        </p:txBody>
      </p:sp>
      <p:sp>
        <p:nvSpPr>
          <p:cNvPr id="149510" name="Line 7">
            <a:extLst>
              <a:ext uri="{FF2B5EF4-FFF2-40B4-BE49-F238E27FC236}">
                <a16:creationId xmlns:a16="http://schemas.microsoft.com/office/drawing/2014/main" id="{63AA14F7-7237-CA81-9C0D-7A405F395F3C}"/>
              </a:ext>
            </a:extLst>
          </p:cNvPr>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9511" name="Line 8">
            <a:extLst>
              <a:ext uri="{FF2B5EF4-FFF2-40B4-BE49-F238E27FC236}">
                <a16:creationId xmlns:a16="http://schemas.microsoft.com/office/drawing/2014/main" id="{6A35DB84-AA54-4BD4-507B-A15F7BB185F5}"/>
              </a:ext>
            </a:extLst>
          </p:cNvPr>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9512" name="Line 9">
            <a:extLst>
              <a:ext uri="{FF2B5EF4-FFF2-40B4-BE49-F238E27FC236}">
                <a16:creationId xmlns:a16="http://schemas.microsoft.com/office/drawing/2014/main" id="{8B76070E-E2EF-EF09-2725-0FD197DEFF83}"/>
              </a:ext>
            </a:extLst>
          </p:cNvPr>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9513" name="Line 10">
            <a:extLst>
              <a:ext uri="{FF2B5EF4-FFF2-40B4-BE49-F238E27FC236}">
                <a16:creationId xmlns:a16="http://schemas.microsoft.com/office/drawing/2014/main" id="{B0DA664A-36C4-7573-9BB8-4A712B4D78FD}"/>
              </a:ext>
            </a:extLst>
          </p:cNvPr>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9514" name="Line 11">
            <a:extLst>
              <a:ext uri="{FF2B5EF4-FFF2-40B4-BE49-F238E27FC236}">
                <a16:creationId xmlns:a16="http://schemas.microsoft.com/office/drawing/2014/main" id="{17863D98-16F2-6F94-10CD-DA3A227C4304}"/>
              </a:ext>
            </a:extLst>
          </p:cNvPr>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9515" name="Line 12">
            <a:extLst>
              <a:ext uri="{FF2B5EF4-FFF2-40B4-BE49-F238E27FC236}">
                <a16:creationId xmlns:a16="http://schemas.microsoft.com/office/drawing/2014/main" id="{020C0455-04E0-1127-DD72-67C3F90F86AF}"/>
              </a:ext>
            </a:extLst>
          </p:cNvPr>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9516" name="Line 13">
            <a:extLst>
              <a:ext uri="{FF2B5EF4-FFF2-40B4-BE49-F238E27FC236}">
                <a16:creationId xmlns:a16="http://schemas.microsoft.com/office/drawing/2014/main" id="{FB54617F-109E-DB42-BFA7-D20E160151D2}"/>
              </a:ext>
            </a:extLst>
          </p:cNvPr>
          <p:cNvSpPr>
            <a:spLocks noChangeShapeType="1"/>
          </p:cNvSpPr>
          <p:nvPr/>
        </p:nvSpPr>
        <p:spPr bwMode="auto">
          <a:xfrm flipV="1">
            <a:off x="4724400" y="3200400"/>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49517" name="Line 14">
            <a:extLst>
              <a:ext uri="{FF2B5EF4-FFF2-40B4-BE49-F238E27FC236}">
                <a16:creationId xmlns:a16="http://schemas.microsoft.com/office/drawing/2014/main" id="{A199FF33-4160-5BA3-D63B-EAFBFE155EFB}"/>
              </a:ext>
            </a:extLst>
          </p:cNvPr>
          <p:cNvSpPr>
            <a:spLocks noChangeShapeType="1"/>
          </p:cNvSpPr>
          <p:nvPr/>
        </p:nvSpPr>
        <p:spPr bwMode="auto">
          <a:xfrm>
            <a:off x="4724400" y="3200400"/>
            <a:ext cx="1524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9518" name="Line 15">
            <a:extLst>
              <a:ext uri="{FF2B5EF4-FFF2-40B4-BE49-F238E27FC236}">
                <a16:creationId xmlns:a16="http://schemas.microsoft.com/office/drawing/2014/main" id="{5CE435E1-05F8-48AA-8307-0AD7E117E461}"/>
              </a:ext>
            </a:extLst>
          </p:cNvPr>
          <p:cNvSpPr>
            <a:spLocks noChangeShapeType="1"/>
          </p:cNvSpPr>
          <p:nvPr/>
        </p:nvSpPr>
        <p:spPr bwMode="auto">
          <a:xfrm flipV="1">
            <a:off x="7162800" y="15240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9519" name="Line 16">
            <a:extLst>
              <a:ext uri="{FF2B5EF4-FFF2-40B4-BE49-F238E27FC236}">
                <a16:creationId xmlns:a16="http://schemas.microsoft.com/office/drawing/2014/main" id="{3DD2BCFE-029F-7810-6234-95946DA1C897}"/>
              </a:ext>
            </a:extLst>
          </p:cNvPr>
          <p:cNvSpPr>
            <a:spLocks noChangeShapeType="1"/>
          </p:cNvSpPr>
          <p:nvPr/>
        </p:nvSpPr>
        <p:spPr bwMode="auto">
          <a:xfrm>
            <a:off x="5410200" y="1066800"/>
            <a:ext cx="8382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9520" name="Line 17">
            <a:extLst>
              <a:ext uri="{FF2B5EF4-FFF2-40B4-BE49-F238E27FC236}">
                <a16:creationId xmlns:a16="http://schemas.microsoft.com/office/drawing/2014/main" id="{37CAF0E4-110B-D573-8CC8-E977D72ACFE9}"/>
              </a:ext>
            </a:extLst>
          </p:cNvPr>
          <p:cNvSpPr>
            <a:spLocks noChangeShapeType="1"/>
          </p:cNvSpPr>
          <p:nvPr/>
        </p:nvSpPr>
        <p:spPr bwMode="auto">
          <a:xfrm>
            <a:off x="2667000" y="1066800"/>
            <a:ext cx="990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9521" name="Line 18">
            <a:extLst>
              <a:ext uri="{FF2B5EF4-FFF2-40B4-BE49-F238E27FC236}">
                <a16:creationId xmlns:a16="http://schemas.microsoft.com/office/drawing/2014/main" id="{196556A1-74E5-0036-ADFA-F9AF7ECA60E0}"/>
              </a:ext>
            </a:extLst>
          </p:cNvPr>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9522" name="Line 19">
            <a:extLst>
              <a:ext uri="{FF2B5EF4-FFF2-40B4-BE49-F238E27FC236}">
                <a16:creationId xmlns:a16="http://schemas.microsoft.com/office/drawing/2014/main" id="{77BF7DD1-4602-C062-E3CC-92960A5E2F30}"/>
              </a:ext>
            </a:extLst>
          </p:cNvPr>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9523" name="Line 20">
            <a:extLst>
              <a:ext uri="{FF2B5EF4-FFF2-40B4-BE49-F238E27FC236}">
                <a16:creationId xmlns:a16="http://schemas.microsoft.com/office/drawing/2014/main" id="{EE69FD6F-F0FC-8BE8-55E9-1DBE548EE22D}"/>
              </a:ext>
            </a:extLst>
          </p:cNvPr>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9524" name="Line 21">
            <a:extLst>
              <a:ext uri="{FF2B5EF4-FFF2-40B4-BE49-F238E27FC236}">
                <a16:creationId xmlns:a16="http://schemas.microsoft.com/office/drawing/2014/main" id="{0B1DF1E7-B21F-B179-BE0F-C2BBB64FC498}"/>
              </a:ext>
            </a:extLst>
          </p:cNvPr>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9525" name="Text Box 22">
            <a:extLst>
              <a:ext uri="{FF2B5EF4-FFF2-40B4-BE49-F238E27FC236}">
                <a16:creationId xmlns:a16="http://schemas.microsoft.com/office/drawing/2014/main" id="{D9339047-3540-8DF2-B5C3-0306F90EBE00}"/>
              </a:ext>
            </a:extLst>
          </p:cNvPr>
          <p:cNvSpPr txBox="1">
            <a:spLocks noChangeArrowheads="1"/>
          </p:cNvSpPr>
          <p:nvPr/>
        </p:nvSpPr>
        <p:spPr bwMode="auto">
          <a:xfrm>
            <a:off x="396875" y="2241550"/>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Users</a:t>
            </a:r>
          </a:p>
        </p:txBody>
      </p:sp>
      <p:sp>
        <p:nvSpPr>
          <p:cNvPr id="149526" name="Text Box 23">
            <a:extLst>
              <a:ext uri="{FF2B5EF4-FFF2-40B4-BE49-F238E27FC236}">
                <a16:creationId xmlns:a16="http://schemas.microsoft.com/office/drawing/2014/main" id="{B154F7A7-2B36-D506-E0CC-438450737097}"/>
              </a:ext>
            </a:extLst>
          </p:cNvPr>
          <p:cNvSpPr txBox="1">
            <a:spLocks noChangeArrowheads="1"/>
          </p:cNvSpPr>
          <p:nvPr/>
        </p:nvSpPr>
        <p:spPr bwMode="auto">
          <a:xfrm>
            <a:off x="4267200" y="55626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Web</a:t>
            </a:r>
          </a:p>
        </p:txBody>
      </p:sp>
      <p:sp>
        <p:nvSpPr>
          <p:cNvPr id="149527" name="Text Box 24">
            <a:extLst>
              <a:ext uri="{FF2B5EF4-FFF2-40B4-BE49-F238E27FC236}">
                <a16:creationId xmlns:a16="http://schemas.microsoft.com/office/drawing/2014/main" id="{1041D154-28B2-42B0-951A-0F2FC5C0A20A}"/>
              </a:ext>
            </a:extLst>
          </p:cNvPr>
          <p:cNvSpPr txBox="1">
            <a:spLocks noChangeArrowheads="1"/>
          </p:cNvSpPr>
          <p:nvPr/>
        </p:nvSpPr>
        <p:spPr bwMode="auto">
          <a:xfrm>
            <a:off x="1828800" y="5943600"/>
            <a:ext cx="542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b="1"/>
              <a:t>A Typical Web Search Engine</a:t>
            </a:r>
          </a:p>
        </p:txBody>
      </p:sp>
      <p:grpSp>
        <p:nvGrpSpPr>
          <p:cNvPr id="2" name="Group 31">
            <a:extLst>
              <a:ext uri="{FF2B5EF4-FFF2-40B4-BE49-F238E27FC236}">
                <a16:creationId xmlns:a16="http://schemas.microsoft.com/office/drawing/2014/main" id="{134C76E8-214A-C7D1-C921-7D56D5C7082E}"/>
              </a:ext>
            </a:extLst>
          </p:cNvPr>
          <p:cNvGrpSpPr>
            <a:grpSpLocks/>
          </p:cNvGrpSpPr>
          <p:nvPr/>
        </p:nvGrpSpPr>
        <p:grpSpPr bwMode="auto">
          <a:xfrm>
            <a:off x="1598613" y="527050"/>
            <a:ext cx="6629400" cy="3429000"/>
            <a:chOff x="1583" y="284"/>
            <a:chExt cx="4176" cy="2160"/>
          </a:xfrm>
        </p:grpSpPr>
        <p:sp>
          <p:nvSpPr>
            <p:cNvPr id="149532" name="Text Box 26">
              <a:extLst>
                <a:ext uri="{FF2B5EF4-FFF2-40B4-BE49-F238E27FC236}">
                  <a16:creationId xmlns:a16="http://schemas.microsoft.com/office/drawing/2014/main" id="{1EC1AC77-C044-9E0A-3DE7-3FD6CDD8A43F}"/>
                </a:ext>
              </a:extLst>
            </p:cNvPr>
            <p:cNvSpPr txBox="1">
              <a:spLocks noChangeArrowheads="1"/>
            </p:cNvSpPr>
            <p:nvPr/>
          </p:nvSpPr>
          <p:spPr bwMode="auto">
            <a:xfrm>
              <a:off x="1632" y="336"/>
              <a:ext cx="12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solidFill>
                    <a:srgbClr val="FF0000"/>
                  </a:solidFill>
                </a:rPr>
                <a:t>Elastic/Lucene</a:t>
              </a:r>
              <a:endParaRPr lang="en-US" altLang="en-US" sz="2400">
                <a:solidFill>
                  <a:srgbClr val="FF3300"/>
                </a:solidFill>
              </a:endParaRPr>
            </a:p>
          </p:txBody>
        </p:sp>
        <p:sp>
          <p:nvSpPr>
            <p:cNvPr id="149533" name="Rectangle 30">
              <a:extLst>
                <a:ext uri="{FF2B5EF4-FFF2-40B4-BE49-F238E27FC236}">
                  <a16:creationId xmlns:a16="http://schemas.microsoft.com/office/drawing/2014/main" id="{789A6B6E-3049-F5E8-DAE1-AFBAD0B1BA34}"/>
                </a:ext>
              </a:extLst>
            </p:cNvPr>
            <p:cNvSpPr>
              <a:spLocks noChangeArrowheads="1"/>
            </p:cNvSpPr>
            <p:nvPr/>
          </p:nvSpPr>
          <p:spPr bwMode="auto">
            <a:xfrm>
              <a:off x="1583" y="284"/>
              <a:ext cx="4176" cy="2160"/>
            </a:xfrm>
            <a:prstGeom prst="rect">
              <a:avLst/>
            </a:prstGeom>
            <a:solidFill>
              <a:schemeClr val="accent1">
                <a:alpha val="0"/>
              </a:schemeClr>
            </a:solidFill>
            <a:ln w="19050">
              <a:solidFill>
                <a:srgbClr val="FF0000"/>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endParaRPr lang="en-US" altLang="en-US" sz="2400">
                <a:solidFill>
                  <a:srgbClr val="FF0000"/>
                </a:solidFill>
              </a:endParaRPr>
            </a:p>
          </p:txBody>
        </p:sp>
      </p:grpSp>
      <p:sp>
        <p:nvSpPr>
          <p:cNvPr id="4" name="Frame 3">
            <a:extLst>
              <a:ext uri="{FF2B5EF4-FFF2-40B4-BE49-F238E27FC236}">
                <a16:creationId xmlns:a16="http://schemas.microsoft.com/office/drawing/2014/main" id="{4799C174-F10A-81B3-D6C5-63807CC7007B}"/>
              </a:ext>
            </a:extLst>
          </p:cNvPr>
          <p:cNvSpPr/>
          <p:nvPr/>
        </p:nvSpPr>
        <p:spPr bwMode="auto">
          <a:xfrm>
            <a:off x="3581400" y="3632200"/>
            <a:ext cx="2362200" cy="1828800"/>
          </a:xfrm>
          <a:prstGeom prst="frame">
            <a:avLst/>
          </a:prstGeom>
          <a:noFill/>
          <a:ln w="3175" cap="flat" cmpd="sng" algn="ctr">
            <a:noFill/>
            <a:prstDash val="solid"/>
            <a:round/>
            <a:headEnd type="none" w="med" len="med"/>
            <a:tailEnd type="none" w="med" len="med"/>
          </a:ln>
          <a:effectLst/>
        </p:spPr>
        <p:txBody>
          <a:bodyPr/>
          <a:lstStyle/>
          <a:p>
            <a:pPr>
              <a:defRPr/>
            </a:pPr>
            <a:endParaRPr lang="en-US">
              <a:latin typeface="Times New Roman" pitchFamily="48" charset="0"/>
              <a:ea typeface="ＭＳ Ｐゴシック" charset="-128"/>
            </a:endParaRPr>
          </a:p>
        </p:txBody>
      </p:sp>
      <p:sp>
        <p:nvSpPr>
          <p:cNvPr id="149530" name="TextBox 4">
            <a:extLst>
              <a:ext uri="{FF2B5EF4-FFF2-40B4-BE49-F238E27FC236}">
                <a16:creationId xmlns:a16="http://schemas.microsoft.com/office/drawing/2014/main" id="{153830F1-8523-1A99-068A-7F6D37C3F2F6}"/>
              </a:ext>
            </a:extLst>
          </p:cNvPr>
          <p:cNvSpPr txBox="1">
            <a:spLocks noChangeArrowheads="1"/>
          </p:cNvSpPr>
          <p:nvPr/>
        </p:nvSpPr>
        <p:spPr bwMode="auto">
          <a:xfrm>
            <a:off x="854075" y="5407025"/>
            <a:ext cx="1157288" cy="4619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Heritrix</a:t>
            </a:r>
          </a:p>
        </p:txBody>
      </p:sp>
      <p:sp>
        <p:nvSpPr>
          <p:cNvPr id="149531" name="Line 7">
            <a:extLst>
              <a:ext uri="{FF2B5EF4-FFF2-40B4-BE49-F238E27FC236}">
                <a16:creationId xmlns:a16="http://schemas.microsoft.com/office/drawing/2014/main" id="{81250C5D-DF4C-0227-7B6D-526650F3023B}"/>
              </a:ext>
            </a:extLst>
          </p:cNvPr>
          <p:cNvSpPr>
            <a:spLocks noChangeShapeType="1"/>
          </p:cNvSpPr>
          <p:nvPr/>
        </p:nvSpPr>
        <p:spPr bwMode="auto">
          <a:xfrm flipH="1">
            <a:off x="2176463" y="4546600"/>
            <a:ext cx="1568450" cy="901700"/>
          </a:xfrm>
          <a:prstGeom prst="line">
            <a:avLst/>
          </a:prstGeom>
          <a:noFill/>
          <a:ln w="12700">
            <a:solidFill>
              <a:srgbClr val="00B050"/>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a:extLst>
              <a:ext uri="{FF2B5EF4-FFF2-40B4-BE49-F238E27FC236}">
                <a16:creationId xmlns:a16="http://schemas.microsoft.com/office/drawing/2014/main" id="{28608D2F-38E6-3193-C789-B710CEE2072A}"/>
              </a:ext>
            </a:extLst>
          </p:cNvPr>
          <p:cNvSpPr>
            <a:spLocks noChangeArrowheads="1"/>
          </p:cNvSpPr>
          <p:nvPr/>
        </p:nvSpPr>
        <p:spPr bwMode="auto">
          <a:xfrm>
            <a:off x="1828800" y="19812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Interface</a:t>
            </a:r>
          </a:p>
        </p:txBody>
      </p:sp>
      <p:sp>
        <p:nvSpPr>
          <p:cNvPr id="151554" name="Rectangle 3">
            <a:extLst>
              <a:ext uri="{FF2B5EF4-FFF2-40B4-BE49-F238E27FC236}">
                <a16:creationId xmlns:a16="http://schemas.microsoft.com/office/drawing/2014/main" id="{ECBC93F1-2ACD-6C81-ED16-97B507BB3714}"/>
              </a:ext>
            </a:extLst>
          </p:cNvPr>
          <p:cNvSpPr>
            <a:spLocks noChangeArrowheads="1"/>
          </p:cNvSpPr>
          <p:nvPr/>
        </p:nvSpPr>
        <p:spPr bwMode="auto">
          <a:xfrm>
            <a:off x="3657600" y="6858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Query Engine</a:t>
            </a:r>
          </a:p>
        </p:txBody>
      </p:sp>
      <p:sp>
        <p:nvSpPr>
          <p:cNvPr id="151555" name="Rectangle 4">
            <a:extLst>
              <a:ext uri="{FF2B5EF4-FFF2-40B4-BE49-F238E27FC236}">
                <a16:creationId xmlns:a16="http://schemas.microsoft.com/office/drawing/2014/main" id="{559188AA-D763-30DA-01D0-3D790B36D47F}"/>
              </a:ext>
            </a:extLst>
          </p:cNvPr>
          <p:cNvSpPr>
            <a:spLocks noChangeArrowheads="1"/>
          </p:cNvSpPr>
          <p:nvPr/>
        </p:nvSpPr>
        <p:spPr bwMode="auto">
          <a:xfrm>
            <a:off x="6248400" y="2667000"/>
            <a:ext cx="1752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Indexer</a:t>
            </a:r>
          </a:p>
        </p:txBody>
      </p:sp>
      <p:sp>
        <p:nvSpPr>
          <p:cNvPr id="151556" name="Oval 5">
            <a:extLst>
              <a:ext uri="{FF2B5EF4-FFF2-40B4-BE49-F238E27FC236}">
                <a16:creationId xmlns:a16="http://schemas.microsoft.com/office/drawing/2014/main" id="{53622FBB-5951-6B54-42AB-AC96232F9366}"/>
              </a:ext>
            </a:extLst>
          </p:cNvPr>
          <p:cNvSpPr>
            <a:spLocks noChangeArrowheads="1"/>
          </p:cNvSpPr>
          <p:nvPr/>
        </p:nvSpPr>
        <p:spPr bwMode="auto">
          <a:xfrm>
            <a:off x="6248400" y="609600"/>
            <a:ext cx="1676400" cy="914400"/>
          </a:xfrm>
          <a:prstGeom prst="ellipse">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Index</a:t>
            </a:r>
          </a:p>
        </p:txBody>
      </p:sp>
      <p:sp>
        <p:nvSpPr>
          <p:cNvPr id="151557" name="Rectangle 6">
            <a:extLst>
              <a:ext uri="{FF2B5EF4-FFF2-40B4-BE49-F238E27FC236}">
                <a16:creationId xmlns:a16="http://schemas.microsoft.com/office/drawing/2014/main" id="{0C44741A-138A-14EF-66EF-702E9ABD73F5}"/>
              </a:ext>
            </a:extLst>
          </p:cNvPr>
          <p:cNvSpPr>
            <a:spLocks noChangeArrowheads="1"/>
          </p:cNvSpPr>
          <p:nvPr/>
        </p:nvSpPr>
        <p:spPr bwMode="auto">
          <a:xfrm>
            <a:off x="3886200" y="4191000"/>
            <a:ext cx="16764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ClrTx/>
              <a:buFontTx/>
              <a:buNone/>
            </a:pPr>
            <a:r>
              <a:rPr lang="en-US" altLang="en-US" sz="2400"/>
              <a:t>Crawler</a:t>
            </a:r>
          </a:p>
        </p:txBody>
      </p:sp>
      <p:sp>
        <p:nvSpPr>
          <p:cNvPr id="151558" name="Line 7">
            <a:extLst>
              <a:ext uri="{FF2B5EF4-FFF2-40B4-BE49-F238E27FC236}">
                <a16:creationId xmlns:a16="http://schemas.microsoft.com/office/drawing/2014/main" id="{35FBAC99-D51F-7B54-F270-05CCAE0EC19E}"/>
              </a:ext>
            </a:extLst>
          </p:cNvPr>
          <p:cNvSpPr>
            <a:spLocks noChangeShapeType="1"/>
          </p:cNvSpPr>
          <p:nvPr/>
        </p:nvSpPr>
        <p:spPr bwMode="auto">
          <a:xfrm flipH="1">
            <a:off x="3500438"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1559" name="Line 8">
            <a:extLst>
              <a:ext uri="{FF2B5EF4-FFF2-40B4-BE49-F238E27FC236}">
                <a16:creationId xmlns:a16="http://schemas.microsoft.com/office/drawing/2014/main" id="{D29EC937-8B84-002F-746B-1AA5852E5122}"/>
              </a:ext>
            </a:extLst>
          </p:cNvPr>
          <p:cNvSpPr>
            <a:spLocks noChangeShapeType="1"/>
          </p:cNvSpPr>
          <p:nvPr/>
        </p:nvSpPr>
        <p:spPr bwMode="auto">
          <a:xfrm>
            <a:off x="51816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1560" name="Line 9">
            <a:extLst>
              <a:ext uri="{FF2B5EF4-FFF2-40B4-BE49-F238E27FC236}">
                <a16:creationId xmlns:a16="http://schemas.microsoft.com/office/drawing/2014/main" id="{CE5FBEC4-F507-1598-3E56-12D9F4729D56}"/>
              </a:ext>
            </a:extLst>
          </p:cNvPr>
          <p:cNvSpPr>
            <a:spLocks noChangeShapeType="1"/>
          </p:cNvSpPr>
          <p:nvPr/>
        </p:nvSpPr>
        <p:spPr bwMode="auto">
          <a:xfrm flipH="1">
            <a:off x="38862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1561" name="Line 10">
            <a:extLst>
              <a:ext uri="{FF2B5EF4-FFF2-40B4-BE49-F238E27FC236}">
                <a16:creationId xmlns:a16="http://schemas.microsoft.com/office/drawing/2014/main" id="{1600B669-4DAD-4C2E-5FCE-044A63F4166F}"/>
              </a:ext>
            </a:extLst>
          </p:cNvPr>
          <p:cNvSpPr>
            <a:spLocks noChangeShapeType="1"/>
          </p:cNvSpPr>
          <p:nvPr/>
        </p:nvSpPr>
        <p:spPr bwMode="auto">
          <a:xfrm flipH="1">
            <a:off x="4191000" y="4953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1562" name="Line 11">
            <a:extLst>
              <a:ext uri="{FF2B5EF4-FFF2-40B4-BE49-F238E27FC236}">
                <a16:creationId xmlns:a16="http://schemas.microsoft.com/office/drawing/2014/main" id="{B687B785-9586-03B5-2099-60266A914837}"/>
              </a:ext>
            </a:extLst>
          </p:cNvPr>
          <p:cNvSpPr>
            <a:spLocks noChangeShapeType="1"/>
          </p:cNvSpPr>
          <p:nvPr/>
        </p:nvSpPr>
        <p:spPr bwMode="auto">
          <a:xfrm>
            <a:off x="4953000" y="49530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1563" name="Line 12">
            <a:extLst>
              <a:ext uri="{FF2B5EF4-FFF2-40B4-BE49-F238E27FC236}">
                <a16:creationId xmlns:a16="http://schemas.microsoft.com/office/drawing/2014/main" id="{118E206C-91C2-71AC-848B-4522A62D2709}"/>
              </a:ext>
            </a:extLst>
          </p:cNvPr>
          <p:cNvSpPr>
            <a:spLocks noChangeShapeType="1"/>
          </p:cNvSpPr>
          <p:nvPr/>
        </p:nvSpPr>
        <p:spPr bwMode="auto">
          <a:xfrm>
            <a:off x="4800600" y="4953000"/>
            <a:ext cx="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1564" name="Line 13">
            <a:extLst>
              <a:ext uri="{FF2B5EF4-FFF2-40B4-BE49-F238E27FC236}">
                <a16:creationId xmlns:a16="http://schemas.microsoft.com/office/drawing/2014/main" id="{B67FC860-1CB1-D789-67C2-2F2FFD35F70A}"/>
              </a:ext>
            </a:extLst>
          </p:cNvPr>
          <p:cNvSpPr>
            <a:spLocks noChangeShapeType="1"/>
          </p:cNvSpPr>
          <p:nvPr/>
        </p:nvSpPr>
        <p:spPr bwMode="auto">
          <a:xfrm flipV="1">
            <a:off x="4724400" y="3200400"/>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1565" name="Line 14">
            <a:extLst>
              <a:ext uri="{FF2B5EF4-FFF2-40B4-BE49-F238E27FC236}">
                <a16:creationId xmlns:a16="http://schemas.microsoft.com/office/drawing/2014/main" id="{B1830D12-DE30-E551-FC7A-BDF672D5CE81}"/>
              </a:ext>
            </a:extLst>
          </p:cNvPr>
          <p:cNvSpPr>
            <a:spLocks noChangeShapeType="1"/>
          </p:cNvSpPr>
          <p:nvPr/>
        </p:nvSpPr>
        <p:spPr bwMode="auto">
          <a:xfrm>
            <a:off x="4724400" y="3200400"/>
            <a:ext cx="15240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1566" name="Line 15">
            <a:extLst>
              <a:ext uri="{FF2B5EF4-FFF2-40B4-BE49-F238E27FC236}">
                <a16:creationId xmlns:a16="http://schemas.microsoft.com/office/drawing/2014/main" id="{D3A00E8C-1667-AC68-C605-CE91EAA80FA7}"/>
              </a:ext>
            </a:extLst>
          </p:cNvPr>
          <p:cNvSpPr>
            <a:spLocks noChangeShapeType="1"/>
          </p:cNvSpPr>
          <p:nvPr/>
        </p:nvSpPr>
        <p:spPr bwMode="auto">
          <a:xfrm flipV="1">
            <a:off x="7162800" y="1524000"/>
            <a:ext cx="0" cy="1143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1567" name="Line 16">
            <a:extLst>
              <a:ext uri="{FF2B5EF4-FFF2-40B4-BE49-F238E27FC236}">
                <a16:creationId xmlns:a16="http://schemas.microsoft.com/office/drawing/2014/main" id="{192530DC-2C44-C9D2-DCCC-D6994592FADC}"/>
              </a:ext>
            </a:extLst>
          </p:cNvPr>
          <p:cNvSpPr>
            <a:spLocks noChangeShapeType="1"/>
          </p:cNvSpPr>
          <p:nvPr/>
        </p:nvSpPr>
        <p:spPr bwMode="auto">
          <a:xfrm>
            <a:off x="5410200" y="1066800"/>
            <a:ext cx="8382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1568" name="Line 17">
            <a:extLst>
              <a:ext uri="{FF2B5EF4-FFF2-40B4-BE49-F238E27FC236}">
                <a16:creationId xmlns:a16="http://schemas.microsoft.com/office/drawing/2014/main" id="{446A471C-96B7-311A-31B8-FBAE164A3EDC}"/>
              </a:ext>
            </a:extLst>
          </p:cNvPr>
          <p:cNvSpPr>
            <a:spLocks noChangeShapeType="1"/>
          </p:cNvSpPr>
          <p:nvPr/>
        </p:nvSpPr>
        <p:spPr bwMode="auto">
          <a:xfrm>
            <a:off x="2667000" y="1066800"/>
            <a:ext cx="990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1569" name="Line 18">
            <a:extLst>
              <a:ext uri="{FF2B5EF4-FFF2-40B4-BE49-F238E27FC236}">
                <a16:creationId xmlns:a16="http://schemas.microsoft.com/office/drawing/2014/main" id="{185DCF09-178F-4159-3C71-2BE9278BA54D}"/>
              </a:ext>
            </a:extLst>
          </p:cNvPr>
          <p:cNvSpPr>
            <a:spLocks noChangeShapeType="1"/>
          </p:cNvSpPr>
          <p:nvPr/>
        </p:nvSpPr>
        <p:spPr bwMode="auto">
          <a:xfrm>
            <a:off x="2667000" y="1066800"/>
            <a:ext cx="0" cy="9144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1570" name="Line 19">
            <a:extLst>
              <a:ext uri="{FF2B5EF4-FFF2-40B4-BE49-F238E27FC236}">
                <a16:creationId xmlns:a16="http://schemas.microsoft.com/office/drawing/2014/main" id="{C7B18784-64F8-05D3-59C1-E216701C2A00}"/>
              </a:ext>
            </a:extLst>
          </p:cNvPr>
          <p:cNvSpPr>
            <a:spLocks noChangeShapeType="1"/>
          </p:cNvSpPr>
          <p:nvPr/>
        </p:nvSpPr>
        <p:spPr bwMode="auto">
          <a:xfrm flipH="1">
            <a:off x="1295400" y="2667000"/>
            <a:ext cx="530225"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1571" name="Line 20">
            <a:extLst>
              <a:ext uri="{FF2B5EF4-FFF2-40B4-BE49-F238E27FC236}">
                <a16:creationId xmlns:a16="http://schemas.microsoft.com/office/drawing/2014/main" id="{7014CD56-21F4-0B1B-5091-5E1CDE40F3DA}"/>
              </a:ext>
            </a:extLst>
          </p:cNvPr>
          <p:cNvSpPr>
            <a:spLocks noChangeShapeType="1"/>
          </p:cNvSpPr>
          <p:nvPr/>
        </p:nvSpPr>
        <p:spPr bwMode="auto">
          <a:xfrm>
            <a:off x="1371600" y="1447800"/>
            <a:ext cx="457200" cy="68580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1572" name="Line 21">
            <a:extLst>
              <a:ext uri="{FF2B5EF4-FFF2-40B4-BE49-F238E27FC236}">
                <a16:creationId xmlns:a16="http://schemas.microsoft.com/office/drawing/2014/main" id="{C31B0DC7-0078-2204-D31C-2E5B399256D1}"/>
              </a:ext>
            </a:extLst>
          </p:cNvPr>
          <p:cNvSpPr>
            <a:spLocks noChangeShapeType="1"/>
          </p:cNvSpPr>
          <p:nvPr/>
        </p:nvSpPr>
        <p:spPr bwMode="auto">
          <a:xfrm flipH="1">
            <a:off x="914400" y="2362200"/>
            <a:ext cx="914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1573" name="Text Box 22">
            <a:extLst>
              <a:ext uri="{FF2B5EF4-FFF2-40B4-BE49-F238E27FC236}">
                <a16:creationId xmlns:a16="http://schemas.microsoft.com/office/drawing/2014/main" id="{01F9C051-125B-3E91-CAD0-2C9926EE3DE6}"/>
              </a:ext>
            </a:extLst>
          </p:cNvPr>
          <p:cNvSpPr txBox="1">
            <a:spLocks noChangeArrowheads="1"/>
          </p:cNvSpPr>
          <p:nvPr/>
        </p:nvSpPr>
        <p:spPr bwMode="auto">
          <a:xfrm>
            <a:off x="517525" y="3394075"/>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Users</a:t>
            </a:r>
          </a:p>
        </p:txBody>
      </p:sp>
      <p:sp>
        <p:nvSpPr>
          <p:cNvPr id="151574" name="Text Box 23">
            <a:extLst>
              <a:ext uri="{FF2B5EF4-FFF2-40B4-BE49-F238E27FC236}">
                <a16:creationId xmlns:a16="http://schemas.microsoft.com/office/drawing/2014/main" id="{9F21A400-D7A2-2469-386A-563260FAE3D4}"/>
              </a:ext>
            </a:extLst>
          </p:cNvPr>
          <p:cNvSpPr txBox="1">
            <a:spLocks noChangeArrowheads="1"/>
          </p:cNvSpPr>
          <p:nvPr/>
        </p:nvSpPr>
        <p:spPr bwMode="auto">
          <a:xfrm>
            <a:off x="4267200" y="55626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2400"/>
              <a:t>Web</a:t>
            </a:r>
          </a:p>
        </p:txBody>
      </p:sp>
      <p:sp>
        <p:nvSpPr>
          <p:cNvPr id="151575" name="Text Box 24">
            <a:extLst>
              <a:ext uri="{FF2B5EF4-FFF2-40B4-BE49-F238E27FC236}">
                <a16:creationId xmlns:a16="http://schemas.microsoft.com/office/drawing/2014/main" id="{B8BCC145-949E-39E7-89E2-9AF2D96E6A52}"/>
              </a:ext>
            </a:extLst>
          </p:cNvPr>
          <p:cNvSpPr txBox="1">
            <a:spLocks noChangeArrowheads="1"/>
          </p:cNvSpPr>
          <p:nvPr/>
        </p:nvSpPr>
        <p:spPr bwMode="auto">
          <a:xfrm>
            <a:off x="1828800" y="5943600"/>
            <a:ext cx="542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b="1"/>
              <a:t>A Typical Web Search Engine</a:t>
            </a:r>
          </a:p>
        </p:txBody>
      </p:sp>
      <p:grpSp>
        <p:nvGrpSpPr>
          <p:cNvPr id="2" name="Group 25">
            <a:extLst>
              <a:ext uri="{FF2B5EF4-FFF2-40B4-BE49-F238E27FC236}">
                <a16:creationId xmlns:a16="http://schemas.microsoft.com/office/drawing/2014/main" id="{32C66121-E610-C230-D7A3-E7E11675FEA1}"/>
              </a:ext>
            </a:extLst>
          </p:cNvPr>
          <p:cNvGrpSpPr>
            <a:grpSpLocks/>
          </p:cNvGrpSpPr>
          <p:nvPr/>
        </p:nvGrpSpPr>
        <p:grpSpPr bwMode="auto">
          <a:xfrm>
            <a:off x="3581400" y="152400"/>
            <a:ext cx="4572000" cy="3505200"/>
            <a:chOff x="2256" y="96"/>
            <a:chExt cx="2880" cy="2208"/>
          </a:xfrm>
        </p:grpSpPr>
        <p:sp>
          <p:nvSpPr>
            <p:cNvPr id="151577" name="Rectangle 26">
              <a:extLst>
                <a:ext uri="{FF2B5EF4-FFF2-40B4-BE49-F238E27FC236}">
                  <a16:creationId xmlns:a16="http://schemas.microsoft.com/office/drawing/2014/main" id="{68E69526-3C25-964A-00D0-F45CB93DE639}"/>
                </a:ext>
              </a:extLst>
            </p:cNvPr>
            <p:cNvSpPr>
              <a:spLocks noChangeArrowheads="1"/>
            </p:cNvSpPr>
            <p:nvPr/>
          </p:nvSpPr>
          <p:spPr bwMode="auto">
            <a:xfrm>
              <a:off x="2256" y="336"/>
              <a:ext cx="2880" cy="1968"/>
            </a:xfrm>
            <a:prstGeom prst="rect">
              <a:avLst/>
            </a:prstGeom>
            <a:solidFill>
              <a:schemeClr val="accent1">
                <a:alpha val="0"/>
              </a:schemeClr>
            </a:solidFill>
            <a:ln w="28575">
              <a:solidFill>
                <a:srgbClr val="FF0000"/>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51578" name="Text Box 27">
              <a:extLst>
                <a:ext uri="{FF2B5EF4-FFF2-40B4-BE49-F238E27FC236}">
                  <a16:creationId xmlns:a16="http://schemas.microsoft.com/office/drawing/2014/main" id="{2F0EDE46-8223-82EC-84B1-9F72FB23524A}"/>
                </a:ext>
              </a:extLst>
            </p:cNvPr>
            <p:cNvSpPr txBox="1">
              <a:spLocks noChangeArrowheads="1"/>
            </p:cNvSpPr>
            <p:nvPr/>
          </p:nvSpPr>
          <p:spPr bwMode="auto">
            <a:xfrm>
              <a:off x="3216" y="96"/>
              <a:ext cx="6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Tx/>
                <a:buFontTx/>
                <a:buNone/>
              </a:pPr>
              <a:r>
                <a:rPr lang="en-US" altLang="en-US" sz="1800">
                  <a:solidFill>
                    <a:srgbClr val="FF0000"/>
                  </a:solidFill>
                  <a:latin typeface="Arial" panose="020B0604020202020204" pitchFamily="34" charset="0"/>
                </a:rPr>
                <a:t>Indexing</a:t>
              </a:r>
              <a:endParaRPr lang="en-US" altLang="en-US" sz="18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9018ADA3-56DD-820A-D279-CCBF015537BE}"/>
              </a:ext>
            </a:extLst>
          </p:cNvPr>
          <p:cNvSpPr>
            <a:spLocks noGrp="1" noChangeArrowheads="1"/>
          </p:cNvSpPr>
          <p:nvPr>
            <p:ph type="title"/>
          </p:nvPr>
        </p:nvSpPr>
        <p:spPr/>
        <p:txBody>
          <a:bodyPr/>
          <a:lstStyle/>
          <a:p>
            <a:r>
              <a:rPr lang="en-US" altLang="en-US">
                <a:ea typeface="ＭＳ Ｐゴシック" panose="020B0600070205080204" pitchFamily="34" charset="-128"/>
              </a:rPr>
              <a:t>Why indexing?</a:t>
            </a:r>
          </a:p>
        </p:txBody>
      </p:sp>
      <p:sp>
        <p:nvSpPr>
          <p:cNvPr id="153602" name="Rectangle 3">
            <a:extLst>
              <a:ext uri="{FF2B5EF4-FFF2-40B4-BE49-F238E27FC236}">
                <a16:creationId xmlns:a16="http://schemas.microsoft.com/office/drawing/2014/main" id="{0669A4C8-0CE9-9A4F-EA34-5CD35CC6999C}"/>
              </a:ext>
            </a:extLst>
          </p:cNvPr>
          <p:cNvSpPr>
            <a:spLocks noGrp="1" noChangeArrowheads="1"/>
          </p:cNvSpPr>
          <p:nvPr>
            <p:ph type="body" idx="1"/>
          </p:nvPr>
        </p:nvSpPr>
        <p:spPr/>
        <p:txBody>
          <a:bodyPr/>
          <a:lstStyle/>
          <a:p>
            <a:r>
              <a:rPr lang="en-US" altLang="en-US">
                <a:ea typeface="ＭＳ Ｐゴシック" panose="020B0600070205080204" pitchFamily="34" charset="-128"/>
              </a:rPr>
              <a:t>For efficient searching of a document</a:t>
            </a:r>
          </a:p>
          <a:p>
            <a:pPr lvl="1"/>
            <a:r>
              <a:rPr lang="en-US" altLang="en-US">
                <a:ea typeface="ＭＳ Ｐゴシック" panose="020B0600070205080204" pitchFamily="34" charset="-128"/>
              </a:rPr>
              <a:t>Sequential text search</a:t>
            </a:r>
          </a:p>
          <a:p>
            <a:pPr lvl="2"/>
            <a:r>
              <a:rPr lang="en-US" altLang="en-US">
                <a:ea typeface="ＭＳ Ｐゴシック" panose="020B0600070205080204" pitchFamily="34" charset="-128"/>
              </a:rPr>
              <a:t>Small documents</a:t>
            </a:r>
          </a:p>
          <a:p>
            <a:pPr lvl="2"/>
            <a:r>
              <a:rPr lang="en-US" altLang="en-US">
                <a:ea typeface="ＭＳ Ｐゴシック" panose="020B0600070205080204" pitchFamily="34" charset="-128"/>
              </a:rPr>
              <a:t>Text volatile</a:t>
            </a:r>
          </a:p>
          <a:p>
            <a:pPr lvl="1"/>
            <a:r>
              <a:rPr lang="en-US" altLang="en-US">
                <a:ea typeface="ＭＳ Ｐゴシック" panose="020B0600070205080204" pitchFamily="34" charset="-128"/>
              </a:rPr>
              <a:t>Data structures</a:t>
            </a:r>
          </a:p>
          <a:p>
            <a:pPr lvl="2"/>
            <a:r>
              <a:rPr lang="en-US" altLang="en-US">
                <a:ea typeface="ＭＳ Ｐゴシック" panose="020B0600070205080204" pitchFamily="34" charset="-128"/>
              </a:rPr>
              <a:t>Large, semi-stable document collection</a:t>
            </a:r>
          </a:p>
          <a:p>
            <a:pPr lvl="2"/>
            <a:r>
              <a:rPr lang="en-US" altLang="en-US">
                <a:ea typeface="ＭＳ Ｐゴシック" panose="020B0600070205080204" pitchFamily="34" charset="-128"/>
              </a:rPr>
              <a:t>Efficient search</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AA26CAA-1F1C-3C1C-47E8-A5A7E41A361B}"/>
              </a:ext>
            </a:extLst>
          </p:cNvPr>
          <p:cNvSpPr>
            <a:spLocks noGrp="1" noChangeArrowheads="1"/>
          </p:cNvSpPr>
          <p:nvPr>
            <p:ph type="title"/>
          </p:nvPr>
        </p:nvSpPr>
        <p:spPr/>
        <p:txBody>
          <a:bodyPr/>
          <a:lstStyle/>
          <a:p>
            <a:r>
              <a:rPr lang="en-US" altLang="en-US">
                <a:ea typeface="ＭＳ Ｐゴシック" panose="020B0600070205080204" pitchFamily="34" charset="-128"/>
              </a:rPr>
              <a:t>Representation of Inverted Files </a:t>
            </a:r>
          </a:p>
        </p:txBody>
      </p:sp>
      <p:sp>
        <p:nvSpPr>
          <p:cNvPr id="154626" name="Text Box 3">
            <a:extLst>
              <a:ext uri="{FF2B5EF4-FFF2-40B4-BE49-F238E27FC236}">
                <a16:creationId xmlns:a16="http://schemas.microsoft.com/office/drawing/2014/main" id="{374C0CCC-1A2C-B076-81C4-93B1F9CEEDD3}"/>
              </a:ext>
            </a:extLst>
          </p:cNvPr>
          <p:cNvSpPr txBox="1">
            <a:spLocks noChangeArrowheads="1"/>
          </p:cNvSpPr>
          <p:nvPr/>
        </p:nvSpPr>
        <p:spPr bwMode="auto">
          <a:xfrm>
            <a:off x="762000" y="1905000"/>
            <a:ext cx="77724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Tx/>
              <a:buFontTx/>
              <a:buNone/>
            </a:pPr>
            <a:r>
              <a:rPr lang="en-US" altLang="en-US" sz="2400" b="1">
                <a:solidFill>
                  <a:srgbClr val="0000CC"/>
                </a:solidFill>
              </a:rPr>
              <a:t>Index (word list, vocabulary) file:</a:t>
            </a:r>
            <a:r>
              <a:rPr lang="en-US" altLang="en-US" sz="2400"/>
              <a:t>  Stores list of terms (keywords).  Designed for searching and  sequential processing, e.g., for range queries, (</a:t>
            </a:r>
            <a:r>
              <a:rPr lang="en-US" altLang="en-US" sz="2400" b="1">
                <a:solidFill>
                  <a:srgbClr val="0000CC"/>
                </a:solidFill>
              </a:rPr>
              <a:t>lexicographic index</a:t>
            </a:r>
            <a:r>
              <a:rPr lang="en-US" altLang="en-US" sz="2400"/>
              <a:t>).  Often held in memory.</a:t>
            </a:r>
          </a:p>
          <a:p>
            <a:pPr>
              <a:spcBef>
                <a:spcPct val="50000"/>
              </a:spcBef>
              <a:buClrTx/>
              <a:buFontTx/>
              <a:buNone/>
            </a:pPr>
            <a:r>
              <a:rPr lang="en-US" altLang="en-US" sz="2400" b="1">
                <a:solidFill>
                  <a:srgbClr val="0000CC"/>
                </a:solidFill>
              </a:rPr>
              <a:t>Postings file:</a:t>
            </a:r>
            <a:r>
              <a:rPr lang="en-US" altLang="en-US" sz="2400"/>
              <a:t>  Stores an </a:t>
            </a:r>
            <a:r>
              <a:rPr lang="en-US" altLang="en-US" sz="2400" b="1">
                <a:solidFill>
                  <a:srgbClr val="0000CC"/>
                </a:solidFill>
              </a:rPr>
              <a:t>inverted list </a:t>
            </a:r>
            <a:r>
              <a:rPr lang="en-US" altLang="en-US" sz="2400"/>
              <a:t>(postings list) of postings for each term.  Designed for rapid merging of lists and calculation of similarities.  Each list is usually stored sequentially.</a:t>
            </a:r>
          </a:p>
          <a:p>
            <a:pPr>
              <a:spcBef>
                <a:spcPct val="50000"/>
              </a:spcBef>
              <a:buClrTx/>
              <a:buFontTx/>
              <a:buNone/>
            </a:pPr>
            <a:r>
              <a:rPr lang="en-US" altLang="en-US" sz="2400" b="1">
                <a:solidFill>
                  <a:srgbClr val="0000CC"/>
                </a:solidFill>
              </a:rPr>
              <a:t>Document file:</a:t>
            </a:r>
            <a:r>
              <a:rPr lang="en-US" altLang="en-US" sz="2400"/>
              <a:t>  Stores the documents.  Important for user interface design.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a:extLst>
              <a:ext uri="{FF2B5EF4-FFF2-40B4-BE49-F238E27FC236}">
                <a16:creationId xmlns:a16="http://schemas.microsoft.com/office/drawing/2014/main" id="{A7ED0A2F-0A84-EDCF-60A0-AE431F552E45}"/>
              </a:ext>
            </a:extLst>
          </p:cNvPr>
          <p:cNvSpPr>
            <a:spLocks noChangeArrowheads="1"/>
          </p:cNvSpPr>
          <p:nvPr/>
        </p:nvSpPr>
        <p:spPr bwMode="auto">
          <a:xfrm>
            <a:off x="457200" y="1981200"/>
            <a:ext cx="2362200" cy="914400"/>
          </a:xfrm>
          <a:prstGeom prst="rect">
            <a:avLst/>
          </a:prstGeom>
          <a:solidFill>
            <a:schemeClr val="folHlink"/>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55650" name="Rectangle 3">
            <a:extLst>
              <a:ext uri="{FF2B5EF4-FFF2-40B4-BE49-F238E27FC236}">
                <a16:creationId xmlns:a16="http://schemas.microsoft.com/office/drawing/2014/main" id="{5E4E36CB-42F3-4EAE-AF94-BBBEE9C4BB3D}"/>
              </a:ext>
            </a:extLst>
          </p:cNvPr>
          <p:cNvSpPr>
            <a:spLocks noGrp="1" noChangeArrowheads="1"/>
          </p:cNvSpPr>
          <p:nvPr>
            <p:ph type="title"/>
          </p:nvPr>
        </p:nvSpPr>
        <p:spPr/>
        <p:txBody>
          <a:bodyPr/>
          <a:lstStyle/>
          <a:p>
            <a:r>
              <a:rPr lang="en-US" altLang="en-US">
                <a:ea typeface="ＭＳ Ｐゴシック" panose="020B0600070205080204" pitchFamily="34" charset="-128"/>
              </a:rPr>
              <a:t>Organization of Inverted Files</a:t>
            </a:r>
          </a:p>
        </p:txBody>
      </p:sp>
      <p:sp>
        <p:nvSpPr>
          <p:cNvPr id="155651" name="Text Box 4">
            <a:extLst>
              <a:ext uri="{FF2B5EF4-FFF2-40B4-BE49-F238E27FC236}">
                <a16:creationId xmlns:a16="http://schemas.microsoft.com/office/drawing/2014/main" id="{2B38DF5F-50E9-F215-3E1D-09415CB8B954}"/>
              </a:ext>
            </a:extLst>
          </p:cNvPr>
          <p:cNvSpPr txBox="1">
            <a:spLocks noChangeArrowheads="1"/>
          </p:cNvSpPr>
          <p:nvPr/>
        </p:nvSpPr>
        <p:spPr bwMode="auto">
          <a:xfrm>
            <a:off x="457200" y="1981200"/>
            <a:ext cx="2362200" cy="4324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Tx/>
              <a:buFontTx/>
              <a:buNone/>
            </a:pPr>
            <a:r>
              <a:rPr lang="en-US" altLang="en-US" sz="2400"/>
              <a:t>Term	Pointer to</a:t>
            </a:r>
          </a:p>
          <a:p>
            <a:pPr>
              <a:spcBef>
                <a:spcPct val="0"/>
              </a:spcBef>
              <a:buClrTx/>
              <a:buFontTx/>
              <a:buNone/>
            </a:pPr>
            <a:r>
              <a:rPr lang="en-US" altLang="en-US" sz="2400"/>
              <a:t>	postings</a:t>
            </a:r>
          </a:p>
          <a:p>
            <a:pPr>
              <a:spcBef>
                <a:spcPct val="50000"/>
              </a:spcBef>
              <a:buClrTx/>
              <a:buFontTx/>
              <a:buNone/>
            </a:pPr>
            <a:r>
              <a:rPr lang="en-US" altLang="en-US" sz="2400"/>
              <a:t>ant               </a:t>
            </a:r>
          </a:p>
          <a:p>
            <a:pPr>
              <a:spcBef>
                <a:spcPct val="15000"/>
              </a:spcBef>
              <a:buClrTx/>
              <a:buFontTx/>
              <a:buNone/>
            </a:pPr>
            <a:r>
              <a:rPr lang="en-US" altLang="en-US" sz="2400"/>
              <a:t>bee              </a:t>
            </a:r>
          </a:p>
          <a:p>
            <a:pPr>
              <a:spcBef>
                <a:spcPct val="15000"/>
              </a:spcBef>
              <a:buClrTx/>
              <a:buFontTx/>
              <a:buNone/>
            </a:pPr>
            <a:r>
              <a:rPr lang="en-US" altLang="en-US" sz="2400"/>
              <a:t>cat               </a:t>
            </a:r>
          </a:p>
          <a:p>
            <a:pPr>
              <a:spcBef>
                <a:spcPct val="15000"/>
              </a:spcBef>
              <a:buClrTx/>
              <a:buFontTx/>
              <a:buNone/>
            </a:pPr>
            <a:r>
              <a:rPr lang="en-US" altLang="en-US" sz="2400"/>
              <a:t>dog              </a:t>
            </a:r>
          </a:p>
          <a:p>
            <a:pPr>
              <a:spcBef>
                <a:spcPct val="15000"/>
              </a:spcBef>
              <a:buClrTx/>
              <a:buFontTx/>
              <a:buNone/>
            </a:pPr>
            <a:r>
              <a:rPr lang="en-US" altLang="en-US" sz="2400"/>
              <a:t>elk               </a:t>
            </a:r>
          </a:p>
          <a:p>
            <a:pPr>
              <a:spcBef>
                <a:spcPct val="15000"/>
              </a:spcBef>
              <a:buClrTx/>
              <a:buFontTx/>
              <a:buNone/>
            </a:pPr>
            <a:r>
              <a:rPr lang="en-US" altLang="en-US" sz="2400"/>
              <a:t>fox               </a:t>
            </a:r>
          </a:p>
          <a:p>
            <a:pPr>
              <a:spcBef>
                <a:spcPct val="15000"/>
              </a:spcBef>
              <a:buClrTx/>
              <a:buFontTx/>
              <a:buNone/>
            </a:pPr>
            <a:r>
              <a:rPr lang="en-US" altLang="en-US" sz="2400"/>
              <a:t>gnu              </a:t>
            </a:r>
          </a:p>
          <a:p>
            <a:pPr>
              <a:spcBef>
                <a:spcPct val="15000"/>
              </a:spcBef>
              <a:buClrTx/>
              <a:buFontTx/>
              <a:buNone/>
            </a:pPr>
            <a:r>
              <a:rPr lang="en-US" altLang="en-US" sz="2400"/>
              <a:t>hog              </a:t>
            </a:r>
          </a:p>
        </p:txBody>
      </p:sp>
      <p:sp>
        <p:nvSpPr>
          <p:cNvPr id="155652" name="Line 5">
            <a:extLst>
              <a:ext uri="{FF2B5EF4-FFF2-40B4-BE49-F238E27FC236}">
                <a16:creationId xmlns:a16="http://schemas.microsoft.com/office/drawing/2014/main" id="{FFE29735-33BE-097F-B6E5-DACF7AC6BCB6}"/>
              </a:ext>
            </a:extLst>
          </p:cNvPr>
          <p:cNvSpPr>
            <a:spLocks noChangeShapeType="1"/>
          </p:cNvSpPr>
          <p:nvPr/>
        </p:nvSpPr>
        <p:spPr bwMode="auto">
          <a:xfrm>
            <a:off x="457200" y="28956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53" name="Line 6">
            <a:extLst>
              <a:ext uri="{FF2B5EF4-FFF2-40B4-BE49-F238E27FC236}">
                <a16:creationId xmlns:a16="http://schemas.microsoft.com/office/drawing/2014/main" id="{F36CDC1D-81F9-9087-304B-D34C4112BC36}"/>
              </a:ext>
            </a:extLst>
          </p:cNvPr>
          <p:cNvSpPr>
            <a:spLocks noChangeShapeType="1"/>
          </p:cNvSpPr>
          <p:nvPr/>
        </p:nvSpPr>
        <p:spPr bwMode="auto">
          <a:xfrm>
            <a:off x="1371600" y="1981200"/>
            <a:ext cx="0" cy="434340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5654" name="Group 7">
            <a:extLst>
              <a:ext uri="{FF2B5EF4-FFF2-40B4-BE49-F238E27FC236}">
                <a16:creationId xmlns:a16="http://schemas.microsoft.com/office/drawing/2014/main" id="{F7073F14-620D-3932-25B1-CA5E08245C65}"/>
              </a:ext>
            </a:extLst>
          </p:cNvPr>
          <p:cNvGrpSpPr>
            <a:grpSpLocks/>
          </p:cNvGrpSpPr>
          <p:nvPr/>
        </p:nvGrpSpPr>
        <p:grpSpPr bwMode="auto">
          <a:xfrm>
            <a:off x="1981200" y="3111500"/>
            <a:ext cx="1524000" cy="2984500"/>
            <a:chOff x="1248" y="1960"/>
            <a:chExt cx="1417" cy="1880"/>
          </a:xfrm>
        </p:grpSpPr>
        <p:sp>
          <p:nvSpPr>
            <p:cNvPr id="155683" name="Line 8">
              <a:extLst>
                <a:ext uri="{FF2B5EF4-FFF2-40B4-BE49-F238E27FC236}">
                  <a16:creationId xmlns:a16="http://schemas.microsoft.com/office/drawing/2014/main" id="{3ADD6A58-D469-DD21-E348-1EEAD131D55F}"/>
                </a:ext>
              </a:extLst>
            </p:cNvPr>
            <p:cNvSpPr>
              <a:spLocks noChangeShapeType="1"/>
            </p:cNvSpPr>
            <p:nvPr/>
          </p:nvSpPr>
          <p:spPr bwMode="auto">
            <a:xfrm>
              <a:off x="1257" y="1960"/>
              <a:ext cx="1392" cy="0"/>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5684" name="Line 9">
              <a:extLst>
                <a:ext uri="{FF2B5EF4-FFF2-40B4-BE49-F238E27FC236}">
                  <a16:creationId xmlns:a16="http://schemas.microsoft.com/office/drawing/2014/main" id="{E570FC2F-7BD6-01B3-E007-FF7E976FC03A}"/>
                </a:ext>
              </a:extLst>
            </p:cNvPr>
            <p:cNvSpPr>
              <a:spLocks noChangeShapeType="1"/>
            </p:cNvSpPr>
            <p:nvPr/>
          </p:nvSpPr>
          <p:spPr bwMode="auto">
            <a:xfrm>
              <a:off x="1257" y="2248"/>
              <a:ext cx="1392" cy="0"/>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5685" name="Line 10">
              <a:extLst>
                <a:ext uri="{FF2B5EF4-FFF2-40B4-BE49-F238E27FC236}">
                  <a16:creationId xmlns:a16="http://schemas.microsoft.com/office/drawing/2014/main" id="{8FC1717F-4F98-5865-D364-CC95D8D19499}"/>
                </a:ext>
              </a:extLst>
            </p:cNvPr>
            <p:cNvSpPr>
              <a:spLocks noChangeShapeType="1"/>
            </p:cNvSpPr>
            <p:nvPr/>
          </p:nvSpPr>
          <p:spPr bwMode="auto">
            <a:xfrm>
              <a:off x="1264" y="2503"/>
              <a:ext cx="1385" cy="1"/>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5686" name="Line 11">
              <a:extLst>
                <a:ext uri="{FF2B5EF4-FFF2-40B4-BE49-F238E27FC236}">
                  <a16:creationId xmlns:a16="http://schemas.microsoft.com/office/drawing/2014/main" id="{2BB5744C-AE29-684C-199F-9AA861140D47}"/>
                </a:ext>
              </a:extLst>
            </p:cNvPr>
            <p:cNvSpPr>
              <a:spLocks noChangeShapeType="1"/>
            </p:cNvSpPr>
            <p:nvPr/>
          </p:nvSpPr>
          <p:spPr bwMode="auto">
            <a:xfrm>
              <a:off x="1248" y="2753"/>
              <a:ext cx="1409" cy="0"/>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5687" name="Line 12">
              <a:extLst>
                <a:ext uri="{FF2B5EF4-FFF2-40B4-BE49-F238E27FC236}">
                  <a16:creationId xmlns:a16="http://schemas.microsoft.com/office/drawing/2014/main" id="{0C8E0939-F290-A83B-81F2-2BED194278E5}"/>
                </a:ext>
              </a:extLst>
            </p:cNvPr>
            <p:cNvSpPr>
              <a:spLocks noChangeShapeType="1"/>
            </p:cNvSpPr>
            <p:nvPr/>
          </p:nvSpPr>
          <p:spPr bwMode="auto">
            <a:xfrm>
              <a:off x="1271" y="3025"/>
              <a:ext cx="1378" cy="0"/>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5688" name="Line 13">
              <a:extLst>
                <a:ext uri="{FF2B5EF4-FFF2-40B4-BE49-F238E27FC236}">
                  <a16:creationId xmlns:a16="http://schemas.microsoft.com/office/drawing/2014/main" id="{20F2552F-6EAE-2F3C-9290-296FE2E27134}"/>
                </a:ext>
              </a:extLst>
            </p:cNvPr>
            <p:cNvSpPr>
              <a:spLocks noChangeShapeType="1"/>
            </p:cNvSpPr>
            <p:nvPr/>
          </p:nvSpPr>
          <p:spPr bwMode="auto">
            <a:xfrm>
              <a:off x="1263" y="3305"/>
              <a:ext cx="1378" cy="0"/>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5689" name="Line 14">
              <a:extLst>
                <a:ext uri="{FF2B5EF4-FFF2-40B4-BE49-F238E27FC236}">
                  <a16:creationId xmlns:a16="http://schemas.microsoft.com/office/drawing/2014/main" id="{C8DBD41C-81B3-7516-9906-5FFB87EA90C3}"/>
                </a:ext>
              </a:extLst>
            </p:cNvPr>
            <p:cNvSpPr>
              <a:spLocks noChangeShapeType="1"/>
            </p:cNvSpPr>
            <p:nvPr/>
          </p:nvSpPr>
          <p:spPr bwMode="auto">
            <a:xfrm>
              <a:off x="1263" y="3568"/>
              <a:ext cx="1394" cy="0"/>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5690" name="Line 15">
              <a:extLst>
                <a:ext uri="{FF2B5EF4-FFF2-40B4-BE49-F238E27FC236}">
                  <a16:creationId xmlns:a16="http://schemas.microsoft.com/office/drawing/2014/main" id="{D530935B-8DB8-944C-235A-FADF51506E39}"/>
                </a:ext>
              </a:extLst>
            </p:cNvPr>
            <p:cNvSpPr>
              <a:spLocks noChangeShapeType="1"/>
            </p:cNvSpPr>
            <p:nvPr/>
          </p:nvSpPr>
          <p:spPr bwMode="auto">
            <a:xfrm>
              <a:off x="1248" y="3840"/>
              <a:ext cx="1417" cy="0"/>
            </a:xfrm>
            <a:prstGeom prst="line">
              <a:avLst/>
            </a:prstGeom>
            <a:noFill/>
            <a:ln w="95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sp>
        <p:nvSpPr>
          <p:cNvPr id="155655" name="AutoShape 16">
            <a:extLst>
              <a:ext uri="{FF2B5EF4-FFF2-40B4-BE49-F238E27FC236}">
                <a16:creationId xmlns:a16="http://schemas.microsoft.com/office/drawing/2014/main" id="{3B6069B5-1F55-16D0-CF09-670E19C3F9C6}"/>
              </a:ext>
            </a:extLst>
          </p:cNvPr>
          <p:cNvSpPr>
            <a:spLocks noChangeArrowheads="1"/>
          </p:cNvSpPr>
          <p:nvPr/>
        </p:nvSpPr>
        <p:spPr bwMode="auto">
          <a:xfrm>
            <a:off x="3810000" y="2819400"/>
            <a:ext cx="2286000" cy="3429000"/>
          </a:xfrm>
          <a:prstGeom prst="hexagon">
            <a:avLst>
              <a:gd name="adj" fmla="val 25000"/>
              <a:gd name="vf" fmla="val 115470"/>
            </a:avLst>
          </a:prstGeom>
          <a:solidFill>
            <a:srgbClr val="FF8383"/>
          </a:solidFill>
          <a:ln w="9525">
            <a:solidFill>
              <a:schemeClr val="tx1"/>
            </a:solidFill>
            <a:miter lim="800000"/>
            <a:headEnd/>
            <a:tailEnd/>
          </a:ln>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endParaRPr lang="en-US" altLang="en-US" sz="2400"/>
          </a:p>
        </p:txBody>
      </p:sp>
      <p:sp>
        <p:nvSpPr>
          <p:cNvPr id="155656" name="Text Box 17">
            <a:extLst>
              <a:ext uri="{FF2B5EF4-FFF2-40B4-BE49-F238E27FC236}">
                <a16:creationId xmlns:a16="http://schemas.microsoft.com/office/drawing/2014/main" id="{DD7FB8EC-EA9C-AB41-CCA2-0B31790FE63E}"/>
              </a:ext>
            </a:extLst>
          </p:cNvPr>
          <p:cNvSpPr txBox="1">
            <a:spLocks noChangeArrowheads="1"/>
          </p:cNvSpPr>
          <p:nvPr/>
        </p:nvSpPr>
        <p:spPr bwMode="auto">
          <a:xfrm>
            <a:off x="4038600" y="40386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buClrTx/>
              <a:buFontTx/>
              <a:buNone/>
            </a:pPr>
            <a:r>
              <a:rPr lang="en-US" altLang="en-US" sz="2400"/>
              <a:t>Inverted lists</a:t>
            </a:r>
          </a:p>
        </p:txBody>
      </p:sp>
      <p:sp>
        <p:nvSpPr>
          <p:cNvPr id="155657" name="Line 18">
            <a:extLst>
              <a:ext uri="{FF2B5EF4-FFF2-40B4-BE49-F238E27FC236}">
                <a16:creationId xmlns:a16="http://schemas.microsoft.com/office/drawing/2014/main" id="{52927279-EAA7-149E-99F4-9FB12D6C0DF6}"/>
              </a:ext>
            </a:extLst>
          </p:cNvPr>
          <p:cNvSpPr>
            <a:spLocks noChangeShapeType="1"/>
          </p:cNvSpPr>
          <p:nvPr/>
        </p:nvSpPr>
        <p:spPr bwMode="auto">
          <a:xfrm>
            <a:off x="457200" y="3352800"/>
            <a:ext cx="2362200"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58" name="Line 19">
            <a:extLst>
              <a:ext uri="{FF2B5EF4-FFF2-40B4-BE49-F238E27FC236}">
                <a16:creationId xmlns:a16="http://schemas.microsoft.com/office/drawing/2014/main" id="{1D30B7B7-0B4F-0287-BAA7-C00C2A2897AA}"/>
              </a:ext>
            </a:extLst>
          </p:cNvPr>
          <p:cNvSpPr>
            <a:spLocks noChangeShapeType="1"/>
          </p:cNvSpPr>
          <p:nvPr/>
        </p:nvSpPr>
        <p:spPr bwMode="auto">
          <a:xfrm flipV="1">
            <a:off x="471488" y="3759200"/>
            <a:ext cx="2366962" cy="952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59" name="Line 20">
            <a:extLst>
              <a:ext uri="{FF2B5EF4-FFF2-40B4-BE49-F238E27FC236}">
                <a16:creationId xmlns:a16="http://schemas.microsoft.com/office/drawing/2014/main" id="{B10CF61C-8E8E-A289-CA36-04184D441C87}"/>
              </a:ext>
            </a:extLst>
          </p:cNvPr>
          <p:cNvSpPr>
            <a:spLocks noChangeShapeType="1"/>
          </p:cNvSpPr>
          <p:nvPr/>
        </p:nvSpPr>
        <p:spPr bwMode="auto">
          <a:xfrm flipV="1">
            <a:off x="1371600" y="1981200"/>
            <a:ext cx="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0" name="Text Box 21">
            <a:extLst>
              <a:ext uri="{FF2B5EF4-FFF2-40B4-BE49-F238E27FC236}">
                <a16:creationId xmlns:a16="http://schemas.microsoft.com/office/drawing/2014/main" id="{6F720200-3BFA-C908-6D5D-09F572B263E4}"/>
              </a:ext>
            </a:extLst>
          </p:cNvPr>
          <p:cNvSpPr txBox="1">
            <a:spLocks noChangeArrowheads="1"/>
          </p:cNvSpPr>
          <p:nvPr/>
        </p:nvSpPr>
        <p:spPr bwMode="auto">
          <a:xfrm>
            <a:off x="457200" y="14478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Tx/>
              <a:buFontTx/>
              <a:buNone/>
            </a:pPr>
            <a:r>
              <a:rPr lang="en-US" altLang="en-US" sz="2400"/>
              <a:t>Index file</a:t>
            </a:r>
          </a:p>
        </p:txBody>
      </p:sp>
      <p:sp>
        <p:nvSpPr>
          <p:cNvPr id="155661" name="Text Box 22">
            <a:extLst>
              <a:ext uri="{FF2B5EF4-FFF2-40B4-BE49-F238E27FC236}">
                <a16:creationId xmlns:a16="http://schemas.microsoft.com/office/drawing/2014/main" id="{A124B3DA-8D99-EE0B-0303-4EB42016F184}"/>
              </a:ext>
            </a:extLst>
          </p:cNvPr>
          <p:cNvSpPr txBox="1">
            <a:spLocks noChangeArrowheads="1"/>
          </p:cNvSpPr>
          <p:nvPr/>
        </p:nvSpPr>
        <p:spPr bwMode="auto">
          <a:xfrm>
            <a:off x="3962400" y="1447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Tx/>
              <a:buFontTx/>
              <a:buNone/>
            </a:pPr>
            <a:r>
              <a:rPr lang="en-US" altLang="en-US" sz="2400"/>
              <a:t>Postings file</a:t>
            </a:r>
          </a:p>
        </p:txBody>
      </p:sp>
      <p:sp>
        <p:nvSpPr>
          <p:cNvPr id="155662" name="Text Box 23">
            <a:extLst>
              <a:ext uri="{FF2B5EF4-FFF2-40B4-BE49-F238E27FC236}">
                <a16:creationId xmlns:a16="http://schemas.microsoft.com/office/drawing/2014/main" id="{AE1F86DA-8D86-A95C-B1E7-3AD72A730A7F}"/>
              </a:ext>
            </a:extLst>
          </p:cNvPr>
          <p:cNvSpPr txBox="1">
            <a:spLocks noChangeArrowheads="1"/>
          </p:cNvSpPr>
          <p:nvPr/>
        </p:nvSpPr>
        <p:spPr bwMode="auto">
          <a:xfrm>
            <a:off x="6858000" y="1524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Tx/>
              <a:buFontTx/>
              <a:buNone/>
            </a:pPr>
            <a:r>
              <a:rPr lang="en-US" altLang="en-US" sz="2400"/>
              <a:t>Documents file</a:t>
            </a:r>
          </a:p>
        </p:txBody>
      </p:sp>
      <p:grpSp>
        <p:nvGrpSpPr>
          <p:cNvPr id="155663" name="Group 24">
            <a:extLst>
              <a:ext uri="{FF2B5EF4-FFF2-40B4-BE49-F238E27FC236}">
                <a16:creationId xmlns:a16="http://schemas.microsoft.com/office/drawing/2014/main" id="{BB1B7193-0B5A-06A2-F74C-3E01313E149D}"/>
              </a:ext>
            </a:extLst>
          </p:cNvPr>
          <p:cNvGrpSpPr>
            <a:grpSpLocks/>
          </p:cNvGrpSpPr>
          <p:nvPr/>
        </p:nvGrpSpPr>
        <p:grpSpPr bwMode="auto">
          <a:xfrm>
            <a:off x="6705600" y="2971800"/>
            <a:ext cx="2147888" cy="2667000"/>
            <a:chOff x="4608" y="2256"/>
            <a:chExt cx="873" cy="701"/>
          </a:xfrm>
        </p:grpSpPr>
        <p:pic>
          <p:nvPicPr>
            <p:cNvPr id="155680" name="Picture 25">
              <a:extLst>
                <a:ext uri="{FF2B5EF4-FFF2-40B4-BE49-F238E27FC236}">
                  <a16:creationId xmlns:a16="http://schemas.microsoft.com/office/drawing/2014/main" id="{EE5B86EC-D4DB-7F2B-1A02-1760A98A7A82}"/>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 y="2256"/>
              <a:ext cx="681"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5681" name="Picture 26">
              <a:extLst>
                <a:ext uri="{FF2B5EF4-FFF2-40B4-BE49-F238E27FC236}">
                  <a16:creationId xmlns:a16="http://schemas.microsoft.com/office/drawing/2014/main" id="{2EBF915F-2376-E290-064C-B67A8C777A9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4" y="2352"/>
              <a:ext cx="681"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5682" name="Picture 27">
              <a:extLst>
                <a:ext uri="{FF2B5EF4-FFF2-40B4-BE49-F238E27FC236}">
                  <a16:creationId xmlns:a16="http://schemas.microsoft.com/office/drawing/2014/main" id="{8E441E94-296A-A89D-A8C4-4BDFDF46ED9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 y="2448"/>
              <a:ext cx="681"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55664" name="Line 28">
            <a:extLst>
              <a:ext uri="{FF2B5EF4-FFF2-40B4-BE49-F238E27FC236}">
                <a16:creationId xmlns:a16="http://schemas.microsoft.com/office/drawing/2014/main" id="{9C60FD27-873F-C6A1-D46B-56E4736C492A}"/>
              </a:ext>
            </a:extLst>
          </p:cNvPr>
          <p:cNvSpPr>
            <a:spLocks noChangeShapeType="1"/>
          </p:cNvSpPr>
          <p:nvPr/>
        </p:nvSpPr>
        <p:spPr bwMode="auto">
          <a:xfrm>
            <a:off x="6096000" y="3886200"/>
            <a:ext cx="533400" cy="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65" name="Line 29">
            <a:extLst>
              <a:ext uri="{FF2B5EF4-FFF2-40B4-BE49-F238E27FC236}">
                <a16:creationId xmlns:a16="http://schemas.microsoft.com/office/drawing/2014/main" id="{668E4082-6699-6F41-3A28-B320E11D2E45}"/>
              </a:ext>
            </a:extLst>
          </p:cNvPr>
          <p:cNvSpPr>
            <a:spLocks noChangeShapeType="1"/>
          </p:cNvSpPr>
          <p:nvPr/>
        </p:nvSpPr>
        <p:spPr bwMode="auto">
          <a:xfrm flipV="1">
            <a:off x="476250" y="4140200"/>
            <a:ext cx="2366963" cy="952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6" name="Line 30">
            <a:extLst>
              <a:ext uri="{FF2B5EF4-FFF2-40B4-BE49-F238E27FC236}">
                <a16:creationId xmlns:a16="http://schemas.microsoft.com/office/drawing/2014/main" id="{8E1AD573-BF87-10E3-BE83-9E0883AE696A}"/>
              </a:ext>
            </a:extLst>
          </p:cNvPr>
          <p:cNvSpPr>
            <a:spLocks noChangeShapeType="1"/>
          </p:cNvSpPr>
          <p:nvPr/>
        </p:nvSpPr>
        <p:spPr bwMode="auto">
          <a:xfrm flipV="1">
            <a:off x="468313" y="4614863"/>
            <a:ext cx="2366962" cy="952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7" name="Line 31">
            <a:extLst>
              <a:ext uri="{FF2B5EF4-FFF2-40B4-BE49-F238E27FC236}">
                <a16:creationId xmlns:a16="http://schemas.microsoft.com/office/drawing/2014/main" id="{17B0AA4F-FE4D-1204-4279-15332E03D035}"/>
              </a:ext>
            </a:extLst>
          </p:cNvPr>
          <p:cNvSpPr>
            <a:spLocks noChangeShapeType="1"/>
          </p:cNvSpPr>
          <p:nvPr/>
        </p:nvSpPr>
        <p:spPr bwMode="auto">
          <a:xfrm flipV="1">
            <a:off x="471488" y="5037138"/>
            <a:ext cx="2366962" cy="952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8" name="Line 32">
            <a:extLst>
              <a:ext uri="{FF2B5EF4-FFF2-40B4-BE49-F238E27FC236}">
                <a16:creationId xmlns:a16="http://schemas.microsoft.com/office/drawing/2014/main" id="{4228A4A1-BA7A-3E40-3E66-B75884EC1EA9}"/>
              </a:ext>
            </a:extLst>
          </p:cNvPr>
          <p:cNvSpPr>
            <a:spLocks noChangeShapeType="1"/>
          </p:cNvSpPr>
          <p:nvPr/>
        </p:nvSpPr>
        <p:spPr bwMode="auto">
          <a:xfrm flipV="1">
            <a:off x="463550" y="5459413"/>
            <a:ext cx="2366963" cy="952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69" name="Line 33">
            <a:extLst>
              <a:ext uri="{FF2B5EF4-FFF2-40B4-BE49-F238E27FC236}">
                <a16:creationId xmlns:a16="http://schemas.microsoft.com/office/drawing/2014/main" id="{3FA21D43-A03C-F0DC-69FB-A070DDFCD5D4}"/>
              </a:ext>
            </a:extLst>
          </p:cNvPr>
          <p:cNvSpPr>
            <a:spLocks noChangeShapeType="1"/>
          </p:cNvSpPr>
          <p:nvPr/>
        </p:nvSpPr>
        <p:spPr bwMode="auto">
          <a:xfrm flipV="1">
            <a:off x="457200" y="5867400"/>
            <a:ext cx="2366963" cy="952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70" name="Line 34">
            <a:extLst>
              <a:ext uri="{FF2B5EF4-FFF2-40B4-BE49-F238E27FC236}">
                <a16:creationId xmlns:a16="http://schemas.microsoft.com/office/drawing/2014/main" id="{D4DF2C10-6242-B7EB-99AE-12C4319B4804}"/>
              </a:ext>
            </a:extLst>
          </p:cNvPr>
          <p:cNvSpPr>
            <a:spLocks noChangeShapeType="1"/>
          </p:cNvSpPr>
          <p:nvPr/>
        </p:nvSpPr>
        <p:spPr bwMode="auto">
          <a:xfrm>
            <a:off x="4243388" y="3251200"/>
            <a:ext cx="1433512" cy="14288"/>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71" name="Line 35">
            <a:extLst>
              <a:ext uri="{FF2B5EF4-FFF2-40B4-BE49-F238E27FC236}">
                <a16:creationId xmlns:a16="http://schemas.microsoft.com/office/drawing/2014/main" id="{921B4744-91C3-04A8-6A04-FB4B35C45F92}"/>
              </a:ext>
            </a:extLst>
          </p:cNvPr>
          <p:cNvSpPr>
            <a:spLocks noChangeShapeType="1"/>
          </p:cNvSpPr>
          <p:nvPr/>
        </p:nvSpPr>
        <p:spPr bwMode="auto">
          <a:xfrm flipV="1">
            <a:off x="4110038" y="3657600"/>
            <a:ext cx="1693862" cy="952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72" name="Line 36">
            <a:extLst>
              <a:ext uri="{FF2B5EF4-FFF2-40B4-BE49-F238E27FC236}">
                <a16:creationId xmlns:a16="http://schemas.microsoft.com/office/drawing/2014/main" id="{B71BE57D-FD01-8EC9-1403-70B7FD49717D}"/>
              </a:ext>
            </a:extLst>
          </p:cNvPr>
          <p:cNvSpPr>
            <a:spLocks noChangeShapeType="1"/>
          </p:cNvSpPr>
          <p:nvPr/>
        </p:nvSpPr>
        <p:spPr bwMode="auto">
          <a:xfrm flipV="1">
            <a:off x="3965575" y="4038600"/>
            <a:ext cx="1963738" cy="952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73" name="Line 37">
            <a:extLst>
              <a:ext uri="{FF2B5EF4-FFF2-40B4-BE49-F238E27FC236}">
                <a16:creationId xmlns:a16="http://schemas.microsoft.com/office/drawing/2014/main" id="{35BD6CD2-845E-87BD-D6AC-ED760CD6BB3F}"/>
              </a:ext>
            </a:extLst>
          </p:cNvPr>
          <p:cNvSpPr>
            <a:spLocks noChangeShapeType="1"/>
          </p:cNvSpPr>
          <p:nvPr/>
        </p:nvSpPr>
        <p:spPr bwMode="auto">
          <a:xfrm flipV="1">
            <a:off x="3798888" y="4525963"/>
            <a:ext cx="2259012" cy="952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74" name="Line 38">
            <a:extLst>
              <a:ext uri="{FF2B5EF4-FFF2-40B4-BE49-F238E27FC236}">
                <a16:creationId xmlns:a16="http://schemas.microsoft.com/office/drawing/2014/main" id="{758961BD-BE97-6AA1-F238-44CFF5089652}"/>
              </a:ext>
            </a:extLst>
          </p:cNvPr>
          <p:cNvSpPr>
            <a:spLocks noChangeShapeType="1"/>
          </p:cNvSpPr>
          <p:nvPr/>
        </p:nvSpPr>
        <p:spPr bwMode="auto">
          <a:xfrm>
            <a:off x="3962400" y="4945063"/>
            <a:ext cx="1949450" cy="4762"/>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75" name="Line 39">
            <a:extLst>
              <a:ext uri="{FF2B5EF4-FFF2-40B4-BE49-F238E27FC236}">
                <a16:creationId xmlns:a16="http://schemas.microsoft.com/office/drawing/2014/main" id="{28EE1B36-C85E-7083-214E-A87A73836F6B}"/>
              </a:ext>
            </a:extLst>
          </p:cNvPr>
          <p:cNvSpPr>
            <a:spLocks noChangeShapeType="1"/>
          </p:cNvSpPr>
          <p:nvPr/>
        </p:nvSpPr>
        <p:spPr bwMode="auto">
          <a:xfrm>
            <a:off x="4102100" y="5367338"/>
            <a:ext cx="1693863" cy="317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76" name="Line 40">
            <a:extLst>
              <a:ext uri="{FF2B5EF4-FFF2-40B4-BE49-F238E27FC236}">
                <a16:creationId xmlns:a16="http://schemas.microsoft.com/office/drawing/2014/main" id="{1218EDF5-F70F-1627-3CEA-A992E3060299}"/>
              </a:ext>
            </a:extLst>
          </p:cNvPr>
          <p:cNvSpPr>
            <a:spLocks noChangeShapeType="1"/>
          </p:cNvSpPr>
          <p:nvPr/>
        </p:nvSpPr>
        <p:spPr bwMode="auto">
          <a:xfrm>
            <a:off x="4203700" y="5735638"/>
            <a:ext cx="1452563" cy="3175"/>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77" name="Line 41">
            <a:extLst>
              <a:ext uri="{FF2B5EF4-FFF2-40B4-BE49-F238E27FC236}">
                <a16:creationId xmlns:a16="http://schemas.microsoft.com/office/drawing/2014/main" id="{7DD6D1C3-3AB9-EA5E-8761-BCB7AE5D7576}"/>
              </a:ext>
            </a:extLst>
          </p:cNvPr>
          <p:cNvSpPr>
            <a:spLocks noChangeShapeType="1"/>
          </p:cNvSpPr>
          <p:nvPr/>
        </p:nvSpPr>
        <p:spPr bwMode="auto">
          <a:xfrm>
            <a:off x="6172200" y="4267200"/>
            <a:ext cx="533400" cy="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78" name="Line 42">
            <a:extLst>
              <a:ext uri="{FF2B5EF4-FFF2-40B4-BE49-F238E27FC236}">
                <a16:creationId xmlns:a16="http://schemas.microsoft.com/office/drawing/2014/main" id="{41CF73F0-C9AB-2844-B3E8-27AD2063764F}"/>
              </a:ext>
            </a:extLst>
          </p:cNvPr>
          <p:cNvSpPr>
            <a:spLocks noChangeShapeType="1"/>
          </p:cNvSpPr>
          <p:nvPr/>
        </p:nvSpPr>
        <p:spPr bwMode="auto">
          <a:xfrm>
            <a:off x="6172200" y="4648200"/>
            <a:ext cx="533400" cy="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79" name="Line 43">
            <a:extLst>
              <a:ext uri="{FF2B5EF4-FFF2-40B4-BE49-F238E27FC236}">
                <a16:creationId xmlns:a16="http://schemas.microsoft.com/office/drawing/2014/main" id="{DD17A6AC-0E63-3090-353D-881C56FA26F6}"/>
              </a:ext>
            </a:extLst>
          </p:cNvPr>
          <p:cNvSpPr>
            <a:spLocks noChangeShapeType="1"/>
          </p:cNvSpPr>
          <p:nvPr/>
        </p:nvSpPr>
        <p:spPr bwMode="auto">
          <a:xfrm>
            <a:off x="6248400" y="5029200"/>
            <a:ext cx="533400" cy="0"/>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a:extLst>
              <a:ext uri="{FF2B5EF4-FFF2-40B4-BE49-F238E27FC236}">
                <a16:creationId xmlns:a16="http://schemas.microsoft.com/office/drawing/2014/main" id="{F26C6D2E-CDF0-69AA-B459-E27085E57C7A}"/>
              </a:ext>
            </a:extLst>
          </p:cNvPr>
          <p:cNvSpPr>
            <a:spLocks noGrp="1" noChangeArrowheads="1"/>
          </p:cNvSpPr>
          <p:nvPr>
            <p:ph type="title"/>
          </p:nvPr>
        </p:nvSpPr>
        <p:spPr/>
        <p:txBody>
          <a:bodyPr/>
          <a:lstStyle/>
          <a:p>
            <a:r>
              <a:rPr lang="en-US" altLang="en-US">
                <a:ea typeface="ＭＳ Ｐゴシック" panose="020B0600070205080204" pitchFamily="34" charset="-128"/>
              </a:rPr>
              <a:t>Inverted Index</a:t>
            </a:r>
          </a:p>
        </p:txBody>
      </p:sp>
      <p:sp>
        <p:nvSpPr>
          <p:cNvPr id="156674" name="Rectangle 3">
            <a:extLst>
              <a:ext uri="{FF2B5EF4-FFF2-40B4-BE49-F238E27FC236}">
                <a16:creationId xmlns:a16="http://schemas.microsoft.com/office/drawing/2014/main" id="{E7B35D28-5A31-35C7-2310-C2374FB01163}"/>
              </a:ext>
            </a:extLst>
          </p:cNvPr>
          <p:cNvSpPr>
            <a:spLocks noGrp="1" noChangeArrowheads="1"/>
          </p:cNvSpPr>
          <p:nvPr>
            <p:ph type="body" idx="1"/>
          </p:nvPr>
        </p:nvSpPr>
        <p:spPr>
          <a:xfrm>
            <a:off x="685800" y="1524000"/>
            <a:ext cx="7772400" cy="4114800"/>
          </a:xfrm>
        </p:spPr>
        <p:txBody>
          <a:bodyPr/>
          <a:lstStyle/>
          <a:p>
            <a:pPr>
              <a:lnSpc>
                <a:spcPct val="90000"/>
              </a:lnSpc>
            </a:pPr>
            <a:r>
              <a:rPr lang="en-US" altLang="en-US" sz="2400">
                <a:ea typeface="ＭＳ Ｐゴシック" panose="020B0600070205080204" pitchFamily="34" charset="-128"/>
              </a:rPr>
              <a:t>This is the primary data structure for text indexes</a:t>
            </a:r>
          </a:p>
          <a:p>
            <a:pPr>
              <a:lnSpc>
                <a:spcPct val="90000"/>
              </a:lnSpc>
            </a:pPr>
            <a:r>
              <a:rPr lang="en-US" altLang="en-US" sz="2400">
                <a:ea typeface="ＭＳ Ｐゴシック" panose="020B0600070205080204" pitchFamily="34" charset="-128"/>
              </a:rPr>
              <a:t>Basically two elements: </a:t>
            </a:r>
          </a:p>
          <a:p>
            <a:pPr lvl="1">
              <a:lnSpc>
                <a:spcPct val="90000"/>
              </a:lnSpc>
            </a:pPr>
            <a:r>
              <a:rPr lang="en-US" altLang="en-US" sz="2000">
                <a:ea typeface="ＭＳ Ｐゴシック" panose="020B0600070205080204" pitchFamily="34" charset="-128"/>
              </a:rPr>
              <a:t>(Vocabulary, Occurrences)</a:t>
            </a:r>
          </a:p>
          <a:p>
            <a:pPr>
              <a:lnSpc>
                <a:spcPct val="90000"/>
              </a:lnSpc>
            </a:pPr>
            <a:r>
              <a:rPr lang="en-US" altLang="en-US" sz="2400">
                <a:ea typeface="ＭＳ Ｐゴシック" panose="020B0600070205080204" pitchFamily="34" charset="-128"/>
              </a:rPr>
              <a:t>Main Idea:</a:t>
            </a:r>
          </a:p>
          <a:p>
            <a:pPr lvl="1">
              <a:lnSpc>
                <a:spcPct val="90000"/>
              </a:lnSpc>
            </a:pPr>
            <a:r>
              <a:rPr lang="en-US" altLang="en-US" sz="2000">
                <a:solidFill>
                  <a:schemeClr val="tx2"/>
                </a:solidFill>
                <a:ea typeface="ＭＳ Ｐゴシック" panose="020B0600070205080204" pitchFamily="34" charset="-128"/>
              </a:rPr>
              <a:t>Invert</a:t>
            </a:r>
            <a:r>
              <a:rPr lang="en-US" altLang="en-US" sz="2000">
                <a:ea typeface="ＭＳ Ｐゴシック" panose="020B0600070205080204" pitchFamily="34" charset="-128"/>
              </a:rPr>
              <a:t> documents into a big index</a:t>
            </a:r>
          </a:p>
          <a:p>
            <a:pPr>
              <a:lnSpc>
                <a:spcPct val="90000"/>
              </a:lnSpc>
            </a:pPr>
            <a:r>
              <a:rPr lang="en-US" altLang="en-US" sz="2400">
                <a:ea typeface="ＭＳ Ｐゴシック" panose="020B0600070205080204" pitchFamily="34" charset="-128"/>
              </a:rPr>
              <a:t>Basic steps:</a:t>
            </a:r>
          </a:p>
          <a:p>
            <a:pPr lvl="1">
              <a:lnSpc>
                <a:spcPct val="90000"/>
              </a:lnSpc>
            </a:pPr>
            <a:r>
              <a:rPr lang="en-US" altLang="en-US" sz="2000">
                <a:ea typeface="ＭＳ Ｐゴシック" panose="020B0600070205080204" pitchFamily="34" charset="-128"/>
              </a:rPr>
              <a:t>Make a </a:t>
            </a:r>
            <a:r>
              <a:rPr lang="ja-JP" altLang="en-US" sz="2000">
                <a:ea typeface="ＭＳ Ｐゴシック" panose="020B0600070205080204" pitchFamily="34" charset="-128"/>
              </a:rPr>
              <a:t>“</a:t>
            </a:r>
            <a:r>
              <a:rPr lang="en-US" altLang="ja-JP" sz="2000">
                <a:ea typeface="ＭＳ Ｐゴシック" panose="020B0600070205080204" pitchFamily="34" charset="-128"/>
              </a:rPr>
              <a:t>dictionary</a:t>
            </a:r>
            <a:r>
              <a:rPr lang="ja-JP" altLang="en-US" sz="2000">
                <a:ea typeface="ＭＳ Ｐゴシック" panose="020B0600070205080204" pitchFamily="34" charset="-128"/>
              </a:rPr>
              <a:t>”</a:t>
            </a:r>
            <a:r>
              <a:rPr lang="en-US" altLang="ja-JP" sz="2000">
                <a:ea typeface="ＭＳ Ｐゴシック" panose="020B0600070205080204" pitchFamily="34" charset="-128"/>
              </a:rPr>
              <a:t> of all the tokens in the collection</a:t>
            </a:r>
          </a:p>
          <a:p>
            <a:pPr lvl="1">
              <a:lnSpc>
                <a:spcPct val="90000"/>
              </a:lnSpc>
            </a:pPr>
            <a:r>
              <a:rPr lang="en-US" altLang="en-US" sz="2000">
                <a:ea typeface="ＭＳ Ｐゴシック" panose="020B0600070205080204" pitchFamily="34" charset="-128"/>
              </a:rPr>
              <a:t>For each token, list all the docs it occurs in.</a:t>
            </a:r>
          </a:p>
          <a:p>
            <a:pPr lvl="2">
              <a:lnSpc>
                <a:spcPct val="90000"/>
              </a:lnSpc>
            </a:pPr>
            <a:r>
              <a:rPr lang="en-US" altLang="en-US" sz="1800">
                <a:ea typeface="ＭＳ Ｐゴシック" panose="020B0600070205080204" pitchFamily="34" charset="-128"/>
              </a:rPr>
              <a:t>Possibly location in document</a:t>
            </a:r>
          </a:p>
          <a:p>
            <a:pPr lvl="1">
              <a:lnSpc>
                <a:spcPct val="90000"/>
              </a:lnSpc>
            </a:pPr>
            <a:r>
              <a:rPr lang="en-US" altLang="en-US" sz="2000">
                <a:ea typeface="ＭＳ Ｐゴシック" panose="020B0600070205080204" pitchFamily="34" charset="-128"/>
              </a:rPr>
              <a:t>Compress to reduce redundancy in the data structure</a:t>
            </a:r>
          </a:p>
          <a:p>
            <a:pPr lvl="2">
              <a:lnSpc>
                <a:spcPct val="90000"/>
              </a:lnSpc>
            </a:pPr>
            <a:r>
              <a:rPr lang="en-US" altLang="en-US" sz="1800">
                <a:ea typeface="ＭＳ Ｐゴシック" panose="020B0600070205080204" pitchFamily="34" charset="-128"/>
              </a:rPr>
              <a:t>Also reduces I/O and storage required</a:t>
            </a:r>
          </a:p>
          <a:p>
            <a:pPr lvl="1">
              <a:lnSpc>
                <a:spcPct val="90000"/>
              </a:lnSpc>
              <a:buFontTx/>
              <a:buNone/>
            </a:pPr>
            <a:endParaRPr lang="en-US" altLang="en-US" sz="2000">
              <a:ea typeface="ＭＳ Ｐゴシック" panose="020B0600070205080204" pitchFamily="34" charset="-128"/>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a:extLst>
              <a:ext uri="{FF2B5EF4-FFF2-40B4-BE49-F238E27FC236}">
                <a16:creationId xmlns:a16="http://schemas.microsoft.com/office/drawing/2014/main" id="{7351E5A2-B006-E2BE-282F-C4B652B7AC92}"/>
              </a:ext>
            </a:extLst>
          </p:cNvPr>
          <p:cNvSpPr>
            <a:spLocks noGrp="1" noChangeArrowheads="1"/>
          </p:cNvSpPr>
          <p:nvPr>
            <p:ph type="title"/>
          </p:nvPr>
        </p:nvSpPr>
        <p:spPr>
          <a:xfrm>
            <a:off x="685800" y="304800"/>
            <a:ext cx="7772400" cy="1143000"/>
          </a:xfrm>
        </p:spPr>
        <p:txBody>
          <a:bodyPr/>
          <a:lstStyle/>
          <a:p>
            <a:r>
              <a:rPr lang="en-US" altLang="en-US">
                <a:ea typeface="ＭＳ Ｐゴシック" panose="020B0600070205080204" pitchFamily="34" charset="-128"/>
              </a:rPr>
              <a:t>How Are Inverted Files Created</a:t>
            </a:r>
          </a:p>
        </p:txBody>
      </p:sp>
      <p:sp>
        <p:nvSpPr>
          <p:cNvPr id="157698" name="Rectangle 3">
            <a:extLst>
              <a:ext uri="{FF2B5EF4-FFF2-40B4-BE49-F238E27FC236}">
                <a16:creationId xmlns:a16="http://schemas.microsoft.com/office/drawing/2014/main" id="{9F465E80-6B4E-F02F-762C-0A572842461A}"/>
              </a:ext>
            </a:extLst>
          </p:cNvPr>
          <p:cNvSpPr>
            <a:spLocks noGrp="1" noChangeArrowheads="1"/>
          </p:cNvSpPr>
          <p:nvPr>
            <p:ph type="body" idx="1"/>
          </p:nvPr>
        </p:nvSpPr>
        <p:spPr>
          <a:xfrm>
            <a:off x="381000" y="1524000"/>
            <a:ext cx="6781800" cy="1219200"/>
          </a:xfrm>
        </p:spPr>
        <p:txBody>
          <a:bodyPr/>
          <a:lstStyle/>
          <a:p>
            <a:pPr>
              <a:lnSpc>
                <a:spcPct val="90000"/>
              </a:lnSpc>
            </a:pPr>
            <a:r>
              <a:rPr lang="en-US" altLang="en-US" sz="2800">
                <a:ea typeface="ＭＳ Ｐゴシック" panose="020B0600070205080204" pitchFamily="34" charset="-128"/>
              </a:rPr>
              <a:t>Documents are parsed one document at a time to extract </a:t>
            </a:r>
            <a:r>
              <a:rPr lang="en-US" altLang="en-US" sz="2800" u="sng">
                <a:ea typeface="ＭＳ Ｐゴシック" panose="020B0600070205080204" pitchFamily="34" charset="-128"/>
              </a:rPr>
              <a:t>tokens</a:t>
            </a:r>
            <a:r>
              <a:rPr lang="en-US" altLang="en-US" sz="2800">
                <a:ea typeface="ＭＳ Ｐゴシック" panose="020B0600070205080204" pitchFamily="34" charset="-128"/>
              </a:rPr>
              <a:t>. These are saved with the Document ID.</a:t>
            </a:r>
          </a:p>
        </p:txBody>
      </p:sp>
      <p:sp>
        <p:nvSpPr>
          <p:cNvPr id="157699" name="Rectangle 4">
            <a:extLst>
              <a:ext uri="{FF2B5EF4-FFF2-40B4-BE49-F238E27FC236}">
                <a16:creationId xmlns:a16="http://schemas.microsoft.com/office/drawing/2014/main" id="{C2BC8010-0FF9-A6C5-28F0-74B22A5FD3F3}"/>
              </a:ext>
            </a:extLst>
          </p:cNvPr>
          <p:cNvSpPr>
            <a:spLocks noChangeArrowheads="1"/>
          </p:cNvSpPr>
          <p:nvPr/>
        </p:nvSpPr>
        <p:spPr bwMode="auto">
          <a:xfrm>
            <a:off x="685800" y="4038600"/>
            <a:ext cx="2209800" cy="2133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t>Now is the time</a:t>
            </a:r>
          </a:p>
          <a:p>
            <a:pPr algn="ctr">
              <a:spcBef>
                <a:spcPct val="0"/>
              </a:spcBef>
              <a:buClrTx/>
              <a:buFontTx/>
              <a:buNone/>
            </a:pPr>
            <a:r>
              <a:rPr lang="en-US" altLang="en-US" sz="2400"/>
              <a:t>for all good men</a:t>
            </a:r>
          </a:p>
          <a:p>
            <a:pPr algn="ctr">
              <a:spcBef>
                <a:spcPct val="0"/>
              </a:spcBef>
              <a:buClrTx/>
              <a:buFontTx/>
              <a:buNone/>
            </a:pPr>
            <a:r>
              <a:rPr lang="en-US" altLang="en-US" sz="2400"/>
              <a:t>to come to the aid</a:t>
            </a:r>
          </a:p>
          <a:p>
            <a:pPr algn="ctr">
              <a:spcBef>
                <a:spcPct val="0"/>
              </a:spcBef>
              <a:buClrTx/>
              <a:buFontTx/>
              <a:buNone/>
            </a:pPr>
            <a:r>
              <a:rPr lang="en-US" altLang="en-US" sz="2400"/>
              <a:t>of their country</a:t>
            </a:r>
          </a:p>
        </p:txBody>
      </p:sp>
      <p:sp>
        <p:nvSpPr>
          <p:cNvPr id="157700" name="Text Box 5">
            <a:extLst>
              <a:ext uri="{FF2B5EF4-FFF2-40B4-BE49-F238E27FC236}">
                <a16:creationId xmlns:a16="http://schemas.microsoft.com/office/drawing/2014/main" id="{A6181168-9FD3-08DB-41D3-DE23C1FBC2D7}"/>
              </a:ext>
            </a:extLst>
          </p:cNvPr>
          <p:cNvSpPr txBox="1">
            <a:spLocks noChangeArrowheads="1"/>
          </p:cNvSpPr>
          <p:nvPr/>
        </p:nvSpPr>
        <p:spPr bwMode="auto">
          <a:xfrm>
            <a:off x="1295400" y="3581400"/>
            <a:ext cx="92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Doc 1</a:t>
            </a:r>
          </a:p>
        </p:txBody>
      </p:sp>
      <p:sp>
        <p:nvSpPr>
          <p:cNvPr id="157701" name="Rectangle 6">
            <a:extLst>
              <a:ext uri="{FF2B5EF4-FFF2-40B4-BE49-F238E27FC236}">
                <a16:creationId xmlns:a16="http://schemas.microsoft.com/office/drawing/2014/main" id="{4C3FF69F-919A-6E4F-E402-61E92380216A}"/>
              </a:ext>
            </a:extLst>
          </p:cNvPr>
          <p:cNvSpPr>
            <a:spLocks noChangeArrowheads="1"/>
          </p:cNvSpPr>
          <p:nvPr/>
        </p:nvSpPr>
        <p:spPr bwMode="auto">
          <a:xfrm>
            <a:off x="3124200" y="4038600"/>
            <a:ext cx="2362200" cy="2286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FontTx/>
              <a:buNone/>
            </a:pPr>
            <a:r>
              <a:rPr lang="en-US" altLang="en-US" sz="2400"/>
              <a:t>It was a dark and</a:t>
            </a:r>
          </a:p>
          <a:p>
            <a:pPr algn="ctr">
              <a:spcBef>
                <a:spcPct val="0"/>
              </a:spcBef>
              <a:buClrTx/>
              <a:buFontTx/>
              <a:buNone/>
            </a:pPr>
            <a:r>
              <a:rPr lang="en-US" altLang="en-US" sz="2400"/>
              <a:t>stormy night in </a:t>
            </a:r>
          </a:p>
          <a:p>
            <a:pPr algn="ctr">
              <a:spcBef>
                <a:spcPct val="0"/>
              </a:spcBef>
              <a:buClrTx/>
              <a:buFontTx/>
              <a:buNone/>
            </a:pPr>
            <a:r>
              <a:rPr lang="en-US" altLang="en-US" sz="2400"/>
              <a:t>the country </a:t>
            </a:r>
          </a:p>
          <a:p>
            <a:pPr algn="ctr">
              <a:spcBef>
                <a:spcPct val="0"/>
              </a:spcBef>
              <a:buClrTx/>
              <a:buFontTx/>
              <a:buNone/>
            </a:pPr>
            <a:r>
              <a:rPr lang="en-US" altLang="en-US" sz="2400"/>
              <a:t>manor. The time </a:t>
            </a:r>
          </a:p>
          <a:p>
            <a:pPr algn="ctr">
              <a:spcBef>
                <a:spcPct val="0"/>
              </a:spcBef>
              <a:buClrTx/>
              <a:buFontTx/>
              <a:buNone/>
            </a:pPr>
            <a:r>
              <a:rPr lang="en-US" altLang="en-US" sz="2400"/>
              <a:t>was past midnight</a:t>
            </a:r>
          </a:p>
        </p:txBody>
      </p:sp>
      <p:sp>
        <p:nvSpPr>
          <p:cNvPr id="157702" name="Text Box 7">
            <a:extLst>
              <a:ext uri="{FF2B5EF4-FFF2-40B4-BE49-F238E27FC236}">
                <a16:creationId xmlns:a16="http://schemas.microsoft.com/office/drawing/2014/main" id="{E0D5AFE9-A9B3-C103-6479-7A275C8EA4E8}"/>
              </a:ext>
            </a:extLst>
          </p:cNvPr>
          <p:cNvSpPr txBox="1">
            <a:spLocks noChangeArrowheads="1"/>
          </p:cNvSpPr>
          <p:nvPr/>
        </p:nvSpPr>
        <p:spPr bwMode="auto">
          <a:xfrm>
            <a:off x="3886200" y="3581400"/>
            <a:ext cx="92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Doc 2</a:t>
            </a:r>
          </a:p>
        </p:txBody>
      </p:sp>
      <p:graphicFrame>
        <p:nvGraphicFramePr>
          <p:cNvPr id="157703" name="Object 2">
            <a:extLst>
              <a:ext uri="{FF2B5EF4-FFF2-40B4-BE49-F238E27FC236}">
                <a16:creationId xmlns:a16="http://schemas.microsoft.com/office/drawing/2014/main" id="{B5ECA262-2DAE-6FB6-DD3A-DD5A398CEB32}"/>
              </a:ext>
            </a:extLst>
          </p:cNvPr>
          <p:cNvGraphicFramePr>
            <a:graphicFrameLocks noChangeAspect="1"/>
          </p:cNvGraphicFramePr>
          <p:nvPr/>
        </p:nvGraphicFramePr>
        <p:xfrm>
          <a:off x="7391400" y="1295400"/>
          <a:ext cx="1223963" cy="5356225"/>
        </p:xfrm>
        <a:graphic>
          <a:graphicData uri="http://schemas.openxmlformats.org/presentationml/2006/ole">
            <mc:AlternateContent xmlns:mc="http://schemas.openxmlformats.org/markup-compatibility/2006">
              <mc:Choice xmlns:v="urn:schemas-microsoft-com:vml" Requires="v">
                <p:oleObj name="Worksheet" r:id="rId2" imgW="1460500" imgH="6350000" progId="Excel.Sheet.8">
                  <p:embed/>
                </p:oleObj>
              </mc:Choice>
              <mc:Fallback>
                <p:oleObj name="Worksheet" r:id="rId2" imgW="1460500" imgH="6350000" progId="Excel.Shee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295400"/>
                        <a:ext cx="1223963" cy="535622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59785" name="Line 9">
            <a:extLst>
              <a:ext uri="{FF2B5EF4-FFF2-40B4-BE49-F238E27FC236}">
                <a16:creationId xmlns:a16="http://schemas.microsoft.com/office/drawing/2014/main" id="{8991A08C-ABD4-A391-DE09-0EECE2D2E278}"/>
              </a:ext>
            </a:extLst>
          </p:cNvPr>
          <p:cNvSpPr>
            <a:spLocks noChangeShapeType="1"/>
          </p:cNvSpPr>
          <p:nvPr/>
        </p:nvSpPr>
        <p:spPr bwMode="auto">
          <a:xfrm>
            <a:off x="5867400" y="4876800"/>
            <a:ext cx="1371600" cy="0"/>
          </a:xfrm>
          <a:prstGeom prst="line">
            <a:avLst/>
          </a:prstGeom>
          <a:noFill/>
          <a:ln w="76200">
            <a:solidFill>
              <a:schemeClr val="tx1"/>
            </a:solidFill>
            <a:round/>
            <a:headEnd/>
            <a:tailEnd type="triangle" w="med" len="med"/>
          </a:ln>
          <a:effectLst>
            <a:outerShdw blurRad="63500" dist="38099" dir="2700000" algn="ctr" rotWithShape="0">
              <a:schemeClr val="bg2">
                <a:alpha val="74997"/>
              </a:schemeClr>
            </a:outerShdw>
          </a:effectLst>
        </p:spPr>
        <p:txBody>
          <a:bodyPr wrap="none" anchor="ctr"/>
          <a:lstStyle/>
          <a:p>
            <a:pPr>
              <a:defRPr/>
            </a:pPr>
            <a:endParaRPr lang="en-US">
              <a:latin typeface="Times New Roman" pitchFamily="4" charset="0"/>
              <a:ea typeface="ＭＳ Ｐゴシック" pitchFamily="4" charset="-128"/>
              <a:cs typeface="ＭＳ Ｐゴシック" pitchFamily="4" charset="-128"/>
            </a:endParaRPr>
          </a:p>
        </p:txBody>
      </p:sp>
      <p:sp>
        <p:nvSpPr>
          <p:cNvPr id="157705" name="Text Box 10">
            <a:extLst>
              <a:ext uri="{FF2B5EF4-FFF2-40B4-BE49-F238E27FC236}">
                <a16:creationId xmlns:a16="http://schemas.microsoft.com/office/drawing/2014/main" id="{C00D78CC-1A5C-6A8A-14CB-3B5499E2CD1D}"/>
              </a:ext>
            </a:extLst>
          </p:cNvPr>
          <p:cNvSpPr txBox="1">
            <a:spLocks noChangeArrowheads="1"/>
          </p:cNvSpPr>
          <p:nvPr/>
        </p:nvSpPr>
        <p:spPr bwMode="auto">
          <a:xfrm>
            <a:off x="5029200" y="2895600"/>
            <a:ext cx="189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400"/>
              <a:t>&lt;token, DID&gt;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721" name="Rectangle 2">
            <a:extLst>
              <a:ext uri="{FF2B5EF4-FFF2-40B4-BE49-F238E27FC236}">
                <a16:creationId xmlns:a16="http://schemas.microsoft.com/office/drawing/2014/main" id="{EADFA020-5A72-1DE2-8230-548A0DC0B531}"/>
              </a:ext>
            </a:extLst>
          </p:cNvPr>
          <p:cNvSpPr>
            <a:spLocks noGrp="1" noChangeArrowheads="1"/>
          </p:cNvSpPr>
          <p:nvPr>
            <p:ph type="title"/>
          </p:nvPr>
        </p:nvSpPr>
        <p:spPr>
          <a:xfrm>
            <a:off x="0" y="228600"/>
            <a:ext cx="7772400" cy="1143000"/>
          </a:xfrm>
        </p:spPr>
        <p:txBody>
          <a:bodyPr/>
          <a:lstStyle/>
          <a:p>
            <a:pPr algn="l"/>
            <a:r>
              <a:rPr lang="en-US" altLang="en-US">
                <a:ea typeface="ＭＳ Ｐゴシック" panose="020B0600070205080204" pitchFamily="34" charset="-128"/>
              </a:rPr>
              <a:t>How Inverted</a:t>
            </a:r>
            <a:br>
              <a:rPr lang="en-US" altLang="en-US">
                <a:ea typeface="ＭＳ Ｐゴシック" panose="020B0600070205080204" pitchFamily="34" charset="-128"/>
              </a:rPr>
            </a:br>
            <a:r>
              <a:rPr lang="en-US" altLang="en-US">
                <a:ea typeface="ＭＳ Ｐゴシック" panose="020B0600070205080204" pitchFamily="34" charset="-128"/>
              </a:rPr>
              <a:t>Files are Created</a:t>
            </a:r>
          </a:p>
        </p:txBody>
      </p:sp>
      <p:sp>
        <p:nvSpPr>
          <p:cNvPr id="158722" name="Rectangle 3">
            <a:extLst>
              <a:ext uri="{FF2B5EF4-FFF2-40B4-BE49-F238E27FC236}">
                <a16:creationId xmlns:a16="http://schemas.microsoft.com/office/drawing/2014/main" id="{F753A670-D099-923E-48F2-F06FD191E6A6}"/>
              </a:ext>
            </a:extLst>
          </p:cNvPr>
          <p:cNvSpPr>
            <a:spLocks noGrp="1" noChangeArrowheads="1"/>
          </p:cNvSpPr>
          <p:nvPr>
            <p:ph type="body" idx="1"/>
          </p:nvPr>
        </p:nvSpPr>
        <p:spPr>
          <a:xfrm>
            <a:off x="685800" y="1981200"/>
            <a:ext cx="3886200" cy="4114800"/>
          </a:xfrm>
        </p:spPr>
        <p:txBody>
          <a:bodyPr/>
          <a:lstStyle/>
          <a:p>
            <a:r>
              <a:rPr lang="en-US" altLang="en-US" sz="2800">
                <a:ea typeface="ＭＳ Ｐゴシック" panose="020B0600070205080204" pitchFamily="34" charset="-128"/>
              </a:rPr>
              <a:t>Multiple term entries for a single document are merged.</a:t>
            </a:r>
          </a:p>
          <a:p>
            <a:r>
              <a:rPr lang="en-US" altLang="en-US" sz="2800">
                <a:ea typeface="ＭＳ Ｐゴシック" panose="020B0600070205080204" pitchFamily="34" charset="-128"/>
              </a:rPr>
              <a:t>Within-document term frequency information is compiled.</a:t>
            </a:r>
          </a:p>
          <a:p>
            <a:r>
              <a:rPr lang="en-US" altLang="en-US" sz="2800">
                <a:ea typeface="ＭＳ Ｐゴシック" panose="020B0600070205080204" pitchFamily="34" charset="-128"/>
              </a:rPr>
              <a:t>Result &lt;token,DID,tf&gt;</a:t>
            </a:r>
            <a:endParaRPr lang="en-US" altLang="en-US">
              <a:ea typeface="ＭＳ Ｐゴシック" panose="020B0600070205080204" pitchFamily="34" charset="-128"/>
            </a:endParaRPr>
          </a:p>
        </p:txBody>
      </p:sp>
      <p:graphicFrame>
        <p:nvGraphicFramePr>
          <p:cNvPr id="158723" name="Object 2">
            <a:extLst>
              <a:ext uri="{FF2B5EF4-FFF2-40B4-BE49-F238E27FC236}">
                <a16:creationId xmlns:a16="http://schemas.microsoft.com/office/drawing/2014/main" id="{41B76D16-F365-BE4F-0903-CD1551A69F07}"/>
              </a:ext>
            </a:extLst>
          </p:cNvPr>
          <p:cNvGraphicFramePr>
            <a:graphicFrameLocks noChangeAspect="1"/>
          </p:cNvGraphicFramePr>
          <p:nvPr/>
        </p:nvGraphicFramePr>
        <p:xfrm>
          <a:off x="6446838" y="304800"/>
          <a:ext cx="2381250" cy="6072188"/>
        </p:xfrm>
        <a:graphic>
          <a:graphicData uri="http://schemas.openxmlformats.org/presentationml/2006/ole">
            <mc:AlternateContent xmlns:mc="http://schemas.openxmlformats.org/markup-compatibility/2006">
              <mc:Choice xmlns:v="urn:schemas-microsoft-com:vml" Requires="v">
                <p:oleObj name="Worksheet" r:id="rId2" imgW="2184400" imgH="5588000" progId="Excel.Sheet.8">
                  <p:embed/>
                </p:oleObj>
              </mc:Choice>
              <mc:Fallback>
                <p:oleObj name="Worksheet" r:id="rId2" imgW="2184400" imgH="5588000" progId="Excel.Shee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6838" y="304800"/>
                        <a:ext cx="2381250" cy="6072188"/>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58724" name="Object 3">
            <a:extLst>
              <a:ext uri="{FF2B5EF4-FFF2-40B4-BE49-F238E27FC236}">
                <a16:creationId xmlns:a16="http://schemas.microsoft.com/office/drawing/2014/main" id="{A0BB7B3B-12D8-E5B3-EA67-CEDB5B87F344}"/>
              </a:ext>
            </a:extLst>
          </p:cNvPr>
          <p:cNvGraphicFramePr>
            <a:graphicFrameLocks noChangeAspect="1"/>
          </p:cNvGraphicFramePr>
          <p:nvPr/>
        </p:nvGraphicFramePr>
        <p:xfrm>
          <a:off x="4532313" y="304800"/>
          <a:ext cx="1416050" cy="6194425"/>
        </p:xfrm>
        <a:graphic>
          <a:graphicData uri="http://schemas.openxmlformats.org/presentationml/2006/ole">
            <mc:AlternateContent xmlns:mc="http://schemas.openxmlformats.org/markup-compatibility/2006">
              <mc:Choice xmlns:v="urn:schemas-microsoft-com:vml" Requires="v">
                <p:oleObj name="Worksheet" r:id="rId4" imgW="1460500" imgH="6350000" progId="Excel.Sheet.8">
                  <p:embed/>
                </p:oleObj>
              </mc:Choice>
              <mc:Fallback>
                <p:oleObj name="Worksheet" r:id="rId4" imgW="1460500" imgH="635000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2313" y="304800"/>
                        <a:ext cx="1416050" cy="619442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8725" name="Line 6">
            <a:extLst>
              <a:ext uri="{FF2B5EF4-FFF2-40B4-BE49-F238E27FC236}">
                <a16:creationId xmlns:a16="http://schemas.microsoft.com/office/drawing/2014/main" id="{AEF18334-7E1E-23DC-DE28-C229119A7510}"/>
              </a:ext>
            </a:extLst>
          </p:cNvPr>
          <p:cNvSpPr>
            <a:spLocks noChangeShapeType="1"/>
          </p:cNvSpPr>
          <p:nvPr/>
        </p:nvSpPr>
        <p:spPr bwMode="auto">
          <a:xfrm>
            <a:off x="6019800" y="3657600"/>
            <a:ext cx="381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8726" name="Text Box 7">
            <a:extLst>
              <a:ext uri="{FF2B5EF4-FFF2-40B4-BE49-F238E27FC236}">
                <a16:creationId xmlns:a16="http://schemas.microsoft.com/office/drawing/2014/main" id="{B0A33B30-BAD9-7DA8-54F5-AB7AE85CC985}"/>
              </a:ext>
            </a:extLst>
          </p:cNvPr>
          <p:cNvSpPr txBox="1">
            <a:spLocks noChangeArrowheads="1"/>
          </p:cNvSpPr>
          <p:nvPr/>
        </p:nvSpPr>
        <p:spPr bwMode="auto">
          <a:xfrm>
            <a:off x="2286000" y="5715000"/>
            <a:ext cx="1162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lr>
                <a:srgbClr val="FF3300"/>
              </a:buClr>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rgbClr val="FF9900"/>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FontTx/>
              <a:buNone/>
            </a:pPr>
            <a:r>
              <a:rPr lang="en-US" altLang="en-US" sz="2000">
                <a:solidFill>
                  <a:srgbClr val="FF3300"/>
                </a:solidFill>
              </a:rPr>
              <a:t>&lt;the,1,2&gt;</a:t>
            </a:r>
          </a:p>
        </p:txBody>
      </p:sp>
      <p:sp>
        <p:nvSpPr>
          <p:cNvPr id="158727" name="Line 8">
            <a:extLst>
              <a:ext uri="{FF2B5EF4-FFF2-40B4-BE49-F238E27FC236}">
                <a16:creationId xmlns:a16="http://schemas.microsoft.com/office/drawing/2014/main" id="{E5A8EB75-371D-DED1-18E9-216DD5B2A44B}"/>
              </a:ext>
            </a:extLst>
          </p:cNvPr>
          <p:cNvSpPr>
            <a:spLocks noChangeShapeType="1"/>
          </p:cNvSpPr>
          <p:nvPr/>
        </p:nvSpPr>
        <p:spPr bwMode="auto">
          <a:xfrm flipV="1">
            <a:off x="3886200" y="5029200"/>
            <a:ext cx="25146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9745" name="Rectangle 2">
            <a:extLst>
              <a:ext uri="{FF2B5EF4-FFF2-40B4-BE49-F238E27FC236}">
                <a16:creationId xmlns:a16="http://schemas.microsoft.com/office/drawing/2014/main" id="{640BADE5-A95B-50C3-8353-966EE42AB845}"/>
              </a:ext>
            </a:extLst>
          </p:cNvPr>
          <p:cNvSpPr>
            <a:spLocks noGrp="1" noChangeArrowheads="1"/>
          </p:cNvSpPr>
          <p:nvPr>
            <p:ph type="title"/>
          </p:nvPr>
        </p:nvSpPr>
        <p:spPr>
          <a:xfrm>
            <a:off x="685800" y="0"/>
            <a:ext cx="7772400" cy="1143000"/>
          </a:xfrm>
        </p:spPr>
        <p:txBody>
          <a:bodyPr/>
          <a:lstStyle/>
          <a:p>
            <a:r>
              <a:rPr lang="en-US" altLang="en-US">
                <a:ea typeface="ＭＳ Ｐゴシック" panose="020B0600070205080204" pitchFamily="34" charset="-128"/>
              </a:rPr>
              <a:t>Dictionary and Posting Files</a:t>
            </a:r>
          </a:p>
        </p:txBody>
      </p:sp>
      <p:sp>
        <p:nvSpPr>
          <p:cNvPr id="159746" name="Rectangle 3">
            <a:extLst>
              <a:ext uri="{FF2B5EF4-FFF2-40B4-BE49-F238E27FC236}">
                <a16:creationId xmlns:a16="http://schemas.microsoft.com/office/drawing/2014/main" id="{C03E02B1-98C7-BE1D-E53A-892E1EB3132F}"/>
              </a:ext>
            </a:extLst>
          </p:cNvPr>
          <p:cNvSpPr>
            <a:spLocks noGrp="1" noChangeArrowheads="1"/>
          </p:cNvSpPr>
          <p:nvPr>
            <p:ph type="body" idx="1"/>
          </p:nvPr>
        </p:nvSpPr>
        <p:spPr>
          <a:xfrm>
            <a:off x="3733800" y="1066800"/>
            <a:ext cx="4953000" cy="685800"/>
          </a:xfrm>
        </p:spPr>
        <p:txBody>
          <a:bodyPr/>
          <a:lstStyle/>
          <a:p>
            <a:pPr>
              <a:buFontTx/>
              <a:buNone/>
            </a:pPr>
            <a:r>
              <a:rPr lang="en-US" altLang="en-US">
                <a:ea typeface="ＭＳ Ｐゴシック" panose="020B0600070205080204" pitchFamily="34" charset="-128"/>
              </a:rPr>
              <a:t>Dictionary		  Postings</a:t>
            </a:r>
          </a:p>
        </p:txBody>
      </p:sp>
      <p:graphicFrame>
        <p:nvGraphicFramePr>
          <p:cNvPr id="159747" name="Object 2">
            <a:extLst>
              <a:ext uri="{FF2B5EF4-FFF2-40B4-BE49-F238E27FC236}">
                <a16:creationId xmlns:a16="http://schemas.microsoft.com/office/drawing/2014/main" id="{1DB4E755-80D6-70B4-27E3-116B3ACF24D1}"/>
              </a:ext>
            </a:extLst>
          </p:cNvPr>
          <p:cNvGraphicFramePr>
            <a:graphicFrameLocks noChangeAspect="1"/>
          </p:cNvGraphicFramePr>
          <p:nvPr/>
        </p:nvGraphicFramePr>
        <p:xfrm>
          <a:off x="750888" y="1371600"/>
          <a:ext cx="2082800" cy="5310188"/>
        </p:xfrm>
        <a:graphic>
          <a:graphicData uri="http://schemas.openxmlformats.org/presentationml/2006/ole">
            <mc:AlternateContent xmlns:mc="http://schemas.openxmlformats.org/markup-compatibility/2006">
              <mc:Choice xmlns:v="urn:schemas-microsoft-com:vml" Requires="v">
                <p:oleObj name="Worksheet" r:id="rId2" imgW="2184400" imgH="5588000" progId="Excel.Sheet.8">
                  <p:embed/>
                </p:oleObj>
              </mc:Choice>
              <mc:Fallback>
                <p:oleObj name="Worksheet" r:id="rId2" imgW="2184400" imgH="5588000" progId="Excel.Shee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8" y="1371600"/>
                        <a:ext cx="2082800" cy="5310188"/>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59748" name="Object 3">
            <a:extLst>
              <a:ext uri="{FF2B5EF4-FFF2-40B4-BE49-F238E27FC236}">
                <a16:creationId xmlns:a16="http://schemas.microsoft.com/office/drawing/2014/main" id="{55E00B7B-AB8B-568A-48EE-954B30BF8CB5}"/>
              </a:ext>
            </a:extLst>
          </p:cNvPr>
          <p:cNvGraphicFramePr>
            <a:graphicFrameLocks noChangeAspect="1"/>
          </p:cNvGraphicFramePr>
          <p:nvPr/>
        </p:nvGraphicFramePr>
        <p:xfrm>
          <a:off x="6902450" y="1806575"/>
          <a:ext cx="1223963" cy="4700588"/>
        </p:xfrm>
        <a:graphic>
          <a:graphicData uri="http://schemas.openxmlformats.org/presentationml/2006/ole">
            <mc:AlternateContent xmlns:mc="http://schemas.openxmlformats.org/markup-compatibility/2006">
              <mc:Choice xmlns:v="urn:schemas-microsoft-com:vml" Requires="v">
                <p:oleObj name="Worksheet" r:id="rId4" imgW="1460500" imgH="5588000" progId="Excel.Sheet.8">
                  <p:embed/>
                </p:oleObj>
              </mc:Choice>
              <mc:Fallback>
                <p:oleObj name="Worksheet" r:id="rId4" imgW="1460500" imgH="558800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450" y="1806575"/>
                        <a:ext cx="1223963" cy="4700588"/>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59749" name="Object 4">
            <a:extLst>
              <a:ext uri="{FF2B5EF4-FFF2-40B4-BE49-F238E27FC236}">
                <a16:creationId xmlns:a16="http://schemas.microsoft.com/office/drawing/2014/main" id="{23D2A367-5D59-3EA9-69E2-717E2D63CCCA}"/>
              </a:ext>
            </a:extLst>
          </p:cNvPr>
          <p:cNvGraphicFramePr>
            <a:graphicFrameLocks noChangeAspect="1"/>
          </p:cNvGraphicFramePr>
          <p:nvPr/>
        </p:nvGraphicFramePr>
        <p:xfrm>
          <a:off x="3733800" y="1828800"/>
          <a:ext cx="1843088" cy="4219575"/>
        </p:xfrm>
        <a:graphic>
          <a:graphicData uri="http://schemas.openxmlformats.org/presentationml/2006/ole">
            <mc:AlternateContent xmlns:mc="http://schemas.openxmlformats.org/markup-compatibility/2006">
              <mc:Choice xmlns:v="urn:schemas-microsoft-com:vml" Requires="v">
                <p:oleObj name="Worksheet" r:id="rId6" imgW="2184400" imgH="5016500" progId="Excel.Sheet.8">
                  <p:embed/>
                </p:oleObj>
              </mc:Choice>
              <mc:Fallback>
                <p:oleObj name="Worksheet" r:id="rId6" imgW="2184400" imgH="5016500" progId="Excel.Sheet.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828800"/>
                        <a:ext cx="1843088" cy="421957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9750" name="Line 7">
            <a:extLst>
              <a:ext uri="{FF2B5EF4-FFF2-40B4-BE49-F238E27FC236}">
                <a16:creationId xmlns:a16="http://schemas.microsoft.com/office/drawing/2014/main" id="{B7B95768-FEB7-3F4D-7AA3-91CA37F6F841}"/>
              </a:ext>
            </a:extLst>
          </p:cNvPr>
          <p:cNvSpPr>
            <a:spLocks noChangeShapeType="1"/>
          </p:cNvSpPr>
          <p:nvPr/>
        </p:nvSpPr>
        <p:spPr bwMode="auto">
          <a:xfrm flipV="1">
            <a:off x="5562600" y="2057400"/>
            <a:ext cx="1295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51" name="Line 8">
            <a:extLst>
              <a:ext uri="{FF2B5EF4-FFF2-40B4-BE49-F238E27FC236}">
                <a16:creationId xmlns:a16="http://schemas.microsoft.com/office/drawing/2014/main" id="{E3688510-6B72-070D-5D6D-0D1256B96D88}"/>
              </a:ext>
            </a:extLst>
          </p:cNvPr>
          <p:cNvSpPr>
            <a:spLocks noChangeShapeType="1"/>
          </p:cNvSpPr>
          <p:nvPr/>
        </p:nvSpPr>
        <p:spPr bwMode="auto">
          <a:xfrm flipV="1">
            <a:off x="5562600" y="2209800"/>
            <a:ext cx="1295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52" name="Line 9">
            <a:extLst>
              <a:ext uri="{FF2B5EF4-FFF2-40B4-BE49-F238E27FC236}">
                <a16:creationId xmlns:a16="http://schemas.microsoft.com/office/drawing/2014/main" id="{D32CAB47-072D-9ED9-F59B-0FC0367599DF}"/>
              </a:ext>
            </a:extLst>
          </p:cNvPr>
          <p:cNvSpPr>
            <a:spLocks noChangeShapeType="1"/>
          </p:cNvSpPr>
          <p:nvPr/>
        </p:nvSpPr>
        <p:spPr bwMode="auto">
          <a:xfrm flipV="1">
            <a:off x="5562600" y="2362200"/>
            <a:ext cx="1295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53" name="Line 10">
            <a:extLst>
              <a:ext uri="{FF2B5EF4-FFF2-40B4-BE49-F238E27FC236}">
                <a16:creationId xmlns:a16="http://schemas.microsoft.com/office/drawing/2014/main" id="{BE741DEC-9769-B93D-C423-32EAF7F76592}"/>
              </a:ext>
            </a:extLst>
          </p:cNvPr>
          <p:cNvSpPr>
            <a:spLocks noChangeShapeType="1"/>
          </p:cNvSpPr>
          <p:nvPr/>
        </p:nvSpPr>
        <p:spPr bwMode="auto">
          <a:xfrm flipV="1">
            <a:off x="5562600" y="2514600"/>
            <a:ext cx="1295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54" name="Line 11">
            <a:extLst>
              <a:ext uri="{FF2B5EF4-FFF2-40B4-BE49-F238E27FC236}">
                <a16:creationId xmlns:a16="http://schemas.microsoft.com/office/drawing/2014/main" id="{61C4E169-C615-4CBF-94B4-F3233E64FC2D}"/>
              </a:ext>
            </a:extLst>
          </p:cNvPr>
          <p:cNvSpPr>
            <a:spLocks noChangeShapeType="1"/>
          </p:cNvSpPr>
          <p:nvPr/>
        </p:nvSpPr>
        <p:spPr bwMode="auto">
          <a:xfrm flipV="1">
            <a:off x="5562600" y="2667000"/>
            <a:ext cx="1295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55" name="Line 12">
            <a:extLst>
              <a:ext uri="{FF2B5EF4-FFF2-40B4-BE49-F238E27FC236}">
                <a16:creationId xmlns:a16="http://schemas.microsoft.com/office/drawing/2014/main" id="{897767F9-1AA1-CD9F-9311-3CEFBD12184D}"/>
              </a:ext>
            </a:extLst>
          </p:cNvPr>
          <p:cNvSpPr>
            <a:spLocks noChangeShapeType="1"/>
          </p:cNvSpPr>
          <p:nvPr/>
        </p:nvSpPr>
        <p:spPr bwMode="auto">
          <a:xfrm>
            <a:off x="5562600" y="3048000"/>
            <a:ext cx="1295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56" name="Line 13">
            <a:extLst>
              <a:ext uri="{FF2B5EF4-FFF2-40B4-BE49-F238E27FC236}">
                <a16:creationId xmlns:a16="http://schemas.microsoft.com/office/drawing/2014/main" id="{D692E037-7A48-0577-7D99-2C66B2573D4D}"/>
              </a:ext>
            </a:extLst>
          </p:cNvPr>
          <p:cNvSpPr>
            <a:spLocks noChangeShapeType="1"/>
          </p:cNvSpPr>
          <p:nvPr/>
        </p:nvSpPr>
        <p:spPr bwMode="auto">
          <a:xfrm>
            <a:off x="5562600" y="3200400"/>
            <a:ext cx="1295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57" name="Line 14">
            <a:extLst>
              <a:ext uri="{FF2B5EF4-FFF2-40B4-BE49-F238E27FC236}">
                <a16:creationId xmlns:a16="http://schemas.microsoft.com/office/drawing/2014/main" id="{5599EC94-1521-B300-83FD-8E76919C5486}"/>
              </a:ext>
            </a:extLst>
          </p:cNvPr>
          <p:cNvSpPr>
            <a:spLocks noChangeShapeType="1"/>
          </p:cNvSpPr>
          <p:nvPr/>
        </p:nvSpPr>
        <p:spPr bwMode="auto">
          <a:xfrm>
            <a:off x="5562600" y="3352800"/>
            <a:ext cx="1295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58" name="Line 15">
            <a:extLst>
              <a:ext uri="{FF2B5EF4-FFF2-40B4-BE49-F238E27FC236}">
                <a16:creationId xmlns:a16="http://schemas.microsoft.com/office/drawing/2014/main" id="{403A4905-DD2C-FCDB-7225-6D5DA3C4E88B}"/>
              </a:ext>
            </a:extLst>
          </p:cNvPr>
          <p:cNvSpPr>
            <a:spLocks noChangeShapeType="1"/>
          </p:cNvSpPr>
          <p:nvPr/>
        </p:nvSpPr>
        <p:spPr bwMode="auto">
          <a:xfrm>
            <a:off x="5562600" y="3505200"/>
            <a:ext cx="1295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59" name="Line 16">
            <a:extLst>
              <a:ext uri="{FF2B5EF4-FFF2-40B4-BE49-F238E27FC236}">
                <a16:creationId xmlns:a16="http://schemas.microsoft.com/office/drawing/2014/main" id="{1FA533EA-940A-49F4-4B9B-F73B45F6C0BF}"/>
              </a:ext>
            </a:extLst>
          </p:cNvPr>
          <p:cNvSpPr>
            <a:spLocks noChangeShapeType="1"/>
          </p:cNvSpPr>
          <p:nvPr/>
        </p:nvSpPr>
        <p:spPr bwMode="auto">
          <a:xfrm>
            <a:off x="5562600" y="3657600"/>
            <a:ext cx="1295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60" name="Line 17">
            <a:extLst>
              <a:ext uri="{FF2B5EF4-FFF2-40B4-BE49-F238E27FC236}">
                <a16:creationId xmlns:a16="http://schemas.microsoft.com/office/drawing/2014/main" id="{6E41EB7A-0F0D-D49C-FC9F-D97A26477742}"/>
              </a:ext>
            </a:extLst>
          </p:cNvPr>
          <p:cNvSpPr>
            <a:spLocks noChangeShapeType="1"/>
          </p:cNvSpPr>
          <p:nvPr/>
        </p:nvSpPr>
        <p:spPr bwMode="auto">
          <a:xfrm>
            <a:off x="5562600" y="3886200"/>
            <a:ext cx="12954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61" name="Line 18">
            <a:extLst>
              <a:ext uri="{FF2B5EF4-FFF2-40B4-BE49-F238E27FC236}">
                <a16:creationId xmlns:a16="http://schemas.microsoft.com/office/drawing/2014/main" id="{8D1132AE-0BEB-12CA-6216-5327F6F1DF15}"/>
              </a:ext>
            </a:extLst>
          </p:cNvPr>
          <p:cNvSpPr>
            <a:spLocks noChangeShapeType="1"/>
          </p:cNvSpPr>
          <p:nvPr/>
        </p:nvSpPr>
        <p:spPr bwMode="auto">
          <a:xfrm>
            <a:off x="5562600" y="4038600"/>
            <a:ext cx="12954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62" name="Line 19">
            <a:extLst>
              <a:ext uri="{FF2B5EF4-FFF2-40B4-BE49-F238E27FC236}">
                <a16:creationId xmlns:a16="http://schemas.microsoft.com/office/drawing/2014/main" id="{5D70DEE7-6DE9-526B-54D6-F8FAF1654817}"/>
              </a:ext>
            </a:extLst>
          </p:cNvPr>
          <p:cNvSpPr>
            <a:spLocks noChangeShapeType="1"/>
          </p:cNvSpPr>
          <p:nvPr/>
        </p:nvSpPr>
        <p:spPr bwMode="auto">
          <a:xfrm>
            <a:off x="5562600" y="4191000"/>
            <a:ext cx="1295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63" name="Line 20">
            <a:extLst>
              <a:ext uri="{FF2B5EF4-FFF2-40B4-BE49-F238E27FC236}">
                <a16:creationId xmlns:a16="http://schemas.microsoft.com/office/drawing/2014/main" id="{19F059C2-C9EC-419C-D8F9-6C9C61B8C2DD}"/>
              </a:ext>
            </a:extLst>
          </p:cNvPr>
          <p:cNvSpPr>
            <a:spLocks noChangeShapeType="1"/>
          </p:cNvSpPr>
          <p:nvPr/>
        </p:nvSpPr>
        <p:spPr bwMode="auto">
          <a:xfrm>
            <a:off x="5562600" y="4343400"/>
            <a:ext cx="1295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64" name="Line 21">
            <a:extLst>
              <a:ext uri="{FF2B5EF4-FFF2-40B4-BE49-F238E27FC236}">
                <a16:creationId xmlns:a16="http://schemas.microsoft.com/office/drawing/2014/main" id="{1E3FAFE2-C5E2-D781-F0B0-81D990080D44}"/>
              </a:ext>
            </a:extLst>
          </p:cNvPr>
          <p:cNvSpPr>
            <a:spLocks noChangeShapeType="1"/>
          </p:cNvSpPr>
          <p:nvPr/>
        </p:nvSpPr>
        <p:spPr bwMode="auto">
          <a:xfrm>
            <a:off x="5562600" y="4495800"/>
            <a:ext cx="1295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65" name="Line 22">
            <a:extLst>
              <a:ext uri="{FF2B5EF4-FFF2-40B4-BE49-F238E27FC236}">
                <a16:creationId xmlns:a16="http://schemas.microsoft.com/office/drawing/2014/main" id="{62C8B53F-76FA-38C3-CE07-FD71E7977422}"/>
              </a:ext>
            </a:extLst>
          </p:cNvPr>
          <p:cNvSpPr>
            <a:spLocks noChangeShapeType="1"/>
          </p:cNvSpPr>
          <p:nvPr/>
        </p:nvSpPr>
        <p:spPr bwMode="auto">
          <a:xfrm>
            <a:off x="5562600" y="4648200"/>
            <a:ext cx="1295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66" name="Line 23">
            <a:extLst>
              <a:ext uri="{FF2B5EF4-FFF2-40B4-BE49-F238E27FC236}">
                <a16:creationId xmlns:a16="http://schemas.microsoft.com/office/drawing/2014/main" id="{39544DDA-CD33-6BA9-0349-DE679DABF432}"/>
              </a:ext>
            </a:extLst>
          </p:cNvPr>
          <p:cNvSpPr>
            <a:spLocks noChangeShapeType="1"/>
          </p:cNvSpPr>
          <p:nvPr/>
        </p:nvSpPr>
        <p:spPr bwMode="auto">
          <a:xfrm>
            <a:off x="5562600" y="4800600"/>
            <a:ext cx="1295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67" name="Line 24">
            <a:extLst>
              <a:ext uri="{FF2B5EF4-FFF2-40B4-BE49-F238E27FC236}">
                <a16:creationId xmlns:a16="http://schemas.microsoft.com/office/drawing/2014/main" id="{B716B086-DA6F-5B7C-47C5-D94B9207D6F2}"/>
              </a:ext>
            </a:extLst>
          </p:cNvPr>
          <p:cNvSpPr>
            <a:spLocks noChangeShapeType="1"/>
          </p:cNvSpPr>
          <p:nvPr/>
        </p:nvSpPr>
        <p:spPr bwMode="auto">
          <a:xfrm>
            <a:off x="5562600" y="5029200"/>
            <a:ext cx="12954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68" name="Line 25">
            <a:extLst>
              <a:ext uri="{FF2B5EF4-FFF2-40B4-BE49-F238E27FC236}">
                <a16:creationId xmlns:a16="http://schemas.microsoft.com/office/drawing/2014/main" id="{378A1D0F-436C-E459-481C-B7A35A3144A0}"/>
              </a:ext>
            </a:extLst>
          </p:cNvPr>
          <p:cNvSpPr>
            <a:spLocks noChangeShapeType="1"/>
          </p:cNvSpPr>
          <p:nvPr/>
        </p:nvSpPr>
        <p:spPr bwMode="auto">
          <a:xfrm>
            <a:off x="5562600" y="5181600"/>
            <a:ext cx="1295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69" name="Line 26">
            <a:extLst>
              <a:ext uri="{FF2B5EF4-FFF2-40B4-BE49-F238E27FC236}">
                <a16:creationId xmlns:a16="http://schemas.microsoft.com/office/drawing/2014/main" id="{17106E24-0253-B867-BE21-232CF0F728A4}"/>
              </a:ext>
            </a:extLst>
          </p:cNvPr>
          <p:cNvSpPr>
            <a:spLocks noChangeShapeType="1"/>
          </p:cNvSpPr>
          <p:nvPr/>
        </p:nvSpPr>
        <p:spPr bwMode="auto">
          <a:xfrm>
            <a:off x="5562600" y="5334000"/>
            <a:ext cx="1295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70" name="Line 27">
            <a:extLst>
              <a:ext uri="{FF2B5EF4-FFF2-40B4-BE49-F238E27FC236}">
                <a16:creationId xmlns:a16="http://schemas.microsoft.com/office/drawing/2014/main" id="{B1FA0439-9CC3-B9F0-A12A-00E92559A1B5}"/>
              </a:ext>
            </a:extLst>
          </p:cNvPr>
          <p:cNvSpPr>
            <a:spLocks noChangeShapeType="1"/>
          </p:cNvSpPr>
          <p:nvPr/>
        </p:nvSpPr>
        <p:spPr bwMode="auto">
          <a:xfrm>
            <a:off x="5562600" y="5486400"/>
            <a:ext cx="1295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71" name="Line 28">
            <a:extLst>
              <a:ext uri="{FF2B5EF4-FFF2-40B4-BE49-F238E27FC236}">
                <a16:creationId xmlns:a16="http://schemas.microsoft.com/office/drawing/2014/main" id="{42BCA9F7-018C-A2A0-F1F2-BCB95D67C0D6}"/>
              </a:ext>
            </a:extLst>
          </p:cNvPr>
          <p:cNvSpPr>
            <a:spLocks noChangeShapeType="1"/>
          </p:cNvSpPr>
          <p:nvPr/>
        </p:nvSpPr>
        <p:spPr bwMode="auto">
          <a:xfrm>
            <a:off x="5562600" y="5638800"/>
            <a:ext cx="1295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72" name="Line 29">
            <a:extLst>
              <a:ext uri="{FF2B5EF4-FFF2-40B4-BE49-F238E27FC236}">
                <a16:creationId xmlns:a16="http://schemas.microsoft.com/office/drawing/2014/main" id="{FF87A676-5CCA-6999-E3CA-D8CF4556A17E}"/>
              </a:ext>
            </a:extLst>
          </p:cNvPr>
          <p:cNvSpPr>
            <a:spLocks noChangeShapeType="1"/>
          </p:cNvSpPr>
          <p:nvPr/>
        </p:nvSpPr>
        <p:spPr bwMode="auto">
          <a:xfrm>
            <a:off x="5562600" y="5791200"/>
            <a:ext cx="1295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73" name="Line 30">
            <a:extLst>
              <a:ext uri="{FF2B5EF4-FFF2-40B4-BE49-F238E27FC236}">
                <a16:creationId xmlns:a16="http://schemas.microsoft.com/office/drawing/2014/main" id="{61A8C803-73A2-1DA3-A738-E416E682C99D}"/>
              </a:ext>
            </a:extLst>
          </p:cNvPr>
          <p:cNvSpPr>
            <a:spLocks noChangeShapeType="1"/>
          </p:cNvSpPr>
          <p:nvPr/>
        </p:nvSpPr>
        <p:spPr bwMode="auto">
          <a:xfrm>
            <a:off x="5562600" y="5943600"/>
            <a:ext cx="1295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74" name="Line 31">
            <a:extLst>
              <a:ext uri="{FF2B5EF4-FFF2-40B4-BE49-F238E27FC236}">
                <a16:creationId xmlns:a16="http://schemas.microsoft.com/office/drawing/2014/main" id="{0BB028FC-EE3F-A586-D5C5-0081C247454D}"/>
              </a:ext>
            </a:extLst>
          </p:cNvPr>
          <p:cNvSpPr>
            <a:spLocks noChangeShapeType="1"/>
          </p:cNvSpPr>
          <p:nvPr/>
        </p:nvSpPr>
        <p:spPr bwMode="auto">
          <a:xfrm>
            <a:off x="3048000" y="3733800"/>
            <a:ext cx="5334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775" name="Line 32">
            <a:extLst>
              <a:ext uri="{FF2B5EF4-FFF2-40B4-BE49-F238E27FC236}">
                <a16:creationId xmlns:a16="http://schemas.microsoft.com/office/drawing/2014/main" id="{4C124407-404B-0A74-7691-9889D1FEA2CC}"/>
              </a:ext>
            </a:extLst>
          </p:cNvPr>
          <p:cNvSpPr>
            <a:spLocks noChangeShapeType="1"/>
          </p:cNvSpPr>
          <p:nvPr/>
        </p:nvSpPr>
        <p:spPr bwMode="auto">
          <a:xfrm flipV="1">
            <a:off x="5562600" y="2895600"/>
            <a:ext cx="12954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3674</TotalTime>
  <Words>8999</Words>
  <Application>Microsoft Macintosh PowerPoint</Application>
  <PresentationFormat>On-screen Show (4:3)</PresentationFormat>
  <Paragraphs>1704</Paragraphs>
  <Slides>189</Slides>
  <Notes>86</Notes>
  <HiddenSlides>25</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5</vt:i4>
      </vt:variant>
      <vt:variant>
        <vt:lpstr>Slide Titles</vt:lpstr>
      </vt:variant>
      <vt:variant>
        <vt:i4>189</vt:i4>
      </vt:variant>
    </vt:vector>
  </HeadingPairs>
  <TitlesOfParts>
    <vt:vector size="206" baseType="lpstr">
      <vt:lpstr>Arial</vt:lpstr>
      <vt:lpstr>Calibri</vt:lpstr>
      <vt:lpstr>Clarendon Condensed</vt:lpstr>
      <vt:lpstr>Comic Sans MS</vt:lpstr>
      <vt:lpstr>Helvetica</vt:lpstr>
      <vt:lpstr>Roboto</vt:lpstr>
      <vt:lpstr>Symbol</vt:lpstr>
      <vt:lpstr>Times</vt:lpstr>
      <vt:lpstr>Times New Roman</vt:lpstr>
      <vt:lpstr>Webdings</vt:lpstr>
      <vt:lpstr>Wingdings</vt:lpstr>
      <vt:lpstr>Blank Presentation</vt:lpstr>
      <vt:lpstr>Slide</vt:lpstr>
      <vt:lpstr>Equation</vt:lpstr>
      <vt:lpstr>Microsoft Equation 3.0</vt:lpstr>
      <vt:lpstr>Clip</vt:lpstr>
      <vt:lpstr>Worksheet</vt:lpstr>
      <vt:lpstr>Review for IST 441 exam  Fall 2022</vt:lpstr>
      <vt:lpstr>Exam structure</vt:lpstr>
      <vt:lpstr>Hints</vt:lpstr>
      <vt:lpstr>PowerPoint Presentation</vt:lpstr>
      <vt:lpstr>How much information is there in the world</vt:lpstr>
      <vt:lpstr>PowerPoint Presentation</vt:lpstr>
      <vt:lpstr>What is information retrieval</vt:lpstr>
      <vt:lpstr>Information retrieved</vt:lpstr>
      <vt:lpstr>The information acquisition process</vt:lpstr>
      <vt:lpstr>What IR assumes</vt:lpstr>
      <vt:lpstr>What IR is usually not about</vt:lpstr>
      <vt:lpstr>What an IR system should do</vt:lpstr>
      <vt:lpstr>How good is the IR system</vt:lpstr>
      <vt:lpstr>How do IR systems work</vt:lpstr>
      <vt:lpstr>PowerPoint Presentation</vt:lpstr>
      <vt:lpstr>PowerPoint Presentation</vt:lpstr>
      <vt:lpstr>Specialty Search Engines</vt:lpstr>
      <vt:lpstr>Information Seeking Behavior</vt:lpstr>
      <vt:lpstr>What is knowledge? </vt:lpstr>
      <vt:lpstr>From Facts to Wisdom (Haeckel &amp; Nolan, 1993) one example of the hierarchy</vt:lpstr>
      <vt:lpstr>Size of information resources</vt:lpstr>
      <vt:lpstr>Scalability for Search</vt:lpstr>
      <vt:lpstr>Measuring the Growth of Work or Hardness of a Problem</vt:lpstr>
      <vt:lpstr>Time vs. Space</vt:lpstr>
      <vt:lpstr>Introducing Big O Notation</vt:lpstr>
      <vt:lpstr>Size of Input (measure of work)</vt:lpstr>
      <vt:lpstr>Simplifying O( ) Answers</vt:lpstr>
      <vt:lpstr>Big O issues</vt:lpstr>
      <vt:lpstr>Two Categories of Algorithms</vt:lpstr>
      <vt:lpstr>Measuring the Growth of Work</vt:lpstr>
      <vt:lpstr>Reasonable vs. Unreasonable</vt:lpstr>
      <vt:lpstr>Reasonable vs. Unreasonable</vt:lpstr>
      <vt:lpstr>Trying to fill a terabyte in a year</vt:lpstr>
      <vt:lpstr>Definitions for IR</vt:lpstr>
      <vt:lpstr>What is a Document?</vt:lpstr>
      <vt:lpstr>Text Documents</vt:lpstr>
      <vt:lpstr>Why the focus on text?</vt:lpstr>
      <vt:lpstr>Information Retrieval from Collections of Textual Documents</vt:lpstr>
      <vt:lpstr>Text Based Information Retrieval</vt:lpstr>
      <vt:lpstr>Statistical Properties of Text</vt:lpstr>
      <vt:lpstr>Zipf Distribution</vt:lpstr>
      <vt:lpstr>Zipf Distribution</vt:lpstr>
      <vt:lpstr>Zipf Distribution (linear and log scale)</vt:lpstr>
      <vt:lpstr>What Kinds of Data Exhibit a Zipf Distribution?</vt:lpstr>
      <vt:lpstr>Why the interest in Queries?</vt:lpstr>
      <vt:lpstr>PowerPoint Presentation</vt:lpstr>
      <vt:lpstr>PowerPoint Presentation</vt:lpstr>
      <vt:lpstr>Issues with Query Structures</vt:lpstr>
      <vt:lpstr>Types of Query Structures</vt:lpstr>
      <vt:lpstr>Simple query language: Boolean</vt:lpstr>
      <vt:lpstr>Simple query language: Boolean</vt:lpstr>
      <vt:lpstr>Truth Tables – Boolean Logic</vt:lpstr>
      <vt:lpstr>Problems with Boolean Queries</vt:lpstr>
      <vt:lpstr>Order of precedence of operators</vt:lpstr>
      <vt:lpstr>Order of Preference</vt:lpstr>
      <vt:lpstr>Infix Notation</vt:lpstr>
      <vt:lpstr>Pseudo-Boolean Queries</vt:lpstr>
      <vt:lpstr>Ordering (ranking) of Retrieved Documents</vt:lpstr>
      <vt:lpstr>Boolean Query - Summary</vt:lpstr>
      <vt:lpstr>PowerPoint Presentation</vt:lpstr>
      <vt:lpstr>Vector Space Model</vt:lpstr>
      <vt:lpstr>Document Vectors</vt:lpstr>
      <vt:lpstr>Queries</vt:lpstr>
      <vt:lpstr>Documents (queries) in Vector Space</vt:lpstr>
      <vt:lpstr>Vector Query Problems</vt:lpstr>
      <vt:lpstr>Proximity Searches</vt:lpstr>
      <vt:lpstr>Representation of documents and queries</vt:lpstr>
      <vt:lpstr>Measures of similarity</vt:lpstr>
      <vt:lpstr>Document space</vt:lpstr>
      <vt:lpstr>Representation of Documents</vt:lpstr>
      <vt:lpstr>Documents as Vectors</vt:lpstr>
      <vt:lpstr>Vector Space Model</vt:lpstr>
      <vt:lpstr>The Vector-Space Model</vt:lpstr>
      <vt:lpstr>The Vector-Space Model</vt:lpstr>
      <vt:lpstr>Definitions</vt:lpstr>
      <vt:lpstr>Document Collection</vt:lpstr>
      <vt:lpstr>Assigning Weights to Terms</vt:lpstr>
      <vt:lpstr>TF x IDF (term frequency-inverse document frequency)</vt:lpstr>
      <vt:lpstr>Inverse Document Frequency</vt:lpstr>
      <vt:lpstr>Document Similarity</vt:lpstr>
      <vt:lpstr>Similarity Measures</vt:lpstr>
      <vt:lpstr>Document Similarity</vt:lpstr>
      <vt:lpstr>Similarity Measure - Inner Product</vt:lpstr>
      <vt:lpstr>Cosine Similarity Measure</vt:lpstr>
      <vt:lpstr>Cosine Similarity Measure</vt:lpstr>
      <vt:lpstr>Properties of similarity or matching metrics</vt:lpstr>
      <vt:lpstr>Similarity Measures</vt:lpstr>
      <vt:lpstr>PowerPoint Presentation</vt:lpstr>
      <vt:lpstr>Stemming</vt:lpstr>
      <vt:lpstr>Automated Methods</vt:lpstr>
      <vt:lpstr>PowerPoint Presentation</vt:lpstr>
      <vt:lpstr>PowerPoint Presentation</vt:lpstr>
      <vt:lpstr>Why indexing?</vt:lpstr>
      <vt:lpstr>Representation of Inverted Files </vt:lpstr>
      <vt:lpstr>Organization of Inverted Files</vt:lpstr>
      <vt:lpstr>Inverted Index</vt:lpstr>
      <vt:lpstr>How Are Inverted Files Created</vt:lpstr>
      <vt:lpstr>How Inverted Files are Created</vt:lpstr>
      <vt:lpstr>Dictionary and Posting Files</vt:lpstr>
      <vt:lpstr>Inverted indexes</vt:lpstr>
      <vt:lpstr>Position in inverted file posting</vt:lpstr>
      <vt:lpstr>Change weight</vt:lpstr>
      <vt:lpstr>Index File Structures: Linear Index</vt:lpstr>
      <vt:lpstr>PowerPoint Presentation</vt:lpstr>
      <vt:lpstr>Evaluation of IR Systems</vt:lpstr>
      <vt:lpstr>Relevant vs. Retrieved Documents</vt:lpstr>
      <vt:lpstr>Contingency table of relevant nd retrieved documents</vt:lpstr>
      <vt:lpstr>Retrieval example</vt:lpstr>
      <vt:lpstr>Precision and Recall – Contingency Table</vt:lpstr>
      <vt:lpstr>What do we want</vt:lpstr>
      <vt:lpstr>Precision vs. Recall</vt:lpstr>
      <vt:lpstr>Retrieved vs. Relevant Documents</vt:lpstr>
      <vt:lpstr>Retrieved vs. Relevant Documents</vt:lpstr>
      <vt:lpstr>Retrieved vs. Relevant Documents</vt:lpstr>
      <vt:lpstr>Retrieved vs. Relevant Documents</vt:lpstr>
      <vt:lpstr>PowerPoint Presentation</vt:lpstr>
      <vt:lpstr>Recall Plot</vt:lpstr>
      <vt:lpstr>Precision Plot</vt:lpstr>
      <vt:lpstr>Precision/recall plot</vt:lpstr>
      <vt:lpstr>Precision/Recall Curves</vt:lpstr>
      <vt:lpstr>Precision/Recall Curves</vt:lpstr>
      <vt:lpstr>The F-Measure</vt:lpstr>
      <vt:lpstr>PowerPoint Presentation</vt:lpstr>
      <vt:lpstr>Crawlers</vt:lpstr>
      <vt:lpstr>Web Search</vt:lpstr>
      <vt:lpstr>Strategies</vt:lpstr>
      <vt:lpstr>Components of Web Search Service</vt:lpstr>
      <vt:lpstr>Economic Models</vt:lpstr>
      <vt:lpstr>What is a Web Crawler?</vt:lpstr>
      <vt:lpstr>Web Crawler</vt:lpstr>
      <vt:lpstr>Breadth First Crawlers</vt:lpstr>
      <vt:lpstr>Breadth First Crawlers</vt:lpstr>
      <vt:lpstr>Depth First Crawlers</vt:lpstr>
      <vt:lpstr>Depth First Crawlers</vt:lpstr>
      <vt:lpstr>PowerPoint Presentation</vt:lpstr>
      <vt:lpstr>Robots Exclusion</vt:lpstr>
      <vt:lpstr>Internet vs. Web</vt:lpstr>
      <vt:lpstr>Essential Components of WWW </vt:lpstr>
      <vt:lpstr>Search Engines</vt:lpstr>
      <vt:lpstr>Concept of Relevance</vt:lpstr>
      <vt:lpstr>Ranking Options</vt:lpstr>
      <vt:lpstr>Ranking: query (in)dependence</vt:lpstr>
      <vt:lpstr>HTML Structure &amp; Feature Weighting</vt:lpstr>
      <vt:lpstr>PowerPoint Presentation</vt:lpstr>
      <vt:lpstr>Link Analysis</vt:lpstr>
      <vt:lpstr>HITS</vt:lpstr>
      <vt:lpstr>Authorities</vt:lpstr>
      <vt:lpstr>Hubs</vt:lpstr>
      <vt:lpstr>Google Search Engine Features</vt:lpstr>
      <vt:lpstr>PageRank</vt:lpstr>
      <vt:lpstr>Initial PageRank Idea</vt:lpstr>
      <vt:lpstr>Sample Stable Fixpoint</vt:lpstr>
      <vt:lpstr>Rank Source</vt:lpstr>
      <vt:lpstr>PageRank Algorithm</vt:lpstr>
      <vt:lpstr>Justifications for using PageRank</vt:lpstr>
      <vt:lpstr>Google Ranking</vt:lpstr>
      <vt:lpstr>PageRank vs Hits</vt:lpstr>
      <vt:lpstr>Link Analysis Conclusions</vt:lpstr>
      <vt:lpstr>Specialty Search Engines</vt:lpstr>
      <vt:lpstr>Enterprise search: how it’s different</vt:lpstr>
      <vt:lpstr>Enterprise search: Challenges</vt:lpstr>
      <vt:lpstr>PowerPoint Presentation</vt:lpstr>
      <vt:lpstr>Specialty Search Engines - Advantages</vt:lpstr>
      <vt:lpstr>PowerPoint Presentation</vt:lpstr>
      <vt:lpstr>Specialty Search Engines -Disadvantages</vt:lpstr>
      <vt:lpstr>PowerPoint Presentation</vt:lpstr>
      <vt:lpstr>What might metadata "say"?</vt:lpstr>
      <vt:lpstr>What is XML?</vt:lpstr>
      <vt:lpstr>PowerPoint Presentation</vt:lpstr>
      <vt:lpstr>PowerPoint Presentation</vt:lpstr>
      <vt:lpstr>Web 2.0 vs Web 3.0</vt:lpstr>
      <vt:lpstr>Google Knowledge Graph (GKG)</vt:lpstr>
      <vt:lpstr>What is it?</vt:lpstr>
      <vt:lpstr>General idea of Semantic Web</vt:lpstr>
      <vt:lpstr>General idea of Semantic Web</vt:lpstr>
      <vt:lpstr>SEARCH ENGINES VS. RECOMMENDER SYSTEMS –  </vt:lpstr>
      <vt:lpstr>DBpedia – starting the semantic web</vt:lpstr>
      <vt:lpstr>PowerPoint Presentation</vt:lpstr>
      <vt:lpstr>Pretrained Transformers for Text Ranking: BERT and Beyond</vt:lpstr>
      <vt:lpstr>A Simple Search Engine with a Reranker</vt:lpstr>
      <vt:lpstr>Transformers</vt:lpstr>
      <vt:lpstr>Pretrained Transformers</vt:lpstr>
      <vt:lpstr>Adoption by Commercial Search Engines</vt:lpstr>
      <vt:lpstr>What is BERT?</vt:lpstr>
      <vt:lpstr>BERT's Pretraining Ingredients</vt:lpstr>
      <vt:lpstr>PowerPoint Presentation</vt:lpstr>
      <vt:lpstr>PowerPoint Presentation</vt:lpstr>
      <vt:lpstr>Conclusions</vt:lpstr>
      <vt:lpstr>Exam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for IST 441 exam</dc:title>
  <dc:creator>Microsoft Office User</dc:creator>
  <cp:lastModifiedBy>Giles, C Lee</cp:lastModifiedBy>
  <cp:revision>34</cp:revision>
  <cp:lastPrinted>1998-10-06T15:47:32Z</cp:lastPrinted>
  <dcterms:created xsi:type="dcterms:W3CDTF">2020-04-01T16:47:22Z</dcterms:created>
  <dcterms:modified xsi:type="dcterms:W3CDTF">2022-11-05T14:15:05Z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ray@sherlock.berkeley.edu</vt:lpwstr>
  </property>
  <property fmtid="{D5CDD505-2E9C-101B-9397-08002B2CF9AE}" pid="8" name="HomePage">
    <vt:lpwstr>http://sims.berkeley.edu/~ray</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H:\Classes\Sims202\f98</vt:lpwstr>
  </property>
</Properties>
</file>