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83" r:id="rId16"/>
    <p:sldId id="284" r:id="rId17"/>
    <p:sldId id="285" r:id="rId18"/>
    <p:sldId id="286" r:id="rId19"/>
    <p:sldId id="287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cb75b4de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bcb75b4dea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282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48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cb75b4d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cb75b4d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cb75b4dea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cb75b4dea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6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6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1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1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60951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94251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9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1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1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scrapy.org/en/latest/intro/tutorial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scrapy.org/en/latest/intro/tutorial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scrapy.org/en/latest/intro/tutorial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oc.scrapy.org/en/latest/topics/settings.html" TargetMode="External"/><Relationship Id="rId7" Type="http://schemas.openxmlformats.org/officeDocument/2006/relationships/hyperlink" Target="http://www.googleguide.com/cached_pag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.scrapy.org/en/latest/topics/settings.html#std:setting-DOWNLOAD_DELAY" TargetMode="External"/><Relationship Id="rId5" Type="http://schemas.openxmlformats.org/officeDocument/2006/relationships/hyperlink" Target="https://doc.scrapy.org/en/latest/topics/downloader-middleware.html#std:setting-COOKIES_ENABLED" TargetMode="External"/><Relationship Id="rId4" Type="http://schemas.openxmlformats.org/officeDocument/2006/relationships/hyperlink" Target="https://doc.scrapy.org/en/latest/topics/practices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stackexchange.com/question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heodo.fr/2018/02/scrape-websites-5-minutes-scrapy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ode.com/docs/development/python/use-scrapy-to-extract-data-from-html-tag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rlsearch.commoncrawl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crawl.org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3FHYFnwebYWmbU6seCn1CjbO07uxsDqx/view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presentation/d/1IWURHiSHrAUAX67-p2VJL75Bf7s4dNlEbJHh9q0c1kA/edit#slide=id.p" TargetMode="External"/><Relationship Id="rId4" Type="http://schemas.openxmlformats.org/officeDocument/2006/relationships/hyperlink" Target="https://drive.google.com/file/d/1TPnc8NZNwNybeO_1oOtLleGOYmXa0T4K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HTTP_status_cod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sonlines.org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scrapy.org/en/latest/topics/architecture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vg.up.ist.ps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t441.ist.psu.edu:560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hauryr/ist441_scrap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6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/>
              <a:t>Crawling using Scrapy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6" y="2789131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IST 441 - Fall 2022</a:t>
            </a:r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460951" y="4128305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Shaurya Rohatgi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PhD Candidate, IST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98251" y="16351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Starting a Project in Scrapy</a:t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6843401" y="4908150"/>
            <a:ext cx="2464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https://doc.scrapy.org/en/latest/intro/tutorial.html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7717800" y="1126525"/>
            <a:ext cx="1502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Creates Project files and directories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4280625" y="1017975"/>
            <a:ext cx="3424200" cy="1724700"/>
          </a:xfrm>
          <a:prstGeom prst="curvedLeftArrow">
            <a:avLst>
              <a:gd name="adj1" fmla="val 10077"/>
              <a:gd name="adj2" fmla="val 50000"/>
              <a:gd name="adj3" fmla="val 2129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550" y="1608338"/>
            <a:ext cx="3245063" cy="353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872326" y="841575"/>
            <a:ext cx="418500" cy="418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1214625" y="858375"/>
            <a:ext cx="3862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1143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scrapy startproject stackcrawl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98251" y="16351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Starting a Project in Scrapy</a:t>
            </a:r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6843401" y="4908150"/>
            <a:ext cx="2464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https://doc.scrapy.org/en/latest/intro/tutorial.html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7717800" y="1126525"/>
            <a:ext cx="15024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Creates Project files and directories</a:t>
            </a:r>
            <a:endParaRPr sz="14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/>
          <p:nvPr/>
        </p:nvSpPr>
        <p:spPr>
          <a:xfrm>
            <a:off x="4280625" y="1017975"/>
            <a:ext cx="3424200" cy="1724700"/>
          </a:xfrm>
          <a:prstGeom prst="curvedLeftArrow">
            <a:avLst>
              <a:gd name="adj1" fmla="val 10077"/>
              <a:gd name="adj2" fmla="val 50000"/>
              <a:gd name="adj3" fmla="val 21295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550" y="1608338"/>
            <a:ext cx="3245063" cy="353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/>
          <p:nvPr/>
        </p:nvSpPr>
        <p:spPr>
          <a:xfrm>
            <a:off x="872326" y="841575"/>
            <a:ext cx="418500" cy="418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214625" y="858375"/>
            <a:ext cx="3862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marR="11430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Consolas"/>
                <a:ea typeface="Consolas"/>
                <a:cs typeface="Consolas"/>
                <a:sym typeface="Consolas"/>
              </a:rPr>
              <a:t>scrapy startproject stackcrawl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663900" y="3488062"/>
            <a:ext cx="5322600" cy="1189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4457425" y="3698700"/>
            <a:ext cx="14439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write our spiders in this directory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453826" y="3233775"/>
            <a:ext cx="418500" cy="4185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98251" y="16351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 err="1"/>
              <a:t>Settings.py</a:t>
            </a:r>
            <a:endParaRPr dirty="0"/>
          </a:p>
        </p:txBody>
      </p:sp>
      <p:sp>
        <p:nvSpPr>
          <p:cNvPr id="137" name="Google Shape;137;p22"/>
          <p:cNvSpPr txBox="1"/>
          <p:nvPr/>
        </p:nvSpPr>
        <p:spPr>
          <a:xfrm>
            <a:off x="6843401" y="4908150"/>
            <a:ext cx="24645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https://doc.scrapy.org/en/latest/intro/tutorial.html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572" y="1067650"/>
            <a:ext cx="3245063" cy="3535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56;p23">
            <a:extLst>
              <a:ext uri="{FF2B5EF4-FFF2-40B4-BE49-F238E27FC236}">
                <a16:creationId xmlns:a16="http://schemas.microsoft.com/office/drawing/2014/main" id="{FD5BC7A6-D92C-EDD8-A9F9-612D6D23FAF4}"/>
              </a:ext>
            </a:extLst>
          </p:cNvPr>
          <p:cNvSpPr/>
          <p:nvPr/>
        </p:nvSpPr>
        <p:spPr>
          <a:xfrm>
            <a:off x="1359672" y="2806810"/>
            <a:ext cx="2035535" cy="18288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9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98251" y="16351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Before Crawling - Understanding settings.py</a:t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6604951" y="4713251"/>
            <a:ext cx="2670900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https://doc.scrapy.org/en/latest/topics/settings.html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https://doc.scrapy.org/en/latest/topics/practices.html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394151" y="855625"/>
            <a:ext cx="3653100" cy="4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Avoid getting banned</a:t>
            </a:r>
            <a:br>
              <a:rPr lang="en-GB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304792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rotate your user agent from a pool of well-known ones from browsers (google around to get a list of them)</a:t>
            </a:r>
            <a:endParaRPr sz="12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189" marR="0" lvl="0" indent="-304792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disable cookies (see </a:t>
            </a:r>
            <a:r>
              <a:rPr lang="en-GB" sz="900" b="1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  <a:hlinkClick r:id="rId5"/>
              </a:rPr>
              <a:t>COOKIES_ENABLED</a:t>
            </a: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) as some sites may use cookies to spot bot behaviour</a:t>
            </a:r>
            <a:endParaRPr sz="12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189" marR="0" lvl="0" indent="-304792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use download delays (</a:t>
            </a:r>
            <a:r>
              <a:rPr lang="en-GB" sz="1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or higher). See </a:t>
            </a:r>
            <a:r>
              <a:rPr lang="en-GB" sz="900" b="1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  <a:hlinkClick r:id="rId6"/>
              </a:rPr>
              <a:t>DOWNLOAD_DELAY</a:t>
            </a: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setting.</a:t>
            </a:r>
            <a:endParaRPr sz="12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457189" marR="0" lvl="0" indent="-304792" algn="l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"/>
              <a:buChar char="●"/>
            </a:pP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if possible, use </a:t>
            </a:r>
            <a:r>
              <a:rPr lang="en-GB" sz="1200" b="0" i="0" u="sng" strike="noStrike" cap="non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Google cache</a:t>
            </a:r>
            <a:r>
              <a:rPr lang="en-GB" sz="1200" b="0" i="0" u="none" strike="noStrike" cap="non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to fetch pages, instead of hitting the sites directly</a:t>
            </a:r>
            <a:endParaRPr sz="1200" b="0" i="0" u="none" strike="noStrike" cap="non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771451"/>
            <a:ext cx="4887624" cy="421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98251" y="16351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Roadmap</a:t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128300" y="952350"/>
            <a:ext cx="3781200" cy="669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Website to be crawled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https://</a:t>
            </a:r>
            <a:r>
              <a:rPr lang="en-GB" sz="1200" dirty="0" err="1"/>
              <a:t>datascience.stackexchange.com</a:t>
            </a:r>
            <a:r>
              <a:rPr lang="en-GB" sz="1200" dirty="0"/>
              <a:t>/questions/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1625650" y="1621950"/>
            <a:ext cx="215700" cy="215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6406001" y="712451"/>
            <a:ext cx="1331700" cy="1554900"/>
          </a:xfrm>
          <a:prstGeom prst="snip1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‘url’:&lt;url 1&gt;, 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‘body’: &lt;full text&gt;}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‘url’:&lt;url n&gt;, 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‘body’: &lt;full text&gt;}</a:t>
            </a:r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7871851" y="1086301"/>
            <a:ext cx="1053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Jl file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lines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730157" y="2267350"/>
            <a:ext cx="5546100" cy="1508700"/>
          </a:xfrm>
          <a:prstGeom prst="bentUpArrow">
            <a:avLst>
              <a:gd name="adj1" fmla="val 7184"/>
              <a:gd name="adj2" fmla="val 7395"/>
              <a:gd name="adj3" fmla="val 215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3235176" y="3582025"/>
            <a:ext cx="1368900" cy="279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/>
              <a:t>getquestions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73;p25">
            <a:extLst>
              <a:ext uri="{FF2B5EF4-FFF2-40B4-BE49-F238E27FC236}">
                <a16:creationId xmlns:a16="http://schemas.microsoft.com/office/drawing/2014/main" id="{B91351A7-5330-384F-C1BC-FB4D102827D2}"/>
              </a:ext>
            </a:extLst>
          </p:cNvPr>
          <p:cNvSpPr/>
          <p:nvPr/>
        </p:nvSpPr>
        <p:spPr>
          <a:xfrm>
            <a:off x="3054022" y="3861025"/>
            <a:ext cx="1731207" cy="565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Python Script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46D0-E53E-0245-8BB6-F3476045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the webpage we are crawling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72878A-D58F-F0C9-2625-DE5222FF60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98D6CF-280F-EE55-40FE-BE4C05BC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17" y="602455"/>
            <a:ext cx="5668856" cy="4093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F3EC1-52EF-A322-96BE-8CC98DF37DB1}"/>
              </a:ext>
            </a:extLst>
          </p:cNvPr>
          <p:cNvSpPr txBox="1"/>
          <p:nvPr/>
        </p:nvSpPr>
        <p:spPr>
          <a:xfrm>
            <a:off x="98251" y="478144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hlinkClick r:id="rId3"/>
              </a:rPr>
              <a:t>https://</a:t>
            </a:r>
            <a:r>
              <a:rPr lang="en-GB" sz="1400" dirty="0" err="1">
                <a:hlinkClick r:id="rId3"/>
              </a:rPr>
              <a:t>datascience.stackexchange.com</a:t>
            </a:r>
            <a:r>
              <a:rPr lang="en-GB" sz="1400" dirty="0">
                <a:hlinkClick r:id="rId3"/>
              </a:rPr>
              <a:t>/questions/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22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756-D26A-8719-6898-1D87F396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 class to crawl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344F4-FEA7-4DF2-6194-C876648C6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540AA-072E-50A7-F9DE-3B26A33A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4" y="646481"/>
            <a:ext cx="5198286" cy="4497019"/>
          </a:xfrm>
          <a:prstGeom prst="rect">
            <a:avLst/>
          </a:prstGeom>
        </p:spPr>
      </p:pic>
      <p:sp>
        <p:nvSpPr>
          <p:cNvPr id="6" name="Google Shape;156;p23">
            <a:extLst>
              <a:ext uri="{FF2B5EF4-FFF2-40B4-BE49-F238E27FC236}">
                <a16:creationId xmlns:a16="http://schemas.microsoft.com/office/drawing/2014/main" id="{84812C96-D1FB-CEB1-99A7-18BEF8926CFD}"/>
              </a:ext>
            </a:extLst>
          </p:cNvPr>
          <p:cNvSpPr/>
          <p:nvPr/>
        </p:nvSpPr>
        <p:spPr>
          <a:xfrm>
            <a:off x="389614" y="619049"/>
            <a:ext cx="5255812" cy="124950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56;p23">
            <a:extLst>
              <a:ext uri="{FF2B5EF4-FFF2-40B4-BE49-F238E27FC236}">
                <a16:creationId xmlns:a16="http://schemas.microsoft.com/office/drawing/2014/main" id="{66AF983B-8DF6-8A95-2416-4AFD2339364E}"/>
              </a:ext>
            </a:extLst>
          </p:cNvPr>
          <p:cNvSpPr/>
          <p:nvPr/>
        </p:nvSpPr>
        <p:spPr>
          <a:xfrm>
            <a:off x="389614" y="2032584"/>
            <a:ext cx="2647784" cy="72652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6;p23">
            <a:extLst>
              <a:ext uri="{FF2B5EF4-FFF2-40B4-BE49-F238E27FC236}">
                <a16:creationId xmlns:a16="http://schemas.microsoft.com/office/drawing/2014/main" id="{04CA470E-8621-8C1C-F802-87D919671CCC}"/>
              </a:ext>
            </a:extLst>
          </p:cNvPr>
          <p:cNvSpPr/>
          <p:nvPr/>
        </p:nvSpPr>
        <p:spPr>
          <a:xfrm>
            <a:off x="340972" y="2901317"/>
            <a:ext cx="4914839" cy="218790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D3F56-DF33-4F02-C12C-C3FCBE01D875}"/>
              </a:ext>
            </a:extLst>
          </p:cNvPr>
          <p:cNvSpPr txBox="1"/>
          <p:nvPr/>
        </p:nvSpPr>
        <p:spPr>
          <a:xfrm>
            <a:off x="5844209" y="898497"/>
            <a:ext cx="1256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407D8-56B1-4063-524B-E6B2E2CF3DE1}"/>
              </a:ext>
            </a:extLst>
          </p:cNvPr>
          <p:cNvSpPr txBox="1"/>
          <p:nvPr/>
        </p:nvSpPr>
        <p:spPr>
          <a:xfrm>
            <a:off x="3101943" y="2232373"/>
            <a:ext cx="1732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Library imports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A487C-B07B-ED0C-6D10-8359A3E99868}"/>
              </a:ext>
            </a:extLst>
          </p:cNvPr>
          <p:cNvSpPr txBox="1"/>
          <p:nvPr/>
        </p:nvSpPr>
        <p:spPr>
          <a:xfrm>
            <a:off x="5255810" y="3858330"/>
            <a:ext cx="3148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Defining class variables and rules</a:t>
            </a:r>
          </a:p>
        </p:txBody>
      </p:sp>
    </p:spTree>
    <p:extLst>
      <p:ext uri="{BB962C8B-B14F-4D97-AF65-F5344CB8AC3E}">
        <p14:creationId xmlns:p14="http://schemas.microsoft.com/office/powerpoint/2010/main" val="2725922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C756-D26A-8719-6898-1D87F396F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Spider class to crawl – parse object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5344F4-FEA7-4DF2-6194-C876648C6D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DBE4E-408D-8D60-A417-275A3D2D0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109"/>
            <a:ext cx="7772400" cy="37225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E765B6-C030-A849-13AA-A02E0BEA6A39}"/>
              </a:ext>
            </a:extLst>
          </p:cNvPr>
          <p:cNvSpPr txBox="1"/>
          <p:nvPr/>
        </p:nvSpPr>
        <p:spPr>
          <a:xfrm>
            <a:off x="4905954" y="871414"/>
            <a:ext cx="452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Overriding the </a:t>
            </a:r>
            <a:r>
              <a:rPr lang="en-US" b="1" dirty="0" err="1">
                <a:solidFill>
                  <a:srgbClr val="FF0000"/>
                </a:solidFill>
              </a:rPr>
              <a:t>parse_obj</a:t>
            </a:r>
            <a:r>
              <a:rPr lang="en-US" b="1" dirty="0">
                <a:solidFill>
                  <a:srgbClr val="FF0000"/>
                </a:solidFill>
              </a:rPr>
              <a:t> function of the class</a:t>
            </a:r>
          </a:p>
        </p:txBody>
      </p:sp>
    </p:spTree>
    <p:extLst>
      <p:ext uri="{BB962C8B-B14F-4D97-AF65-F5344CB8AC3E}">
        <p14:creationId xmlns:p14="http://schemas.microsoft.com/office/powerpoint/2010/main" val="376335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A42E9-723C-CF02-2B46-84B2F454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Beautiful Soup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53E2C0-C95E-C564-A5A5-563B2613A3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50486-FB84-D34D-6A53-E41A318B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58" y="0"/>
            <a:ext cx="6001942" cy="5143500"/>
          </a:xfrm>
          <a:prstGeom prst="rect">
            <a:avLst/>
          </a:prstGeom>
        </p:spPr>
      </p:pic>
      <p:sp>
        <p:nvSpPr>
          <p:cNvPr id="6" name="Google Shape;156;p23">
            <a:extLst>
              <a:ext uri="{FF2B5EF4-FFF2-40B4-BE49-F238E27FC236}">
                <a16:creationId xmlns:a16="http://schemas.microsoft.com/office/drawing/2014/main" id="{011A6C46-A283-ED65-4CF2-2E3C31DB6769}"/>
              </a:ext>
            </a:extLst>
          </p:cNvPr>
          <p:cNvSpPr/>
          <p:nvPr/>
        </p:nvSpPr>
        <p:spPr>
          <a:xfrm>
            <a:off x="3142058" y="-5704"/>
            <a:ext cx="5930184" cy="330549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819AE-F74C-6180-DD84-5E917D8B500D}"/>
              </a:ext>
            </a:extLst>
          </p:cNvPr>
          <p:cNvSpPr txBox="1"/>
          <p:nvPr/>
        </p:nvSpPr>
        <p:spPr>
          <a:xfrm>
            <a:off x="45795" y="889292"/>
            <a:ext cx="314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“Hacking” – you do what you </a:t>
            </a:r>
            <a:r>
              <a:rPr lang="en-US" dirty="0" err="1"/>
              <a:t>gotta</a:t>
            </a:r>
            <a:r>
              <a:rPr lang="en-US" dirty="0"/>
              <a:t> do get the data</a:t>
            </a:r>
          </a:p>
          <a:p>
            <a:endParaRPr lang="en-US" dirty="0"/>
          </a:p>
          <a:p>
            <a:r>
              <a:rPr lang="en-US" dirty="0"/>
              <a:t>Just brute force your way into it</a:t>
            </a:r>
          </a:p>
        </p:txBody>
      </p:sp>
      <p:sp>
        <p:nvSpPr>
          <p:cNvPr id="8" name="Google Shape;156;p23">
            <a:extLst>
              <a:ext uri="{FF2B5EF4-FFF2-40B4-BE49-F238E27FC236}">
                <a16:creationId xmlns:a16="http://schemas.microsoft.com/office/drawing/2014/main" id="{15E5A2B2-2AFC-0C1E-F0AF-FC806F7FB69F}"/>
              </a:ext>
            </a:extLst>
          </p:cNvPr>
          <p:cNvSpPr/>
          <p:nvPr/>
        </p:nvSpPr>
        <p:spPr>
          <a:xfrm>
            <a:off x="3142059" y="3417189"/>
            <a:ext cx="3529086" cy="174266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CF501-F5AB-076F-5222-4758E4FA3363}"/>
              </a:ext>
            </a:extLst>
          </p:cNvPr>
          <p:cNvSpPr txBox="1"/>
          <p:nvPr/>
        </p:nvSpPr>
        <p:spPr>
          <a:xfrm>
            <a:off x="45796" y="3847461"/>
            <a:ext cx="300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 crawled data in dictionary and write line</a:t>
            </a:r>
          </a:p>
        </p:txBody>
      </p:sp>
    </p:spTree>
    <p:extLst>
      <p:ext uri="{BB962C8B-B14F-4D97-AF65-F5344CB8AC3E}">
        <p14:creationId xmlns:p14="http://schemas.microsoft.com/office/powerpoint/2010/main" val="132815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Command to initiate the crawl</a:t>
            </a:r>
            <a:endParaRPr dirty="0"/>
          </a:p>
        </p:txBody>
      </p:sp>
      <p:sp>
        <p:nvSpPr>
          <p:cNvPr id="237" name="Google Shape;237;p31"/>
          <p:cNvSpPr txBox="1"/>
          <p:nvPr/>
        </p:nvSpPr>
        <p:spPr>
          <a:xfrm>
            <a:off x="601800" y="1837425"/>
            <a:ext cx="7940400" cy="3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2"/>
                </a:solidFill>
              </a:rPr>
              <a:t>scrapy crawl </a:t>
            </a:r>
            <a:r>
              <a:rPr lang="en-US" sz="1800" dirty="0" err="1">
                <a:solidFill>
                  <a:schemeClr val="lt2"/>
                </a:solidFill>
              </a:rPr>
              <a:t>getquestions</a:t>
            </a:r>
            <a:endParaRPr lang="en-US" sz="1800" dirty="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2"/>
                </a:solidFill>
              </a:rPr>
              <a:t>s</a:t>
            </a:r>
            <a:r>
              <a:rPr lang="en-US" sz="18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crapy crawl &lt;</a:t>
            </a:r>
            <a:r>
              <a:rPr lang="en-US" sz="1800" b="1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name_of_spider</a:t>
            </a:r>
            <a:r>
              <a:rPr lang="en-US" sz="18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sz="1800" b="1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17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Overview and Goals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Understanding Scrapy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Structure of Project in Scrapy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Getting URL’s contents and storing them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lang="en-GB"/>
              <a:t>Getting URLs from Common Crawl</a:t>
            </a:r>
            <a:endParaRPr/>
          </a:p>
          <a:p>
            <a:pPr marL="457189" lvl="0" indent="-22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View Your Crawled Data</a:t>
            </a:r>
            <a:endParaRPr/>
          </a:p>
        </p:txBody>
      </p:sp>
      <p:sp>
        <p:nvSpPr>
          <p:cNvPr id="237" name="Google Shape;237;p31"/>
          <p:cNvSpPr txBox="1"/>
          <p:nvPr/>
        </p:nvSpPr>
        <p:spPr>
          <a:xfrm>
            <a:off x="601800" y="1837425"/>
            <a:ext cx="7940400" cy="3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data.js</a:t>
            </a:r>
            <a:r>
              <a:rPr lang="en-GB" sz="1800" b="1">
                <a:solidFill>
                  <a:schemeClr val="lt2"/>
                </a:solidFill>
              </a:rPr>
              <a:t>on</a:t>
            </a:r>
            <a:r>
              <a:rPr lang="en-GB"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8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Every line is a dictionary or in json format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 will have 4 keys – </a:t>
            </a:r>
            <a:r>
              <a:rPr lang="en-GB" sz="1800" b="1">
                <a:solidFill>
                  <a:schemeClr val="lt2"/>
                </a:solidFill>
              </a:rPr>
              <a:t>url, question_head, question_body, answer_body</a:t>
            </a:r>
            <a:endParaRPr sz="1800" b="1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These keys contain what is crawled.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Moving Forward</a:t>
            </a:r>
            <a:endParaRPr/>
          </a:p>
        </p:txBody>
      </p:sp>
      <p:sp>
        <p:nvSpPr>
          <p:cNvPr id="244" name="Google Shape;244;p32"/>
          <p:cNvSpPr txBox="1"/>
          <p:nvPr/>
        </p:nvSpPr>
        <p:spPr>
          <a:xfrm>
            <a:off x="285000" y="2113801"/>
            <a:ext cx="86400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The output of the scraper is not perfect as we see some unorthodox characters like \r, \n or \t.</a:t>
            </a:r>
            <a:b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 would first need to clean what we retrieved by removing unwanted characters.</a:t>
            </a:r>
            <a:b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For example, we could replace \t characters to a space with a simple content.replace('\r', ' ‘)</a:t>
            </a:r>
            <a:endParaRPr/>
          </a:p>
          <a:p>
            <a:pPr marL="457189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Change LOG_LEVEL=“INFO”</a:t>
            </a: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Useful Links -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to scrape websites in 5 minutes with Scrapy?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https://blog.theodo.fr/2018/02/scrape-websites-5-minutes-scrapy/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Use Scrapy to Extract Data From HTML Tags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https://www.linode.com/docs/development/python/use-scrapy-to-extract-data-from-html-tags/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Common Crawl</a:t>
            </a:r>
            <a:endParaRPr/>
          </a:p>
        </p:txBody>
      </p:sp>
      <p:sp>
        <p:nvSpPr>
          <p:cNvPr id="258" name="Google Shape;258;p34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“We gather data, We aggregate it, You utilize it and </a:t>
            </a:r>
            <a:r>
              <a:rPr lang="en-GB" b="1"/>
              <a:t>it’s all free” - </a:t>
            </a:r>
            <a:r>
              <a:rPr lang="en-GB"/>
              <a:t>Motto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data is open source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 good source to get seed URLs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They have a search engine for URLs</a:t>
            </a:r>
            <a:endParaRPr/>
          </a:p>
          <a:p>
            <a:pPr marL="914377" lvl="1" indent="-31749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http://urlsearch.commoncrawl.org/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Homepage 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https://commoncrawl.org/</a:t>
            </a:r>
            <a:endParaRPr/>
          </a:p>
          <a:p>
            <a:pPr marL="457189" lvl="0" indent="-22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Getting URLs from CC</a:t>
            </a:r>
            <a:endParaRPr/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Search your domain name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Download json which has URLs ! 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Done</a:t>
            </a:r>
            <a:endParaRPr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Now crawl those URLs</a:t>
            </a:r>
            <a:endParaRPr/>
          </a:p>
          <a:p>
            <a:pPr marL="457189" lvl="0" indent="-22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189" lvl="0" indent="-2285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457189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P.S. </a:t>
            </a:r>
            <a:r>
              <a:rPr lang="en-GB" b="1">
                <a:solidFill>
                  <a:srgbClr val="FF0000"/>
                </a:solidFill>
              </a:rPr>
              <a:t>– </a:t>
            </a:r>
            <a:r>
              <a:rPr lang="en-GB">
                <a:solidFill>
                  <a:srgbClr val="FF0000"/>
                </a:solidFill>
              </a:rPr>
              <a:t>It might not have everything you want. But it will give you a set of good seed URLs</a:t>
            </a:r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to do next ?</a:t>
            </a:r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188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Play around with this code template!</a:t>
            </a:r>
            <a:endParaRPr/>
          </a:p>
          <a:p>
            <a:pPr marL="457188" lvl="0" indent="-3428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 needed crawl more data from the page - users, number of votes, comments . . .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Previous Year Projects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sp>
        <p:nvSpPr>
          <p:cNvPr id="280" name="Google Shape;280;p37"/>
          <p:cNvSpPr txBox="1"/>
          <p:nvPr/>
        </p:nvSpPr>
        <p:spPr>
          <a:xfrm>
            <a:off x="860612" y="2050676"/>
            <a:ext cx="659578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https://drive.google.com/file/d/13FHYFnwebYWmbU6seCn1CjbO07uxsDqx/view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https://drive.google.com/file/d/1TPnc8NZNwNybeO_1oOtLleGOYmXa0T4K/view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https://docs.google.com/presentation/d/1IWURHiSHrAUAX67-p2VJL75Bf7s4dNlEbJHh9q0c1kA/edit#slide=id.p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en-GB"/>
              <a:t>Prerequisites 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Understanding HTTP Status Codes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715201" y="2036825"/>
            <a:ext cx="8123700" cy="20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Status codes are issued by a server in response to a client's request made to the server</a:t>
            </a: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110 - Connection timed out</a:t>
            </a: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200 - Success</a:t>
            </a: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404 - Not Found</a:t>
            </a:r>
            <a:endParaRPr sz="16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https://en.wikipedia.org/wiki/List_of_HTTP_status_codes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Prerequisites 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JSON and JL - formats for document store 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.</a:t>
            </a:r>
            <a:r>
              <a:rPr lang="en-GB" b="1"/>
              <a:t>json</a:t>
            </a:r>
            <a:r>
              <a:rPr lang="en-GB"/>
              <a:t> - is a minimal, readable format for structuring data. It is used primarily to transmit data between a server and web application.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JL - json lines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GB"/>
              <a:t>Every line is a json. Great for streaming data and easy for appending new jsons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975" y="2382864"/>
            <a:ext cx="2038351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1189" y="4180476"/>
            <a:ext cx="3381625" cy="88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7448951" y="4733751"/>
            <a:ext cx="22320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http://jsonlines.org/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98251" y="16351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Why Scrapy ?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2748" y="0"/>
            <a:ext cx="3061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219149" y="866053"/>
            <a:ext cx="563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Scrapy is a open source and collaborative framework for crawling/scraping the web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Scrapy is an excellent choice for focused crawls</a:t>
            </a:r>
          </a:p>
          <a:p>
            <a:pPr marL="457189" indent="-342891">
              <a:buClr>
                <a:schemeClr val="lt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Scrapy is written in Python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marR="0" lvl="0" indent="-34289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</a:pPr>
            <a:r>
              <a:rPr lang="en-GB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Scrapy is faster than </a:t>
            </a:r>
            <a:r>
              <a:rPr lang="en-GB" sz="18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Heritrix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2620051" y="4397423"/>
            <a:ext cx="37830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Yadav, M., &amp; Goyal, N. (2015). Comparison of Open Source Crawlers-A Review. </a:t>
            </a:r>
            <a:r>
              <a:rPr lang="en-GB" sz="1000" b="0" i="1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International Journal of Scientific &amp; Engineering Research</a:t>
            </a:r>
            <a:r>
              <a:rPr lang="en-GB" sz="10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000" b="0" i="1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GB" sz="1000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(9), 1544-1551.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" name="Google Shape;156;p23">
            <a:extLst>
              <a:ext uri="{FF2B5EF4-FFF2-40B4-BE49-F238E27FC236}">
                <a16:creationId xmlns:a16="http://schemas.microsoft.com/office/drawing/2014/main" id="{194A0139-67D7-A928-3B4D-A5E4E8C2761D}"/>
              </a:ext>
            </a:extLst>
          </p:cNvPr>
          <p:cNvSpPr/>
          <p:nvPr/>
        </p:nvSpPr>
        <p:spPr>
          <a:xfrm>
            <a:off x="6082748" y="739470"/>
            <a:ext cx="2989494" cy="7553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98251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Scrapy Architecture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810525"/>
            <a:ext cx="4858151" cy="326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4956400" y="950975"/>
            <a:ext cx="33705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gets the initial Requests to crawl from the </a:t>
            </a:r>
            <a:r>
              <a:rPr lang="en-GB" sz="800" b="1">
                <a:highlight>
                  <a:srgbClr val="4A86E8"/>
                </a:highlight>
                <a:latin typeface="Roboto"/>
                <a:ea typeface="Roboto"/>
                <a:cs typeface="Roboto"/>
                <a:sym typeface="Roboto"/>
              </a:rPr>
              <a:t>Spider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schedules the Requests in the </a:t>
            </a:r>
            <a:r>
              <a:rPr lang="en-GB" sz="800" b="1"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Scheduler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and asks for the next Requests to crawl.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Scheduler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returns the next Requests to the </a:t>
            </a:r>
            <a:r>
              <a:rPr lang="en-GB" sz="800" b="1"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sends the Requests to the </a:t>
            </a:r>
            <a:r>
              <a:rPr lang="en-GB" sz="800" b="1">
                <a:highlight>
                  <a:srgbClr val="1CD179"/>
                </a:highlight>
                <a:latin typeface="Roboto"/>
                <a:ea typeface="Roboto"/>
                <a:cs typeface="Roboto"/>
                <a:sym typeface="Roboto"/>
              </a:rPr>
              <a:t>Downloader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, passing through the Downloader Middlewares (see process_request()).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Once the page finishes downloading the </a:t>
            </a:r>
            <a:r>
              <a:rPr lang="en-GB" sz="800" b="1">
                <a:highlight>
                  <a:srgbClr val="1CD179"/>
                </a:highlight>
                <a:latin typeface="Roboto"/>
                <a:ea typeface="Roboto"/>
                <a:cs typeface="Roboto"/>
                <a:sym typeface="Roboto"/>
              </a:rPr>
              <a:t>Downloader</a:t>
            </a:r>
            <a:r>
              <a:rPr lang="en-GB" sz="8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generates a Response (with that page) and sends it to the Engine, passing through the Downloader Middlewares (see process_response()).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receives the Response from the </a:t>
            </a:r>
            <a:r>
              <a:rPr lang="en-GB" sz="800" b="1">
                <a:highlight>
                  <a:srgbClr val="1CD179"/>
                </a:highlight>
                <a:latin typeface="Roboto"/>
                <a:ea typeface="Roboto"/>
                <a:cs typeface="Roboto"/>
                <a:sym typeface="Roboto"/>
              </a:rPr>
              <a:t>Downloader</a:t>
            </a:r>
            <a:r>
              <a:rPr lang="en-GB" sz="800" b="1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and sends it to the </a:t>
            </a:r>
            <a:r>
              <a:rPr lang="en-GB" sz="800" b="1">
                <a:highlight>
                  <a:srgbClr val="4A86E8"/>
                </a:highlight>
                <a:latin typeface="Roboto"/>
                <a:ea typeface="Roboto"/>
                <a:cs typeface="Roboto"/>
                <a:sym typeface="Roboto"/>
              </a:rPr>
              <a:t>Spider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for processing, passing through the Spider Middleware (see process_spider_input()).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highlight>
                  <a:srgbClr val="4A86E8"/>
                </a:highlight>
                <a:latin typeface="Roboto"/>
                <a:ea typeface="Roboto"/>
                <a:cs typeface="Roboto"/>
                <a:sym typeface="Roboto"/>
              </a:rPr>
              <a:t>Spider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processes the Response and returns scraped items and new Requests (to follow) to the </a:t>
            </a:r>
            <a:r>
              <a:rPr lang="en-GB" sz="800" b="1"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, passing through the Spider Middleware (see process_spider_output()).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-GB" sz="800" b="1">
                <a:highlight>
                  <a:srgbClr val="D9D9D9"/>
                </a:highlight>
                <a:latin typeface="Roboto"/>
                <a:ea typeface="Roboto"/>
                <a:cs typeface="Roboto"/>
                <a:sym typeface="Roboto"/>
              </a:rPr>
              <a:t>Engine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sends processed items to Item Pipelines, then send processed Requests to the </a:t>
            </a:r>
            <a:r>
              <a:rPr lang="en-GB" sz="800" b="1"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Scheduler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and asks for possible next Requests to crawl.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oboto"/>
              <a:buAutoNum type="arabicPeriod"/>
            </a:pPr>
            <a:r>
              <a:rPr lang="en-GB" sz="800">
                <a:latin typeface="Roboto"/>
                <a:ea typeface="Roboto"/>
                <a:cs typeface="Roboto"/>
                <a:sym typeface="Roboto"/>
              </a:rPr>
              <a:t>The process repeats (from step 1) until there are no more requests from the </a:t>
            </a:r>
            <a:r>
              <a:rPr lang="en-GB" sz="800" b="1">
                <a:highlight>
                  <a:srgbClr val="00FFFF"/>
                </a:highlight>
                <a:latin typeface="Roboto"/>
                <a:ea typeface="Roboto"/>
                <a:cs typeface="Roboto"/>
                <a:sym typeface="Roboto"/>
              </a:rPr>
              <a:t>Scheduler </a:t>
            </a:r>
            <a:r>
              <a:rPr lang="en-GB" sz="800">
                <a:latin typeface="Roboto"/>
                <a:ea typeface="Roboto"/>
                <a:cs typeface="Roboto"/>
                <a:sym typeface="Roboto"/>
              </a:rPr>
              <a:t>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8250" y="4695625"/>
            <a:ext cx="496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Source </a:t>
            </a:r>
            <a:r>
              <a:rPr lang="en-GB"/>
              <a:t>- </a:t>
            </a:r>
            <a:r>
              <a:rPr lang="en-GB" sz="1100" u="sng">
                <a:solidFill>
                  <a:schemeClr val="hlink"/>
                </a:solidFill>
                <a:hlinkClick r:id="rId4"/>
              </a:rPr>
              <a:t>Architecture overview — Scrapy 2.4.1 documentation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60951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8000" b="1" dirty="0"/>
              <a:t>Let’s Crawl !</a:t>
            </a:r>
            <a:endParaRPr sz="8000" dirty="0"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Instructions to access on IST441 server</a:t>
            </a:r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311700" y="1694158"/>
            <a:ext cx="8520600" cy="258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latin typeface="Lato"/>
                <a:ea typeface="Lato"/>
                <a:cs typeface="Lato"/>
                <a:sym typeface="Lato"/>
              </a:rPr>
              <a:t>Personal laptop	</a:t>
            </a: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Access to VLABS at</a:t>
            </a:r>
            <a:r>
              <a:rPr lang="en-GB" dirty="0">
                <a:solidFill>
                  <a:schemeClr val="hlink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 </a:t>
            </a:r>
            <a:r>
              <a:rPr lang="en-GB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https://svg.up.ist.psu.edu</a:t>
            </a:r>
            <a:r>
              <a:rPr lang="en-GB" dirty="0">
                <a:latin typeface="Lato"/>
                <a:ea typeface="Lato"/>
                <a:cs typeface="Lato"/>
                <a:sym typeface="Lato"/>
              </a:rPr>
              <a:t> from browser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buClr>
                <a:schemeClr val="dk1"/>
              </a:buClr>
              <a:buSzPts val="1100"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	Open Chrome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lang="en-US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latin typeface="Lato"/>
                <a:ea typeface="Lato"/>
                <a:cs typeface="Lato"/>
                <a:sym typeface="Lato"/>
              </a:rPr>
              <a:t>Lab PC</a:t>
            </a:r>
            <a:endParaRPr sz="2800" dirty="0">
              <a:latin typeface="Lato"/>
              <a:ea typeface="Lato"/>
              <a:cs typeface="Lato"/>
              <a:sym typeface="Lato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Go to ist441.ist.psu.edu:888&lt;</a:t>
            </a:r>
            <a:r>
              <a:rPr lang="en-GB" dirty="0" err="1">
                <a:latin typeface="Lato"/>
                <a:ea typeface="Lato"/>
                <a:cs typeface="Lato"/>
                <a:sym typeface="Lato"/>
              </a:rPr>
              <a:t>team_id</a:t>
            </a:r>
            <a:r>
              <a:rPr lang="en-GB" dirty="0">
                <a:latin typeface="Lato"/>
                <a:ea typeface="Lato"/>
                <a:cs typeface="Lato"/>
                <a:sym typeface="Lato"/>
              </a:rPr>
              <a:t>&gt;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E.g. for team 3 – </a:t>
            </a:r>
            <a:r>
              <a:rPr lang="en-GB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ist441.ist.psu.edu:8883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dirty="0">
                <a:latin typeface="Lato"/>
                <a:ea typeface="Lato"/>
                <a:cs typeface="Lato"/>
                <a:sym typeface="Lato"/>
              </a:rPr>
              <a:t>Password – welovesearch01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471901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Git link</a:t>
            </a: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471901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https://github.com/shauryr/ist441_scrapy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Git clone to local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if you do not want to use ist441 servers for crawling</a:t>
            </a:r>
            <a:endParaRPr dirty="0"/>
          </a:p>
        </p:txBody>
      </p:sp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523542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1249</Words>
  <Application>Microsoft Macintosh PowerPoint</Application>
  <PresentationFormat>On-screen Show (16:9)</PresentationFormat>
  <Paragraphs>188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Roboto</vt:lpstr>
      <vt:lpstr>Arial</vt:lpstr>
      <vt:lpstr>Lato</vt:lpstr>
      <vt:lpstr>Consolas</vt:lpstr>
      <vt:lpstr>Material</vt:lpstr>
      <vt:lpstr>Crawling using Scrapy</vt:lpstr>
      <vt:lpstr>Overview and Goals</vt:lpstr>
      <vt:lpstr>Prerequisites : Understanding HTTP Status Codes</vt:lpstr>
      <vt:lpstr>Prerequisites : JSON and JL - formats for document store </vt:lpstr>
      <vt:lpstr>Why Scrapy ?</vt:lpstr>
      <vt:lpstr>Scrapy Architecture</vt:lpstr>
      <vt:lpstr>Let’s Crawl !</vt:lpstr>
      <vt:lpstr>Instructions to access on IST441 server</vt:lpstr>
      <vt:lpstr>Git link</vt:lpstr>
      <vt:lpstr>Starting a Project in Scrapy</vt:lpstr>
      <vt:lpstr>Starting a Project in Scrapy</vt:lpstr>
      <vt:lpstr>Settings.py</vt:lpstr>
      <vt:lpstr>Before Crawling - Understanding settings.py</vt:lpstr>
      <vt:lpstr>Roadmap</vt:lpstr>
      <vt:lpstr>Understand the webpage we are crawling </vt:lpstr>
      <vt:lpstr>Spider class to crawl</vt:lpstr>
      <vt:lpstr>Spider class to crawl – parse object</vt:lpstr>
      <vt:lpstr>Beautiful Soup</vt:lpstr>
      <vt:lpstr>Command to initiate the crawl</vt:lpstr>
      <vt:lpstr>View Your Crawled Data</vt:lpstr>
      <vt:lpstr>Moving Forward</vt:lpstr>
      <vt:lpstr>Useful Links -</vt:lpstr>
      <vt:lpstr>Common Crawl</vt:lpstr>
      <vt:lpstr>Getting URLs from CC</vt:lpstr>
      <vt:lpstr>What to do next ?</vt:lpstr>
      <vt:lpstr>Previous Year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Crawling using Scrapy</dc:title>
  <cp:lastModifiedBy>Rohatgi, Shaurya</cp:lastModifiedBy>
  <cp:revision>2</cp:revision>
  <dcterms:modified xsi:type="dcterms:W3CDTF">2022-09-20T16:14:15Z</dcterms:modified>
</cp:coreProperties>
</file>