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5143500" cx="9144000"/>
  <p:notesSz cx="6858000" cy="9144000"/>
  <p:embeddedFontLst>
    <p:embeddedFont>
      <p:font typeface="Lat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22" Type="http://schemas.openxmlformats.org/officeDocument/2006/relationships/slide" Target="slides/slide18.xml"/><Relationship Id="rId44" Type="http://schemas.openxmlformats.org/officeDocument/2006/relationships/font" Target="fonts/Lato-boldItalic.fntdata"/><Relationship Id="rId21" Type="http://schemas.openxmlformats.org/officeDocument/2006/relationships/slide" Target="slides/slide17.xml"/><Relationship Id="rId43" Type="http://schemas.openxmlformats.org/officeDocument/2006/relationships/font" Target="fonts/Lato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cad567ddb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cad567ddb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e88406a4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e88406a4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e88406a4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e88406a4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e88406a4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e88406a4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e88406a4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e88406a4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ad567ddb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ad567dd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cad567ddb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cad567ddb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cad567ddb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cad567ddb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cad567ddb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cad567ddb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e4dee148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e4dee14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e4dee14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e4dee14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For yourself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For the course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e4dee148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e4dee148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e4dee148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e4dee148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●	Navigate to your team’s folder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800">
                <a:solidFill>
                  <a:schemeClr val="dk1"/>
                </a:solidFill>
              </a:rPr>
              <a:t>cd /data/team&lt;team_number&gt;</a:t>
            </a:r>
            <a:endParaRPr i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e88406a4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e88406a4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e4dee148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e4dee148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e4dee148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e4dee148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e4dee148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e4dee148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e4dee148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e4dee148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e4dee148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e4dee148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e4dee148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e4dee148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e88406a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e88406a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cad567ddb_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cad567ddb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is a big class and I will need help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e88406a4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e88406a4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cad567ddb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7cad567ddb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e4dee148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e4dee148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e88406a4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e88406a4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e88406a4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e88406a4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e4dee148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e4dee148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e88406a4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e88406a4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ad567ddb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ad567ddb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is a big class and I will need help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cad567dd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cad567dd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it out of the way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ad567d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ad567d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ad567dd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ad567dd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cad567dd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cad567dd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cad567ddb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cad567ddb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want you to be an expert after this course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Android - Linux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vg.up.ist.psu.edu" TargetMode="External"/><Relationship Id="rId4" Type="http://schemas.openxmlformats.org/officeDocument/2006/relationships/hyperlink" Target="https://svg.up.ist.psu.edu" TargetMode="External"/><Relationship Id="rId5" Type="http://schemas.openxmlformats.org/officeDocument/2006/relationships/hyperlink" Target="https://the.earth.li/~sgtatham/putty/latest/w32/putty.exe" TargetMode="External"/><Relationship Id="rId6" Type="http://schemas.openxmlformats.org/officeDocument/2006/relationships/hyperlink" Target="https://the.earth.li/~sgtatham/putty/latest/w32/putty.ex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hyperlink" Target="http://unix.stackexchange.com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hyperlink" Target="https://www.geeksforgeeks.org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support.apple.com/en-gb/guide/terminal/apd5265185d-f365-44cb-8b09-71a064a42125/mac" TargetMode="External"/><Relationship Id="rId4" Type="http://schemas.openxmlformats.org/officeDocument/2006/relationships/hyperlink" Target="https://iterm2.com/" TargetMode="External"/><Relationship Id="rId5" Type="http://schemas.openxmlformats.org/officeDocument/2006/relationships/hyperlink" Target="https://docs.microsoft.com/en-us/windows/wsl/install-win10" TargetMode="External"/><Relationship Id="rId6" Type="http://schemas.openxmlformats.org/officeDocument/2006/relationships/hyperlink" Target="https://termius.com/" TargetMode="External"/><Relationship Id="rId7" Type="http://schemas.openxmlformats.org/officeDocument/2006/relationships/hyperlink" Target="https://linuxcontainers.org/lxd/try-it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hyperlink" Target="https://www.reddit.com/r/linuxmasterrace/comments/7diwwi/linux_distro_timeline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files.fosswire.com/2007/08/fwunixref.pdf" TargetMode="External"/><Relationship Id="rId4" Type="http://schemas.openxmlformats.org/officeDocument/2006/relationships/hyperlink" Target="https://devhints.io/vim" TargetMode="External"/><Relationship Id="rId5" Type="http://schemas.openxmlformats.org/officeDocument/2006/relationships/hyperlink" Target="https://www.w3resource.com/linux-system-administration/working-with-directories.php" TargetMode="External"/><Relationship Id="rId6" Type="http://schemas.openxmlformats.org/officeDocument/2006/relationships/hyperlink" Target="https://github.com/aleksandar-todorovic/awesome-linux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s://www.memedroid.com/memes/tag/linux/2" TargetMode="External"/><Relationship Id="rId5" Type="http://schemas.openxmlformats.org/officeDocument/2006/relationships/image" Target="../media/image2.jpg"/><Relationship Id="rId6" Type="http://schemas.openxmlformats.org/officeDocument/2006/relationships/hyperlink" Target="https://hddmag.com/windows-vs-mac-vs-linux/" TargetMode="External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echspot.com/review/1683-linux-vs-windows-threadripper-vs-core-i9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commons.wikimedia.org/wiki/File:Operating_systems_used_on_top_500_supercomputers.sv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hyperlink" Target="https://www.ubuntupit.com/interesting-facts-about-linux/" TargetMode="External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hyperlink" Target="https://www.amazon.com/Linux-Dummies-9th-Richard-Blum/dp/04704670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77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Survival Linux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IST 441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Spring 2020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185200" y="4329275"/>
            <a:ext cx="3951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Shaurya Rohatgi</a:t>
            </a:r>
            <a:endParaRPr sz="18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source ~/.bashrc</a:t>
            </a:r>
            <a:endParaRPr sz="1000"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885200" y="2285400"/>
            <a:ext cx="72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Connecting to the IST441 Server</a:t>
            </a:r>
            <a:endParaRPr b="1" sz="3600"/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Accessing the ist441 server - A linux machine</a:t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● </a:t>
            </a:r>
            <a:r>
              <a:rPr b="1" lang="en-GB">
                <a:latin typeface="Lato"/>
                <a:ea typeface="Lato"/>
                <a:cs typeface="Lato"/>
                <a:sym typeface="Lato"/>
              </a:rPr>
              <a:t>About PUTTY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  A open source terminal emulator, that, among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other protocols, supports </a:t>
            </a:r>
            <a:r>
              <a:rPr b="1" lang="en-GB">
                <a:latin typeface="Lato"/>
                <a:ea typeface="Lato"/>
                <a:cs typeface="Lato"/>
                <a:sym typeface="Lato"/>
              </a:rPr>
              <a:t>SSH (Secure Shell)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Normally used for </a:t>
            </a:r>
            <a:r>
              <a:rPr b="1" lang="en-GB">
                <a:latin typeface="Lato"/>
                <a:ea typeface="Lato"/>
                <a:cs typeface="Lato"/>
                <a:sym typeface="Lato"/>
              </a:rPr>
              <a:t>Microsoft Windows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● Ensuring secure login to remote server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● Each team is assigned a dedicated folder, with writing/reading and executing permissions only under that folder</a:t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325" y="1272450"/>
            <a:ext cx="207645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Instructions to access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●	Access to VLABS at</a:t>
            </a:r>
            <a:r>
              <a:rPr lang="en-GB"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 </a:t>
            </a: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https://svg.up.ist.psu.edu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from browser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●	Download PUTTY from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https://the.earth.li/~sgtatham/putty/latest/w32/putty.exe</a:t>
            </a:r>
            <a:endParaRPr u="sng">
              <a:solidFill>
                <a:schemeClr val="hlink"/>
              </a:solidFill>
              <a:latin typeface="Lato"/>
              <a:ea typeface="Lato"/>
              <a:cs typeface="Lato"/>
              <a:sym typeface="Lato"/>
              <a:hlinkClick r:id="rId6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●	Double click on the downloaded file and ignore the warning to proceed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00" y="1189875"/>
            <a:ext cx="3590925" cy="34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5325" y="1246325"/>
            <a:ext cx="4343400" cy="3533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5"/>
          <p:cNvCxnSpPr/>
          <p:nvPr/>
        </p:nvCxnSpPr>
        <p:spPr>
          <a:xfrm rot="10800000">
            <a:off x="3391575" y="2252225"/>
            <a:ext cx="1304100" cy="6060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25"/>
          <p:cNvSpPr/>
          <p:nvPr/>
        </p:nvSpPr>
        <p:spPr>
          <a:xfrm>
            <a:off x="1923050" y="1982325"/>
            <a:ext cx="1626600" cy="3030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4698225" y="2662625"/>
            <a:ext cx="2962500" cy="37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ist441.ist.psu.edu</a:t>
            </a:r>
            <a:endParaRPr b="1"/>
          </a:p>
        </p:txBody>
      </p:sp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Understanding File Structure of Linux</a:t>
            </a:r>
            <a:endParaRPr sz="6000"/>
          </a:p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6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38" y="1531250"/>
            <a:ext cx="7248525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/>
        </p:nvSpPr>
        <p:spPr>
          <a:xfrm>
            <a:off x="6151950" y="4609750"/>
            <a:ext cx="2646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unix.stackexchange.com</a:t>
            </a:r>
            <a:endParaRPr sz="1100"/>
          </a:p>
        </p:txBody>
      </p:sp>
      <p:sp>
        <p:nvSpPr>
          <p:cNvPr id="182" name="Google Shape;182;p27"/>
          <p:cNvSpPr txBox="1"/>
          <p:nvPr/>
        </p:nvSpPr>
        <p:spPr>
          <a:xfrm>
            <a:off x="154400" y="241825"/>
            <a:ext cx="85941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The Linux Directory Hierarchy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Linux directories are arranged in a Hierarchy with the / or root directory at the top.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00" y="0"/>
            <a:ext cx="51454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/>
          <p:nvPr/>
        </p:nvSpPr>
        <p:spPr>
          <a:xfrm>
            <a:off x="5257800" y="4724400"/>
            <a:ext cx="30000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https://www.geeksforgeeks.org/</a:t>
            </a:r>
            <a:endParaRPr/>
          </a:p>
        </p:txBody>
      </p:sp>
      <p:sp>
        <p:nvSpPr>
          <p:cNvPr id="191" name="Google Shape;19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28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157450" y="250200"/>
            <a:ext cx="8520600" cy="49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Accessing The Terminal from your PCs</a:t>
            </a:r>
            <a:endParaRPr b="1" sz="3000"/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311700" y="885200"/>
            <a:ext cx="8520600" cy="35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Mac -</a:t>
            </a:r>
            <a:endParaRPr b="1"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3"/>
              </a:rPr>
              <a:t>https://support.apple.com/en-gb/guide/terminal/apd5265185d-f365-44cb-8b09-71a064a42125/mac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Best Application (IMO) - iTerm - </a:t>
            </a:r>
            <a:r>
              <a:rPr lang="en-GB" sz="1200" u="sng">
                <a:solidFill>
                  <a:schemeClr val="hlink"/>
                </a:solidFill>
                <a:hlinkClick r:id="rId4"/>
              </a:rPr>
              <a:t>https://iterm2.com/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200"/>
              <a:t>Windows - </a:t>
            </a:r>
            <a:endParaRPr b="1"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5"/>
              </a:rPr>
              <a:t>https://docs.microsoft.com/en-us/windows/wsl/install-win10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Best Application </a:t>
            </a:r>
            <a:r>
              <a:rPr lang="en-GB" sz="1200"/>
              <a:t>(IMO)</a:t>
            </a:r>
            <a:r>
              <a:rPr lang="en-GB" sz="1200"/>
              <a:t> - Termius - </a:t>
            </a:r>
            <a:r>
              <a:rPr lang="en-GB" sz="1200" u="sng">
                <a:solidFill>
                  <a:schemeClr val="hlink"/>
                </a:solidFill>
                <a:hlinkClick r:id="rId6"/>
              </a:rPr>
              <a:t>https://termius.com/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200"/>
              <a:t>Web - </a:t>
            </a:r>
            <a:endParaRPr b="1"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7"/>
              </a:rPr>
              <a:t>https://linuxcontainers.org/lxd/try-it/</a:t>
            </a:r>
            <a:endParaRPr sz="1200"/>
          </a:p>
        </p:txBody>
      </p:sp>
      <p:sp>
        <p:nvSpPr>
          <p:cNvPr id="199" name="Google Shape;19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29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Important Commands</a:t>
            </a:r>
            <a:endParaRPr sz="6000"/>
          </a:p>
        </p:txBody>
      </p:sp>
      <p:sp>
        <p:nvSpPr>
          <p:cNvPr id="206" name="Google Shape;20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7" name="Google Shape;207;p30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Print Working Directory </a:t>
            </a:r>
            <a:endParaRPr/>
          </a:p>
        </p:txBody>
      </p:sp>
      <p:pic>
        <p:nvPicPr>
          <p:cNvPr descr="pwd basic linux commands"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00" y="1978100"/>
            <a:ext cx="7442200" cy="13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5" name="Google Shape;215;p31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Objective</a:t>
            </a:r>
            <a:endParaRPr sz="36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27025" y="1860050"/>
            <a:ext cx="3400500" cy="22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</a:t>
            </a:r>
            <a:r>
              <a:rPr lang="en-GB"/>
              <a:t>brief</a:t>
            </a:r>
            <a:r>
              <a:rPr lang="en-GB"/>
              <a:t> intro to linux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See c</a:t>
            </a:r>
            <a:r>
              <a:rPr lang="en-GB"/>
              <a:t>ommands which are helpful in navigating folders and modifying files</a:t>
            </a:r>
            <a:endParaRPr/>
          </a:p>
        </p:txBody>
      </p:sp>
      <p:pic>
        <p:nvPicPr>
          <p:cNvPr descr="Post image"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875" y="662175"/>
            <a:ext cx="5171574" cy="352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986600" y="4108750"/>
            <a:ext cx="53097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https://www.reddit.com/r/linuxmasterrace/comments/7diwwi/linux_distro_timeline/</a:t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 Files in a directory</a:t>
            </a:r>
            <a:endParaRPr/>
          </a:p>
        </p:txBody>
      </p:sp>
      <p:pic>
        <p:nvPicPr>
          <p:cNvPr descr="ls command example" id="221" name="Google Shape;2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800" y="2281125"/>
            <a:ext cx="7264400" cy="1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32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Change Directory</a:t>
            </a:r>
            <a:endParaRPr/>
          </a:p>
        </p:txBody>
      </p:sp>
      <p:pic>
        <p:nvPicPr>
          <p:cNvPr descr="cd command example" id="229" name="Google Shape;2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50" y="1434375"/>
            <a:ext cx="8039100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/>
          <p:nvPr/>
        </p:nvSpPr>
        <p:spPr>
          <a:xfrm>
            <a:off x="889075" y="3806575"/>
            <a:ext cx="63288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p33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Modifying Files</a:t>
            </a:r>
            <a:endParaRPr sz="6000"/>
          </a:p>
        </p:txBody>
      </p:sp>
      <p:sp>
        <p:nvSpPr>
          <p:cNvPr id="238" name="Google Shape;23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 file</a:t>
            </a:r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363" y="2308750"/>
            <a:ext cx="7653275" cy="4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p35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Delete File or Folder</a:t>
            </a:r>
            <a:endParaRPr/>
          </a:p>
        </p:txBody>
      </p:sp>
      <p:pic>
        <p:nvPicPr>
          <p:cNvPr id="253" name="Google Shape;25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488" y="2232013"/>
            <a:ext cx="6819026" cy="6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p36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Rename File</a:t>
            </a:r>
            <a:endParaRPr/>
          </a:p>
        </p:txBody>
      </p:sp>
      <p:pic>
        <p:nvPicPr>
          <p:cNvPr id="261" name="Google Shape;2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38" y="2422050"/>
            <a:ext cx="7751125" cy="2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3" name="Google Shape;263;p37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Folder or Directory</a:t>
            </a:r>
            <a:endParaRPr/>
          </a:p>
        </p:txBody>
      </p:sp>
      <p:pic>
        <p:nvPicPr>
          <p:cNvPr id="269" name="Google Shape;2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125" y="2133600"/>
            <a:ext cx="4657725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1" name="Google Shape;271;p38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See File Contents</a:t>
            </a:r>
            <a:endParaRPr/>
          </a:p>
        </p:txBody>
      </p:sp>
      <p:pic>
        <p:nvPicPr>
          <p:cNvPr id="277" name="Google Shape;27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2143125"/>
            <a:ext cx="58293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9" name="Google Shape;279;p39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Peeking a file</a:t>
            </a:r>
            <a:endParaRPr/>
          </a:p>
        </p:txBody>
      </p:sp>
      <p:sp>
        <p:nvSpPr>
          <p:cNvPr id="285" name="Google Shape;285;p40"/>
          <p:cNvSpPr txBox="1"/>
          <p:nvPr/>
        </p:nvSpPr>
        <p:spPr>
          <a:xfrm>
            <a:off x="789950" y="1568725"/>
            <a:ext cx="7587300" cy="3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head &lt;file_name&gt;         </a:t>
            </a:r>
            <a:r>
              <a:rPr lang="en-GB" sz="2400"/>
              <a:t>print </a:t>
            </a:r>
            <a:r>
              <a:rPr lang="en-GB" sz="2400"/>
              <a:t>first</a:t>
            </a:r>
            <a:r>
              <a:rPr lang="en-GB" sz="2400"/>
              <a:t> 10 lines of a file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tail </a:t>
            </a:r>
            <a:r>
              <a:rPr b="1" lang="en-GB" sz="2400">
                <a:solidFill>
                  <a:schemeClr val="dk1"/>
                </a:solidFill>
              </a:rPr>
              <a:t>&lt;file_name&gt;</a:t>
            </a:r>
            <a:r>
              <a:rPr b="1" lang="en-GB" sz="2400"/>
              <a:t>            </a:t>
            </a:r>
            <a:r>
              <a:rPr lang="en-GB" sz="2400"/>
              <a:t>print last 10 lines of a file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wc -l &lt;file_name&gt;         </a:t>
            </a:r>
            <a:r>
              <a:rPr lang="en-GB" sz="2400"/>
              <a:t>Get number of lines in a file</a:t>
            </a:r>
            <a:endParaRPr sz="2400"/>
          </a:p>
        </p:txBody>
      </p:sp>
      <p:sp>
        <p:nvSpPr>
          <p:cNvPr id="286" name="Google Shape;28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7" name="Google Shape;287;p40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Redirecting Output</a:t>
            </a:r>
            <a:endParaRPr/>
          </a:p>
        </p:txBody>
      </p:sp>
      <p:sp>
        <p:nvSpPr>
          <p:cNvPr id="293" name="Google Shape;29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</a:t>
            </a:r>
            <a:r>
              <a:rPr lang="en-GB"/>
              <a:t>at old.txt &gt; new.txt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Redirects output of left side to file on the right</a:t>
            </a:r>
            <a:endParaRPr/>
          </a:p>
        </p:txBody>
      </p:sp>
      <p:sp>
        <p:nvSpPr>
          <p:cNvPr id="294" name="Google Shape;29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5" name="Google Shape;295;p41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those of you who know Linux -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984600"/>
            <a:ext cx="8520600" cy="31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People who know the following commands, shortcuts or files -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sudo !!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source ~/.bashrc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awk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Ctrl + R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touch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chmod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history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sudo rm -r /*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cat &lt;file&gt; | wc -l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solidFill>
                  <a:srgbClr val="242729"/>
                </a:solidFill>
                <a:latin typeface="Cambria"/>
                <a:ea typeface="Cambria"/>
                <a:cs typeface="Cambria"/>
                <a:sym typeface="Cambria"/>
              </a:rPr>
              <a:t>~/.vimrc</a:t>
            </a:r>
            <a:endParaRPr sz="1200">
              <a:solidFill>
                <a:srgbClr val="24272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729"/>
              </a:buClr>
              <a:buSzPts val="1200"/>
              <a:buFont typeface="Cambria"/>
              <a:buChar char="●"/>
            </a:pPr>
            <a:r>
              <a:rPr lang="en-GB" sz="1200">
                <a:solidFill>
                  <a:srgbClr val="242729"/>
                </a:solidFill>
                <a:latin typeface="Cambria"/>
                <a:ea typeface="Cambria"/>
                <a:cs typeface="Cambria"/>
                <a:sym typeface="Cambria"/>
              </a:rPr>
              <a:t>:se nu</a:t>
            </a:r>
            <a:endParaRPr sz="1200">
              <a:solidFill>
                <a:srgbClr val="24272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Sort and Uniq</a:t>
            </a:r>
            <a:endParaRPr/>
          </a:p>
        </p:txBody>
      </p:sp>
      <p:sp>
        <p:nvSpPr>
          <p:cNvPr id="301" name="Google Shape;301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sort </a:t>
            </a:r>
            <a:r>
              <a:rPr lang="en-GB"/>
              <a:t>- sort lines of text files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uniq </a:t>
            </a:r>
            <a:r>
              <a:rPr lang="en-GB"/>
              <a:t>- report or omit repeated lines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525" y="1132751"/>
            <a:ext cx="3968775" cy="1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525" y="3207275"/>
            <a:ext cx="4025425" cy="17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5" name="Google Shape;305;p42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 to VI</a:t>
            </a:r>
            <a:endParaRPr/>
          </a:p>
        </p:txBody>
      </p:sp>
      <p:sp>
        <p:nvSpPr>
          <p:cNvPr id="311" name="Google Shape;311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Default text editor in most Linux distros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What is VIM then ?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r>
              <a:rPr lang="en-GB"/>
              <a:t>im (Vi IMproved) has added a lot of extra features that make it a double-edged sword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We use VIM</a:t>
            </a:r>
            <a:endParaRPr/>
          </a:p>
        </p:txBody>
      </p:sp>
      <p:sp>
        <p:nvSpPr>
          <p:cNvPr id="312" name="Google Shape;31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3" name="Google Shape;313;p43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Lightening </a:t>
            </a:r>
            <a:r>
              <a:rPr lang="en-GB"/>
              <a:t>Fast VIM Editor - Tutorial</a:t>
            </a:r>
            <a:endParaRPr/>
          </a:p>
        </p:txBody>
      </p:sp>
      <p:sp>
        <p:nvSpPr>
          <p:cNvPr id="319" name="Google Shape;319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r>
              <a:rPr b="1" lang="en-GB"/>
              <a:t>a   </a:t>
            </a:r>
            <a:r>
              <a:rPr lang="en-GB"/>
              <a:t>	       		Enter Edit mode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Esc key  	</a:t>
            </a:r>
            <a:r>
              <a:rPr lang="en-GB"/>
              <a:t>Exit Edit Mode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-GB"/>
            </a:br>
            <a:r>
              <a:rPr b="1" lang="en-GB"/>
              <a:t>:w</a:t>
            </a:r>
            <a:r>
              <a:rPr lang="en-GB"/>
              <a:t>			Save</a:t>
            </a:r>
            <a:br>
              <a:rPr lang="en-GB"/>
            </a:br>
            <a:r>
              <a:rPr b="1" lang="en-GB"/>
              <a:t>:wq</a:t>
            </a:r>
            <a:r>
              <a:rPr lang="en-GB"/>
              <a:t>			Save and close file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-GB"/>
            </a:br>
            <a:r>
              <a:rPr b="1" lang="en-GB"/>
              <a:t>:q</a:t>
            </a:r>
            <a:r>
              <a:rPr lang="en-GB"/>
              <a:t>			Close file</a:t>
            </a:r>
            <a:br>
              <a:rPr lang="en-GB"/>
            </a:br>
            <a:r>
              <a:rPr b="1" lang="en-GB"/>
              <a:t>:q!</a:t>
            </a:r>
            <a:r>
              <a:rPr lang="en-GB"/>
              <a:t>			Close file, abandon changes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900" y="1571325"/>
            <a:ext cx="4091400" cy="4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2" name="Google Shape;322;p44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Other Useful Scripts</a:t>
            </a:r>
            <a:endParaRPr/>
          </a:p>
        </p:txBody>
      </p:sp>
      <p:sp>
        <p:nvSpPr>
          <p:cNvPr id="328" name="Google Shape;328;p45"/>
          <p:cNvSpPr txBox="1"/>
          <p:nvPr>
            <p:ph idx="1" type="body"/>
          </p:nvPr>
        </p:nvSpPr>
        <p:spPr>
          <a:xfrm>
            <a:off x="311700" y="1152475"/>
            <a:ext cx="4693500" cy="5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while true; do &lt;command&gt;; sleep 3 ;done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25" y="1800833"/>
            <a:ext cx="4693500" cy="222856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1" name="Google Shape;331;p45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Never Do This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7" name="Google Shape;337;p46"/>
          <p:cNvSpPr txBox="1"/>
          <p:nvPr>
            <p:ph idx="1" type="body"/>
          </p:nvPr>
        </p:nvSpPr>
        <p:spPr>
          <a:xfrm>
            <a:off x="870900" y="1727100"/>
            <a:ext cx="740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9600">
                <a:solidFill>
                  <a:srgbClr val="FF0000"/>
                </a:solidFill>
              </a:rPr>
              <a:t>sudo </a:t>
            </a:r>
            <a:r>
              <a:rPr b="1" lang="en-GB" sz="9600">
                <a:solidFill>
                  <a:srgbClr val="FF0000"/>
                </a:solidFill>
              </a:rPr>
              <a:t>r</a:t>
            </a:r>
            <a:r>
              <a:rPr b="1" lang="en-GB" sz="9600">
                <a:solidFill>
                  <a:srgbClr val="FF0000"/>
                </a:solidFill>
              </a:rPr>
              <a:t>m -r /*</a:t>
            </a:r>
            <a:endParaRPr b="1" sz="9600">
              <a:solidFill>
                <a:srgbClr val="FF0000"/>
              </a:solidFill>
            </a:endParaRPr>
          </a:p>
        </p:txBody>
      </p:sp>
      <p:sp>
        <p:nvSpPr>
          <p:cNvPr id="338" name="Google Shape;33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9" name="Google Shape;339;p46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References and Useful links</a:t>
            </a:r>
            <a:endParaRPr/>
          </a:p>
        </p:txBody>
      </p:sp>
      <p:sp>
        <p:nvSpPr>
          <p:cNvPr id="345" name="Google Shape;345;p47"/>
          <p:cNvSpPr txBox="1"/>
          <p:nvPr>
            <p:ph idx="1" type="body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Linux Cheat Sheet -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https://files.fosswire.com/2007/08/fwunixref.pdf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VIM Cheat Sheet -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https://devhints.io/vim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Learn More - </a:t>
            </a:r>
            <a:r>
              <a:rPr lang="en-GB" sz="1100" u="sng">
                <a:solidFill>
                  <a:schemeClr val="hlink"/>
                </a:solidFill>
                <a:hlinkClick r:id="rId5"/>
              </a:rPr>
              <a:t>https://www.w3resource.com/linux-system-administration/working-with-directories.php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Go Deeper - </a:t>
            </a:r>
            <a:r>
              <a:rPr lang="en-GB" sz="1100" u="sng">
                <a:solidFill>
                  <a:schemeClr val="hlink"/>
                </a:solidFill>
                <a:hlinkClick r:id="rId6"/>
              </a:rPr>
              <a:t>https://github.com/aleksandar-todorovic/awesome-linux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7" name="Google Shape;347;p47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exit</a:t>
            </a:r>
            <a:endParaRPr/>
          </a:p>
        </p:txBody>
      </p:sp>
      <p:pic>
        <p:nvPicPr>
          <p:cNvPr id="353" name="Google Shape;35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275" y="190500"/>
            <a:ext cx="5578800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5" name="Google Shape;355;p48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those of you who know Linux -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984600"/>
            <a:ext cx="8520600" cy="31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People who know the following commands, shortcuts or files -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sudo !!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source </a:t>
            </a: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~/.bashrc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awk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Ctrl + R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touch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chmod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history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sudo rm -r /*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latin typeface="Cambria"/>
                <a:ea typeface="Cambria"/>
                <a:cs typeface="Cambria"/>
                <a:sym typeface="Cambria"/>
              </a:rPr>
              <a:t>cat &lt;file&gt; | wc -l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mbria"/>
              <a:buChar char="●"/>
            </a:pPr>
            <a:r>
              <a:rPr lang="en-GB" sz="1200">
                <a:solidFill>
                  <a:srgbClr val="242729"/>
                </a:solidFill>
                <a:latin typeface="Cambria"/>
                <a:ea typeface="Cambria"/>
                <a:cs typeface="Cambria"/>
                <a:sym typeface="Cambria"/>
              </a:rPr>
              <a:t>~/.vimrc</a:t>
            </a:r>
            <a:endParaRPr sz="1200">
              <a:solidFill>
                <a:srgbClr val="24272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729"/>
              </a:buClr>
              <a:buSzPts val="1200"/>
              <a:buFont typeface="Cambria"/>
              <a:buChar char="●"/>
            </a:pPr>
            <a:r>
              <a:rPr lang="en-GB" sz="1200">
                <a:solidFill>
                  <a:srgbClr val="242729"/>
                </a:solidFill>
                <a:latin typeface="Cambria"/>
                <a:ea typeface="Cambria"/>
                <a:cs typeface="Cambria"/>
                <a:sym typeface="Cambria"/>
              </a:rPr>
              <a:t>:se nu</a:t>
            </a:r>
            <a:endParaRPr sz="1200">
              <a:solidFill>
                <a:srgbClr val="24272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  <p:sp>
        <p:nvSpPr>
          <p:cNvPr id="83" name="Google Shape;83;p16"/>
          <p:cNvSpPr txBox="1"/>
          <p:nvPr/>
        </p:nvSpPr>
        <p:spPr>
          <a:xfrm>
            <a:off x="565925" y="4266400"/>
            <a:ext cx="74430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0000"/>
                </a:solidFill>
              </a:rPr>
              <a:t>Stay and help your teammates or people around you !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130275" y="130550"/>
            <a:ext cx="359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Comparisons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750" y="0"/>
            <a:ext cx="2443250" cy="491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6079050" y="4848900"/>
            <a:ext cx="34350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https://www.memedroid.com/memes/tag/linux/2</a:t>
            </a:r>
            <a:endParaRPr/>
          </a:p>
        </p:txBody>
      </p:sp>
      <p:pic>
        <p:nvPicPr>
          <p:cNvPr descr="Linux my bae"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8600" y="422125"/>
            <a:ext cx="2513900" cy="44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187775" y="4710500"/>
            <a:ext cx="31905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6"/>
              </a:rPr>
              <a:t>https://hddmag.com/windows-vs-mac-vs-linux/</a:t>
            </a:r>
            <a:endParaRPr/>
          </a:p>
        </p:txBody>
      </p:sp>
      <p:pic>
        <p:nvPicPr>
          <p:cNvPr descr="Image result for linux vs mac vs windows" id="93" name="Google Shape;9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275" y="1166850"/>
            <a:ext cx="3350000" cy="32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593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History and some Facts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Linux is a fork from the original UNIX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Linux is a kernel not a OS - GNU Linux OS is based on that Kernel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 penguin’s name is TUX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235500" y="216425"/>
            <a:ext cx="439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should I care about learning Linux ?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167650" y="1828950"/>
            <a:ext cx="4476900" cy="27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It is FASTER than other operating systems - designed for efficiency - </a:t>
            </a:r>
            <a:r>
              <a:rPr lang="en-GB" sz="1100" u="sng">
                <a:solidFill>
                  <a:schemeClr val="accent5"/>
                </a:solidFill>
                <a:hlinkClick r:id="rId3"/>
              </a:rPr>
              <a:t>https://www.techspot.com/review/1683-linux-vs-windows-threadripper-vs-core-i9/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More than 90% </a:t>
            </a:r>
            <a:r>
              <a:rPr lang="en-GB"/>
              <a:t>supercomputers</a:t>
            </a:r>
            <a:r>
              <a:rPr lang="en-GB"/>
              <a:t> use Linux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Easier for certain tasks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Open source &lt;3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350" y="1143774"/>
            <a:ext cx="4759950" cy="28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5213100" y="3999750"/>
            <a:ext cx="393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hlinkClick r:id="rId5"/>
              </a:rPr>
              <a:t>https://commons.wikimedia.org/wiki/File:Operating_systems_used_on_top_500_supercomputers.svg</a:t>
            </a:r>
            <a:endParaRPr sz="1000"/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1593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those reasons are not enough . .</a:t>
            </a:r>
            <a:endParaRPr/>
          </a:p>
        </p:txBody>
      </p:sp>
      <p:pic>
        <p:nvPicPr>
          <p:cNvPr descr="Image result for companies using linux"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475" y="1384150"/>
            <a:ext cx="573405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4841725" y="4536925"/>
            <a:ext cx="6966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 - </a:t>
            </a:r>
            <a:r>
              <a:rPr lang="en-GB" sz="1100" u="sng">
                <a:solidFill>
                  <a:schemeClr val="hlink"/>
                </a:solidFill>
                <a:hlinkClick r:id="rId4"/>
              </a:rPr>
              <a:t>https://www.ubuntupit.com/interesting-facts-about-linux/</a:t>
            </a:r>
            <a:endParaRPr/>
          </a:p>
        </p:txBody>
      </p:sp>
      <p:pic>
        <p:nvPicPr>
          <p:cNvPr descr="Dammit Microsoft. - meme"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800" y="1231747"/>
            <a:ext cx="3063674" cy="346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distribution (distro) of Linux we will be using ?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500" y="865325"/>
            <a:ext cx="532100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1888125" y="4148275"/>
            <a:ext cx="5344500" cy="572700"/>
          </a:xfrm>
          <a:prstGeom prst="rect">
            <a:avLst/>
          </a:prstGeom>
          <a:noFill/>
          <a:ln cap="flat" cmpd="sng" w="1143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3947550" y="4894900"/>
            <a:ext cx="12489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Shaurya Rohatgi - IST441</a:t>
            </a:r>
            <a:endParaRPr sz="700"/>
          </a:p>
        </p:txBody>
      </p:sp>
      <p:sp>
        <p:nvSpPr>
          <p:cNvPr id="133" name="Google Shape;133;p21"/>
          <p:cNvSpPr txBox="1"/>
          <p:nvPr/>
        </p:nvSpPr>
        <p:spPr>
          <a:xfrm>
            <a:off x="7336375" y="4351975"/>
            <a:ext cx="16431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chemeClr val="hlink"/>
                </a:solidFill>
                <a:hlinkClick r:id="rId4"/>
              </a:rPr>
              <a:t>https://www.amazon.com/Linux-Dummies-9th-Richard-Blum/dp/0470467010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